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32"/>
  </p:notesMasterIdLst>
  <p:sldIdLst>
    <p:sldId id="256" r:id="rId6"/>
    <p:sldId id="257" r:id="rId7"/>
    <p:sldId id="292" r:id="rId8"/>
    <p:sldId id="295" r:id="rId9"/>
    <p:sldId id="258" r:id="rId10"/>
    <p:sldId id="296" r:id="rId11"/>
    <p:sldId id="259" r:id="rId12"/>
    <p:sldId id="293" r:id="rId13"/>
    <p:sldId id="260" r:id="rId14"/>
    <p:sldId id="264" r:id="rId15"/>
    <p:sldId id="289" r:id="rId16"/>
    <p:sldId id="273" r:id="rId17"/>
    <p:sldId id="275" r:id="rId18"/>
    <p:sldId id="276" r:id="rId19"/>
    <p:sldId id="287" r:id="rId20"/>
    <p:sldId id="286" r:id="rId21"/>
    <p:sldId id="285" r:id="rId22"/>
    <p:sldId id="284" r:id="rId23"/>
    <p:sldId id="283" r:id="rId24"/>
    <p:sldId id="282" r:id="rId25"/>
    <p:sldId id="271" r:id="rId26"/>
    <p:sldId id="290" r:id="rId27"/>
    <p:sldId id="266" r:id="rId28"/>
    <p:sldId id="270" r:id="rId29"/>
    <p:sldId id="267" r:id="rId30"/>
    <p:sldId id="281" r:id="rId3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2AD54E-D917-5A70-477D-9CAE1E4AB3FB}" v="11" dt="2023-07-31T13:58:13.695"/>
    <p1510:client id="{866C0922-D61D-C4E8-BB2B-BF095208305C}" v="36" dt="2023-08-03T20:34:32.770"/>
    <p1510:client id="{B2CB24AB-DE24-1940-3570-0E902E0D29D4}" v="58" dt="2023-08-04T15:36:35.984"/>
    <p1510:client id="{E415F803-8ABC-C84F-ADD1-C1252ED944FE}" v="678" dt="2023-07-26T01:48:26.4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C75A602-E081-4DAA-95E2-01FF7C7A30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9AC8B2-4BB0-4B7A-B957-0E35D5D03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70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Sharon, Kim, and Paula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30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87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80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46772-055C-4F4C-8A82-66F91E0E3B8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9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9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56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Paula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88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Notes: If HSCI 3501 is completed, take other required Gen Ed courses.</a:t>
            </a:r>
          </a:p>
          <a:p>
            <a:r>
              <a:rPr lang="en-US" dirty="0"/>
              <a:t>NURS 4404 Prerequisites: NURS 3197, NURS 3297, NURS 3397, NURS 4597, and HSCI 3501</a:t>
            </a:r>
            <a:endParaRPr lang="en-US" dirty="0">
              <a:cs typeface="Calibri"/>
            </a:endParaRPr>
          </a:p>
          <a:p>
            <a:r>
              <a:rPr lang="en-US"/>
              <a:t>Any remaining Area A-F should be taken prior to or concurrently with NURS 4404.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90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Notes: If HSCI 3501 is completed, take other required Gen Ed courses.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7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36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0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5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Paula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9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Sharon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9AC8B2-4BB0-4B7A-B957-0E35D5D03C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8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8045B-5F3F-440A-B606-9A7CF3A04B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F3ECD-2E40-48DA-9086-935BE94F4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EDB3-DE59-4170-9E83-5A3C2966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5247B-1E7F-4ACD-89F3-21434EAA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910A-C805-443C-9F38-F91D253E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6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F270-AA1E-4FCA-B542-EBB516FF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BF1F0-FA41-4C69-8B89-2EFCC9FF43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08E86-5B00-4B41-B54C-D97AC5AE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EA2839-63ED-43D6-B6D1-D1748C03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4A4E5-9D4E-4912-BEA6-668F2CAD5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8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A536C-BFE7-4E04-B45E-3E7486ED19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A9FFC-096D-49F5-9CC7-ABA514EB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6FB62-3F78-42F2-878F-BFF9D3CF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CBB44-E04A-4B12-987A-3F07BFF7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4BF75-2191-4C22-8BF5-6FD450EC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24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740D5-CE8E-7345-B91D-FB7DD080F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50037A-02B5-1F40-93D8-A4679515B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B840E-0705-EE41-B106-4A7A839BC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C428D-223E-4147-99A1-924D2139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C0491-5707-524D-B0D3-48FD842C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92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187FF-6B2A-1648-A473-2B53DB9F4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41293-2BB2-0D40-8B7E-1DB639FB2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1226-53AD-1A45-A76A-E36241ABE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4C87A-C620-464C-8007-B199DA4D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64703-7DED-0545-A2DB-39BB374C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43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8050F-6BC6-8046-8C67-3547E78A4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83FF0-4E31-9349-93F0-B6F2D1233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36DA-4069-B845-8D5D-A931E87B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6D4B5-7B1E-3145-9068-A5005F322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092C2-05C8-7947-A147-A3F658DCD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50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04BEC-F2F0-7246-982A-D6F523EF5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FC0F8-CFB7-C64A-B7D7-6AD8DB54D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321E9-C76E-2A4C-B5C0-7BCE6AC87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94FEC-8200-7741-80F7-84AC11DE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D568F5-A7DB-8045-8269-1921EF35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5C421-E0E0-C94F-BFE4-2848C495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6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0517-21E4-EE40-8E6A-B4C12C85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00405-72EA-A843-83EC-385CA8937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B8438-630D-A34F-B86C-E47CA1BA6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A3594-EF0D-C647-9264-9597BF1E1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B0C4F-5DE8-AF4F-B954-D299D7030B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683EE-AA1A-7940-ABFF-1E8283AD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5179D-185A-2E49-A0BA-63B615652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79889-1A66-A442-955B-972EFABB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51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BBFD7-200F-8F4D-9CE2-13D489F6A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9CDCBD-38DD-C247-8234-AD4A0A20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7994C-6F92-1E40-9DA9-CA86D781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D501D-5757-D14D-8104-878B3936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8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4D542-E2F9-5F4C-8A66-21782FBD9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C59963-FF39-6B42-8265-81ACD558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13852-1923-0147-A5FA-3C5553C4A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50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0265-6EA6-9F48-847D-86099C4E5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87324-1202-DF48-8155-72152AB2B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3559A-B439-E040-B408-E5180698EE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B731C-C6BA-6543-823B-867739716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6B711-FCD1-1C46-B4A7-F79E4C39D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B4082D-B2F9-B347-9EA1-B78FA736D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7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667B-79CB-4F90-AD10-1339A4059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8C5A6-2378-4D27-99B5-86AEE0415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55E4A-A09A-4CF7-9DCB-3DCCB1BAE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64B1E-ECF6-4315-926C-E5AADAFF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126CC-A0A8-46B2-B41C-10558C73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72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6B15-FBB1-C142-BD01-C1F4F1651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C25AE6-E6C3-6A41-84AD-DEF8BA35D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9C34A-55A0-354E-B5F6-47E32AE29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BFD06-73CF-804B-AA8A-14F1F52CC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D237E-79B5-574B-92D8-EFED21CE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7EEB36-E150-8040-98FC-7F85F7F5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262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EDEF5-88A3-2E43-AD5D-7F6E53EA2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813C7D-1F52-CC40-B8F5-B0ED74203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4E03BF-D20B-0F4C-B899-77CA3628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13D73-67F4-0D44-B119-A178B7C6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9B7C01-2AA3-E44F-91FA-34D914F3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74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4AD1B-8A47-BD49-9AA4-33398D7AE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1083F-AD4B-484C-B1C4-1E5A9FF437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C4501-F655-764D-BD32-8B9B78B9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6F060-B120-D147-A488-8A25803CC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AB03F-85EE-FD49-B3CA-E916E9D40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0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C1E4-5A51-484B-B54F-AD251068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75659-23ED-42EF-888E-F4F564861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50F9-69F2-48C7-A691-EE4F1B986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46E5-3D26-4942-9025-3DA0C189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C7ADF-8E70-4C5E-AB8E-9F1CFB74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18F7-45E7-4961-9CCF-28A8686F4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94EA9-5D45-4881-BFAD-6250A7EF3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5B196-E137-43D4-9F23-143CDC31A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79076-9E48-46B5-A26A-D8B971C3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C291FD-F289-47F2-A89A-59EEF79A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C47A7-88C2-43F8-98DE-C75C3B6F8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92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0CB6F-7493-413D-90C7-EFCF8618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6D9CD1-1E0D-4A5A-9BA6-B9632F108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B2CE1-7F0E-439C-904A-0F32F2CCA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897E5F-6B0B-42C2-A527-5045F19239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C98C15-BB7A-426E-9B23-9E52F1934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CB31C-F9D9-4A96-8C05-01329AF3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5BBC5-E8ED-4D1C-860F-B6F8E7480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9F2E71-0D2A-482B-9B30-2FDFA9A81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7013C-9B87-4EF6-8C72-0AE90C5AB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9950B-8B12-40A1-8575-CADA5EFEF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4F921-C617-4962-A9EB-E1985490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FFA73D-614A-469F-94CA-C84B8C90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5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51BDB7-9F38-4052-BAD0-C90206BB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D3A5BF-604B-4E40-9E12-9EFA9867F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72F8F2-6AB2-4D2E-8BE6-4C8F5136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294DA-6852-481B-A395-1F447FCC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22CCB-3EAF-496F-8D6F-427B4474E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5C6C2-1347-4DD4-941D-AD0B3DBD4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EA5FBC-A673-478B-88E1-D2191F919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8D987-48C1-4DC4-B41D-30D66819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9E574-002A-4157-B8D2-68201801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8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9DD8-06EE-4548-AB20-AF74A647A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5A578D-D58B-4FA5-A10E-B8236999A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BBB18-5661-4249-BA07-F567D05DA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125D0-3D03-4479-A1BE-4CBCED3E0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6407-D5C0-44EC-8BE1-2089FBE0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938B9B-9C9B-4B5C-A339-D3310793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0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EE1CCB-1BBA-4EA2-9132-342019D4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96801-28C1-43C4-95B1-6994C12DF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D072F-0B0C-475F-ABD9-58B050427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3D78-04DD-44D2-935C-EBEF197F27B9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D5BE-27F4-40C7-9506-B0E89E40CA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2EF5B-5400-4160-A139-ACEC2276D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C391-F87E-4794-8E23-5093AF8D0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EB4960-B0E7-DF45-A8EB-DA5CE4763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5E2D0-8B94-814D-A322-CC7711416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7D081-AA0B-3245-A687-B25135F6DD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C9E8-62E9-2844-A0B6-2E913AE715F0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8F361-D7DD-CF46-9138-3F609D662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8D07F-62A8-1A43-A4C9-11349FF87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166EC-44C4-534A-B6CA-6F0A72FA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6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bailey@highland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mailto:swalker@highlands.edu" TargetMode="External"/><Relationship Id="rId4" Type="http://schemas.openxmlformats.org/officeDocument/2006/relationships/hyperlink" Target="mailto:pstover@highlands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major.usg.edu/current-students/student-guide/inde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bailey@highlands.edu" TargetMode="External"/><Relationship Id="rId5" Type="http://schemas.openxmlformats.org/officeDocument/2006/relationships/hyperlink" Target="mailto:emajor@ecampus.usg.edu" TargetMode="External"/><Relationship Id="rId4" Type="http://schemas.openxmlformats.org/officeDocument/2006/relationships/hyperlink" Target="https://sites.highlands.edu/nursing/wp-content/uploads/sites/48/2022/08/RN-BSN-Student-Handbook-7.19.2022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highlands.edu/online/state-authorizati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receptor@highlands.edu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highlands.edu/student-engagement/student-handboo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emajor.usg.edu/current-students/student-guide/index" TargetMode="External"/><Relationship Id="rId4" Type="http://schemas.openxmlformats.org/officeDocument/2006/relationships/hyperlink" Target="https://sites.highlands.edu/health-sciences/wp-content/uploads/sites/36/2023/07/RN-BSN-Student-Handbook-2023-2024-7.25.2023.pd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major.usg.edu/future-students/new-student-introduction-qui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highlands.edu/nursing/rn-to-bs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major.usg.edu/about/academic-calendar/#rnbs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ites.highlands.edu/ghc-calendars/academic-calendar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highlands.edu/elearning/d2l-course-acces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DB3063-AA5B-4DA7-8C1D-1CE248AFB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2420006"/>
          </a:xfrm>
        </p:spPr>
        <p:txBody>
          <a:bodyPr anchor="b">
            <a:normAutofit/>
          </a:bodyPr>
          <a:lstStyle/>
          <a:p>
            <a:r>
              <a:rPr lang="en-US" sz="4800" b="1" dirty="0"/>
              <a:t>Atrium Health Floyd </a:t>
            </a:r>
            <a:br>
              <a:rPr lang="en-US" sz="4800" b="1" dirty="0"/>
            </a:br>
            <a:r>
              <a:rPr lang="en-US" sz="4800" b="1" dirty="0"/>
              <a:t>Department of Nursing</a:t>
            </a:r>
            <a:br>
              <a:rPr lang="en-US" sz="4800" dirty="0"/>
            </a:br>
            <a:r>
              <a:rPr lang="en-US" sz="3600" dirty="0"/>
              <a:t>RN-to-BSN Program </a:t>
            </a:r>
            <a:br>
              <a:rPr lang="en-US" sz="4800" dirty="0"/>
            </a:br>
            <a:r>
              <a:rPr lang="en-US" sz="3100" dirty="0"/>
              <a:t>Orientation - Fall 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7D58B-5271-429C-B82D-11379AB2E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8132" y="3788635"/>
            <a:ext cx="7132335" cy="84182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/>
            <a:r>
              <a:rPr lang="en-US" sz="1800" dirty="0">
                <a:solidFill>
                  <a:srgbClr val="002060"/>
                </a:solidFill>
              </a:rPr>
              <a:t>Sharon Bailey, MS - Program Coordinator </a:t>
            </a:r>
            <a:r>
              <a:rPr lang="en-US" sz="1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sbailey</a:t>
            </a:r>
            <a:r>
              <a:rPr lang="en-US" sz="1800" dirty="0">
                <a:solidFill>
                  <a:srgbClr val="002060"/>
                </a:solidFill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@highlands.edu</a:t>
            </a:r>
            <a:r>
              <a:rPr lang="en-US" sz="1800" dirty="0">
                <a:solidFill>
                  <a:srgbClr val="002060"/>
                </a:solidFill>
                <a:cs typeface="Calibri"/>
              </a:rPr>
              <a:t> </a:t>
            </a:r>
            <a:endParaRPr lang="en-US" sz="1800" dirty="0">
              <a:solidFill>
                <a:srgbClr val="002060"/>
              </a:solidFill>
            </a:endParaRPr>
          </a:p>
          <a:p>
            <a:pPr algn="l"/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Paula Stover, DNP, RN - Director of Nursing 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pstover@highlands.edu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800" dirty="0">
              <a:solidFill>
                <a:srgbClr val="002060"/>
              </a:solidFill>
            </a:endParaRPr>
          </a:p>
          <a:p>
            <a:pPr algn="l"/>
            <a:r>
              <a:rPr lang="en-US" sz="1800" dirty="0">
                <a:ea typeface="Calibri"/>
                <a:cs typeface="Calibri"/>
              </a:rPr>
              <a:t>Shea Walker, DNP, RN – Assistant Director of Nursing </a:t>
            </a:r>
            <a:r>
              <a:rPr lang="en-US" sz="1800" dirty="0">
                <a:ea typeface="Calibri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swalker@highlands.edu</a:t>
            </a:r>
            <a:r>
              <a:rPr lang="en-US" sz="1800" dirty="0">
                <a:ea typeface="Calibri"/>
                <a:cs typeface="Calibri"/>
              </a:rPr>
              <a:t> </a:t>
            </a:r>
          </a:p>
          <a:p>
            <a:pPr algn="l"/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D4B16-2CF8-6A8B-6388-6C2215B17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782" y="4933655"/>
            <a:ext cx="607314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BE30-9383-42AB-B681-D47E54DE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for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5E02-863F-4370-A060-E10D4A81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4856"/>
            <a:ext cx="10515600" cy="4859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Who to contact…</a:t>
            </a:r>
          </a:p>
          <a:p>
            <a:pPr marL="0" indent="0">
              <a:buNone/>
            </a:pPr>
            <a:endParaRPr lang="en-US" b="1" dirty="0">
              <a:ea typeface="Calibri"/>
              <a:cs typeface="Calibri"/>
            </a:endParaRP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u="sng" dirty="0"/>
              <a:t>Students must check email</a:t>
            </a:r>
            <a:r>
              <a:rPr lang="en-US" sz="2400" b="1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at least 3 times per weeks</a:t>
            </a:r>
            <a:r>
              <a:rPr lang="en-US" sz="2400" b="1" dirty="0"/>
              <a:t> </a:t>
            </a:r>
            <a:endParaRPr lang="en-US" sz="2400" b="1" dirty="0">
              <a:ea typeface="Calibri"/>
              <a:cs typeface="Calibri"/>
            </a:endParaRPr>
          </a:p>
          <a:p>
            <a:pPr marL="457200" lvl="1" indent="-285750">
              <a:buNone/>
            </a:pPr>
            <a:r>
              <a:rPr lang="en-US" sz="2200" dirty="0"/>
              <a:t>*</a:t>
            </a:r>
            <a:r>
              <a:rPr lang="en-US" sz="2200" dirty="0">
                <a:solidFill>
                  <a:srgbClr val="002060"/>
                </a:solidFill>
              </a:rPr>
              <a:t>Per </a:t>
            </a:r>
            <a:r>
              <a:rPr lang="en-US" sz="2200" dirty="0" err="1">
                <a:solidFill>
                  <a:srgbClr val="002060"/>
                </a:solidFill>
              </a:rPr>
              <a:t>eMajor</a:t>
            </a:r>
            <a:r>
              <a:rPr lang="en-US" sz="2200" dirty="0">
                <a:solidFill>
                  <a:srgbClr val="002060"/>
                </a:solidFill>
              </a:rPr>
              <a:t> Student Guidebook 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https://emajor.usg.edu/current-students/student-guide/index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457200" lvl="1" indent="-285750">
              <a:buNone/>
            </a:pPr>
            <a:r>
              <a:rPr lang="en-US" sz="2200" dirty="0">
                <a:solidFill>
                  <a:srgbClr val="002060"/>
                </a:solidFill>
              </a:rPr>
              <a:t>**Per GHC Nursing Student Handbook 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https://sites.highlands.edu/nursing/wp-content/uploads/sites/48/2022/08/RN-BSN-Student-Handbook-7.19.2022.pdf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800" dirty="0">
              <a:solidFill>
                <a:srgbClr val="002060"/>
              </a:solidFill>
              <a:ea typeface="Calibri"/>
              <a:cs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3446BC-D73F-48DD-9103-152CDB0B6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334375"/>
              </p:ext>
            </p:extLst>
          </p:nvPr>
        </p:nvGraphicFramePr>
        <p:xfrm>
          <a:off x="953159" y="2069966"/>
          <a:ext cx="10324758" cy="253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2379">
                  <a:extLst>
                    <a:ext uri="{9D8B030D-6E8A-4147-A177-3AD203B41FA5}">
                      <a16:colId xmlns:a16="http://schemas.microsoft.com/office/drawing/2014/main" val="45485915"/>
                    </a:ext>
                  </a:extLst>
                </a:gridCol>
                <a:gridCol w="5162379">
                  <a:extLst>
                    <a:ext uri="{9D8B030D-6E8A-4147-A177-3AD203B41FA5}">
                      <a16:colId xmlns:a16="http://schemas.microsoft.com/office/drawing/2014/main" val="3882205083"/>
                    </a:ext>
                  </a:extLst>
                </a:gridCol>
              </a:tblGrid>
              <a:tr h="491884">
                <a:tc>
                  <a:txBody>
                    <a:bodyPr/>
                    <a:lstStyle/>
                    <a:p>
                      <a:r>
                        <a:rPr lang="en-US" err="1"/>
                        <a:t>EMajor</a:t>
                      </a:r>
                      <a:r>
                        <a:rPr lang="en-US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GHC Nursing**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35636"/>
                  </a:ext>
                </a:extLst>
              </a:tr>
              <a:tr h="1989894">
                <a:tc>
                  <a:txBody>
                    <a:bodyPr/>
                    <a:lstStyle/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Monday - Thursday: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8:00am - 8:00pm</a:t>
                      </a:r>
                    </a:p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Friday: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8:00am - 5:00pm</a:t>
                      </a:r>
                    </a:p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Staff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200" b="0" i="0" u="sng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emajor@ecampus.usg.edu</a:t>
                      </a:r>
                      <a:endParaRPr lang="en-US" sz="2200" b="0" i="0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 678-839-6400 or Toll Free 1-855-9eMajor</a:t>
                      </a:r>
                    </a:p>
                    <a:p>
                      <a:r>
                        <a:rPr lang="en-US" sz="22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Instructor</a:t>
                      </a:r>
                      <a:r>
                        <a:rPr lang="en-US" sz="22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See course syllabus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1" dirty="0"/>
                        <a:t>Monday -Thursday: </a:t>
                      </a:r>
                      <a:r>
                        <a:rPr lang="en-US" sz="2200" dirty="0"/>
                        <a:t>8:00am - 5:30pm</a:t>
                      </a:r>
                    </a:p>
                    <a:p>
                      <a:r>
                        <a:rPr lang="en-US" sz="2200" b="1" dirty="0"/>
                        <a:t>Friday: </a:t>
                      </a:r>
                      <a:r>
                        <a:rPr lang="en-US" sz="2200" dirty="0"/>
                        <a:t>8:00am -12:00pm</a:t>
                      </a:r>
                    </a:p>
                    <a:p>
                      <a:r>
                        <a:rPr lang="en-US" sz="2200" b="1" dirty="0"/>
                        <a:t>Sharon Bailey: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sbailey@highlands.edu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en-US" sz="2200" dirty="0"/>
                        <a:t>                          706-204-2290</a:t>
                      </a:r>
                    </a:p>
                    <a:p>
                      <a:r>
                        <a:rPr lang="en-US" sz="2200" b="1" dirty="0"/>
                        <a:t>Instructor</a:t>
                      </a:r>
                      <a:r>
                        <a:rPr lang="en-US" sz="2200" dirty="0"/>
                        <a:t>: See course syllabus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799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071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9C643FD-74D8-3F4F-9EEC-EFA8DF24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5051" y="1306892"/>
            <a:ext cx="699595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US" sz="3200" b="1" dirty="0">
              <a:latin typeface="Calibri Light"/>
              <a:ea typeface="Calibri Light"/>
              <a:cs typeface="Calibri Light"/>
            </a:endParaRPr>
          </a:p>
          <a:p>
            <a:pPr algn="ctr"/>
            <a:r>
              <a:rPr lang="en-US" sz="4400" b="1" dirty="0">
                <a:latin typeface="Calibri Light"/>
                <a:ea typeface="Calibri Light"/>
                <a:cs typeface="Calibri Light"/>
              </a:rPr>
              <a:t>Capstone Project </a:t>
            </a:r>
            <a:endParaRPr lang="en-US" sz="44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4400" b="1" dirty="0">
                <a:latin typeface="Calibri Light"/>
                <a:ea typeface="Calibri Light"/>
                <a:cs typeface="Calibri Light"/>
              </a:rPr>
              <a:t>&amp;</a:t>
            </a:r>
          </a:p>
          <a:p>
            <a:pPr algn="ctr"/>
            <a:r>
              <a:rPr lang="en-US" sz="4400" b="1" dirty="0">
                <a:latin typeface="Calibri Light"/>
                <a:ea typeface="Calibri Light"/>
                <a:cs typeface="Calibri Light"/>
              </a:rPr>
              <a:t>Leadership Practicum</a:t>
            </a:r>
            <a:endParaRPr lang="en-US" sz="4400" dirty="0">
              <a:ea typeface="Calibri"/>
              <a:cs typeface="Calibri"/>
            </a:endParaRPr>
          </a:p>
          <a:p>
            <a:pPr algn="ctr"/>
            <a:endParaRPr lang="en-US" sz="1600" b="1" dirty="0">
              <a:latin typeface="Calibri Light"/>
              <a:ea typeface="Calibri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601312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87DE2-04C1-8D4D-8D83-8BA1F164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NURS 4403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970" y="16906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Questions that will be addressed in the course:</a:t>
            </a:r>
          </a:p>
          <a:p>
            <a:pPr lvl="1"/>
            <a:r>
              <a:rPr lang="en-US" sz="2800" dirty="0"/>
              <a:t>How do I go about searching the nursing literature?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How do I keep track of the literature I find?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How do I present the results?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How would I implement evidence-based practice at work?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571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87DE2-04C1-8D4D-8D83-8BA1F164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4403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1312"/>
            <a:ext cx="10134600" cy="3068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RN-to-BSN students complete an evidence-based capstone poster and an annotated bibliography.</a:t>
            </a:r>
            <a:endParaRPr lang="en-US" sz="2800" dirty="0">
              <a:cs typeface="Calibri"/>
            </a:endParaRPr>
          </a:p>
          <a:p>
            <a:pPr lvl="2"/>
            <a:r>
              <a:rPr lang="en-US" sz="2800" dirty="0"/>
              <a:t>NURS 4403 is completed in the final semester.  </a:t>
            </a:r>
            <a:endParaRPr lang="en-US" sz="2800" dirty="0">
              <a:cs typeface="Calibri"/>
            </a:endParaRPr>
          </a:p>
          <a:p>
            <a:pPr lvl="2"/>
            <a:r>
              <a:rPr lang="en-US" sz="2800" dirty="0"/>
              <a:t>The curriculum is sequenced to prepare students to be successful in the Capstone Project and the bibliography.</a:t>
            </a:r>
            <a:endParaRPr lang="en-US" sz="2800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50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87DE2-04C1-8D4D-8D83-8BA1F164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4403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5881"/>
            <a:ext cx="1026241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NURS 3297 Nursing Research</a:t>
            </a:r>
            <a:r>
              <a:rPr lang="en-US" dirty="0"/>
              <a:t> provides the foundation for NURS 4403 and is an overview of research concepts applied to nursing.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Students will:</a:t>
            </a:r>
            <a:endParaRPr lang="en-US" dirty="0"/>
          </a:p>
          <a:p>
            <a:pPr marL="914400" lvl="1" indent="-457200"/>
            <a:r>
              <a:rPr lang="en-US" dirty="0"/>
              <a:t>examine evidence-based practice and research approaches</a:t>
            </a:r>
            <a:endParaRPr lang="en-US" dirty="0">
              <a:cs typeface="Calibri"/>
            </a:endParaRPr>
          </a:p>
          <a:p>
            <a:pPr marL="914400" lvl="1" indent="-457200"/>
            <a:r>
              <a:rPr lang="en-US" dirty="0"/>
              <a:t>construct a PICOT question</a:t>
            </a:r>
            <a:endParaRPr lang="en-US" dirty="0">
              <a:cs typeface="Calibri"/>
            </a:endParaRPr>
          </a:p>
          <a:p>
            <a:pPr marL="914400" lvl="1" indent="-457200"/>
            <a:r>
              <a:rPr lang="en-US" dirty="0"/>
              <a:t>discuss nursing theory related to research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976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387DE2-04C1-8D4D-8D83-8BA1F1641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4403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511" y="1366684"/>
            <a:ext cx="10066216" cy="42440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The capstone course provides a </a:t>
            </a:r>
            <a:r>
              <a:rPr lang="en-US" b="1" dirty="0"/>
              <a:t>practical application of research</a:t>
            </a:r>
            <a:r>
              <a:rPr lang="en-US" dirty="0"/>
              <a:t> concepts  - for a </a:t>
            </a:r>
            <a:r>
              <a:rPr lang="en-US" i="1" dirty="0"/>
              <a:t>potential</a:t>
            </a:r>
            <a:r>
              <a:rPr lang="en-US" dirty="0"/>
              <a:t> research study. </a:t>
            </a:r>
            <a:endParaRPr lang="en-US"/>
          </a:p>
          <a:p>
            <a:pPr marL="0" indent="0">
              <a:buNone/>
            </a:pPr>
            <a:r>
              <a:rPr lang="en-US" sz="2400" dirty="0"/>
              <a:t> Students will:</a:t>
            </a:r>
            <a:endParaRPr lang="en-US" sz="2400" dirty="0">
              <a:cs typeface="Calibri"/>
            </a:endParaRPr>
          </a:p>
          <a:p>
            <a:pPr lvl="1"/>
            <a:r>
              <a:rPr lang="en-US" dirty="0"/>
              <a:t>perform literature searches and complete an annotated bibliography</a:t>
            </a:r>
          </a:p>
          <a:p>
            <a:pPr lvl="1"/>
            <a:r>
              <a:rPr lang="en-US" dirty="0"/>
              <a:t>develop a topic, title, and a PICOT question </a:t>
            </a:r>
            <a:endParaRPr lang="en-US">
              <a:cs typeface="Calibri"/>
            </a:endParaRPr>
          </a:p>
          <a:p>
            <a:pPr lvl="1"/>
            <a:r>
              <a:rPr lang="en-US" dirty="0"/>
              <a:t>discuss potential statistics and outcomes</a:t>
            </a:r>
          </a:p>
          <a:p>
            <a:pPr lvl="1"/>
            <a:r>
              <a:rPr lang="en-US" dirty="0"/>
              <a:t>develop presentation skills</a:t>
            </a:r>
          </a:p>
          <a:p>
            <a:pPr marL="457200" lvl="1" indent="0">
              <a:buNone/>
            </a:pPr>
            <a:r>
              <a:rPr lang="en-US" i="1" dirty="0"/>
              <a:t>But do not collect data due to time constraints</a:t>
            </a:r>
            <a:endParaRPr lang="en-US" i="1" dirty="0">
              <a:cs typeface="Calibri" panose="020F0502020204030204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90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4259"/>
          </a:xfrm>
        </p:spPr>
        <p:txBody>
          <a:bodyPr/>
          <a:lstStyle/>
          <a:p>
            <a:r>
              <a:rPr lang="en-US" b="1" dirty="0"/>
              <a:t>NURS 4404 Leadership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31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2800" dirty="0"/>
              <a:t>BSN students complete a Leadership Practicum in NURS 4404.*</a:t>
            </a:r>
            <a:endParaRPr lang="en-US" sz="2800" dirty="0">
              <a:cs typeface="Calibri"/>
            </a:endParaRPr>
          </a:p>
          <a:p>
            <a:pPr lvl="2"/>
            <a:r>
              <a:rPr lang="en-US" sz="2400" dirty="0"/>
              <a:t>NURS 4404 provides an opportunity to explore leadership roles and concepts guided by an approved nurse preceptor. </a:t>
            </a:r>
            <a:endParaRPr lang="en-US" sz="2400">
              <a:cs typeface="Calibri"/>
            </a:endParaRPr>
          </a:p>
          <a:p>
            <a:pPr lvl="2"/>
            <a:r>
              <a:rPr lang="en-US" sz="2400" dirty="0"/>
              <a:t>NURS 4404 is the final course in the RN-to-BSN program.  </a:t>
            </a:r>
            <a:endParaRPr lang="en-US" sz="2400">
              <a:cs typeface="Calibri"/>
            </a:endParaRPr>
          </a:p>
          <a:p>
            <a:pPr lvl="2"/>
            <a:r>
              <a:rPr lang="en-US" sz="2400" dirty="0">
                <a:highlight>
                  <a:srgbClr val="FFFF00"/>
                </a:highlight>
              </a:rPr>
              <a:t>Prerequisites: </a:t>
            </a:r>
            <a:r>
              <a:rPr lang="en-US" dirty="0">
                <a:highlight>
                  <a:srgbClr val="FFFF00"/>
                </a:highlight>
              </a:rPr>
              <a:t>NURS 3197, NURS 3297, NURS 3397, NURS 4597, HSCI 3501 </a:t>
            </a:r>
            <a:endParaRPr lang="en-US" dirty="0">
              <a:highlight>
                <a:srgbClr val="FFFF00"/>
              </a:highlight>
              <a:cs typeface="Calibri"/>
            </a:endParaRPr>
          </a:p>
          <a:p>
            <a:pPr lvl="2"/>
            <a:r>
              <a:rPr lang="en-US" sz="2400" dirty="0"/>
              <a:t>Most general education courses should be completed before students register for NURS 4404.</a:t>
            </a:r>
            <a:endParaRPr lang="en-US" sz="2400" dirty="0">
              <a:cs typeface="Calibri"/>
            </a:endParaRPr>
          </a:p>
          <a:p>
            <a:pPr marL="0" indent="0">
              <a:buNone/>
            </a:pPr>
            <a:r>
              <a:rPr lang="en-US" sz="1800" dirty="0"/>
              <a:t>          *Must be completed within an NC-SARA state: </a:t>
            </a:r>
            <a:r>
              <a:rPr lang="en-US" sz="18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https://sites.highlands.edu/online/state-authorization/</a:t>
            </a:r>
            <a:r>
              <a:rPr lang="en-US" sz="1800" dirty="0">
                <a:solidFill>
                  <a:srgbClr val="00206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1029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4404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200" y="1513010"/>
            <a:ext cx="101834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This is a high impact practice course</a:t>
            </a:r>
          </a:p>
          <a:p>
            <a:pPr lvl="1"/>
            <a:r>
              <a:rPr lang="en-US" sz="2800" dirty="0"/>
              <a:t>The course provides experiential learning with 45 hours of  leadership activities, including a service project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Students apply what was learned throughout the program</a:t>
            </a:r>
            <a:endParaRPr lang="en-US" sz="2800" dirty="0">
              <a:cs typeface="Calibri"/>
            </a:endParaRPr>
          </a:p>
          <a:p>
            <a:pPr lvl="1"/>
            <a:r>
              <a:rPr lang="en-US" sz="2800" dirty="0"/>
              <a:t>Students gain exposure to issues and solutions as seen through the lens of nursing leadership</a:t>
            </a:r>
            <a:endParaRPr lang="en-US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511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4404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431" y="1468254"/>
            <a:ext cx="10271369" cy="39214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Students must locate a preceptor </a:t>
            </a:r>
            <a:r>
              <a:rPr lang="en-US" u="sng" dirty="0"/>
              <a:t>early</a:t>
            </a:r>
            <a:r>
              <a:rPr lang="en-US" dirty="0"/>
              <a:t> who meets qualifications:</a:t>
            </a:r>
            <a:endParaRPr lang="en-US" dirty="0">
              <a:cs typeface="Calibri" panose="020F0502020204030204"/>
            </a:endParaRPr>
          </a:p>
          <a:p>
            <a:pPr lvl="1"/>
            <a:r>
              <a:rPr lang="en-US" sz="2200" dirty="0"/>
              <a:t>Hold a current and unencumbered RN license in the state of practice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Have at least a BSN degree and have at least 2 years of experience as an RN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lvl="1"/>
            <a:r>
              <a:rPr lang="en-US" sz="2200" dirty="0"/>
              <a:t>Be employed at least 1 year in area of current practice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Be in a leadership role at least one level above that of the RN-to-BSN student*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Willing to assume the responsibility for assisting students during the guided practicum to meet identified objectives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The preceptor must </a:t>
            </a:r>
            <a:r>
              <a:rPr lang="en-US" sz="2200" u="sng" dirty="0"/>
              <a:t>not</a:t>
            </a:r>
            <a:r>
              <a:rPr lang="en-US" sz="2200" dirty="0"/>
              <a:t> be your direct manager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>
                <a:cs typeface="Calibri"/>
              </a:rPr>
              <a:t>What to do if the preceptor leaves employment before or during your practicum.</a:t>
            </a:r>
          </a:p>
          <a:p>
            <a:pPr lvl="1"/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3438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4404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224" y="1337945"/>
            <a:ext cx="10225576" cy="3960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Students are expected to submit completed documents to </a:t>
            </a:r>
            <a:r>
              <a:rPr lang="en-US" u="sng" dirty="0">
                <a:solidFill>
                  <a:srgbClr val="002060"/>
                </a:solidFill>
              </a:rPr>
              <a:t>preceptor@highlands.edu</a:t>
            </a:r>
            <a:r>
              <a:rPr lang="en-US" dirty="0"/>
              <a:t>:</a:t>
            </a:r>
          </a:p>
          <a:p>
            <a:pPr lvl="2"/>
            <a:r>
              <a:rPr lang="en-US" sz="2200" dirty="0"/>
              <a:t>Preceptor Contact Information form</a:t>
            </a:r>
            <a:endParaRPr lang="en-US" sz="2200" dirty="0">
              <a:cs typeface="Calibri"/>
            </a:endParaRPr>
          </a:p>
          <a:p>
            <a:pPr lvl="2"/>
            <a:r>
              <a:rPr lang="en-US" sz="2200" dirty="0"/>
              <a:t>Application for Leadership Practicum</a:t>
            </a:r>
            <a:endParaRPr lang="en-US" sz="2200" dirty="0">
              <a:cs typeface="Calibri"/>
            </a:endParaRPr>
          </a:p>
          <a:p>
            <a:pPr lvl="1"/>
            <a:r>
              <a:rPr lang="en-US" dirty="0"/>
              <a:t>Information in these documents is required </a:t>
            </a:r>
            <a:r>
              <a:rPr lang="en-US" i="1" u="sng" dirty="0"/>
              <a:t>at least three months prior to</a:t>
            </a:r>
            <a:r>
              <a:rPr lang="en-US" dirty="0"/>
              <a:t> NURS 4404 to allow sufficient time for arrangements to be completed. 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Delayed submission of these documents could interfere with finalizing arrangements for your Leadership Practicum.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0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318B-330A-4657-AF4B-A5BD6898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246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Welcome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7171F-F7EC-4789-BF74-4B66E16F1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574789"/>
            <a:ext cx="7632847" cy="4857381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2400" b="1" dirty="0"/>
              <a:t>Program Overview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/>
              <a:t>Gen Ed courses - must complete all but three or fewer 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Core Courses: </a:t>
            </a:r>
            <a:r>
              <a:rPr lang="en-US" dirty="0" err="1"/>
              <a:t>eMajor</a:t>
            </a:r>
            <a:r>
              <a:rPr lang="en-US" dirty="0"/>
              <a:t>  &amp; GHC for RN-to-BSN</a:t>
            </a:r>
            <a:endParaRPr lang="en-US" dirty="0">
              <a:ea typeface="Calibri"/>
              <a:cs typeface="Calibri"/>
            </a:endParaRPr>
          </a:p>
          <a:p>
            <a:pPr lvl="1"/>
            <a:r>
              <a:rPr lang="en-US" dirty="0"/>
              <a:t>Plans of study: Part-time, full time, and progression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Capstone timing and Practicum placement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/>
              <a:t>45 Leadership hours – What is expected?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Communication for success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 err="1"/>
              <a:t>EMajor</a:t>
            </a:r>
            <a:r>
              <a:rPr lang="en-US" dirty="0"/>
              <a:t>, GHC, RN-to-BSN program </a:t>
            </a:r>
            <a:endParaRPr lang="en-US" dirty="0">
              <a:solidFill>
                <a:srgbClr val="FF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Student policies and handbooks </a:t>
            </a:r>
            <a:endParaRPr lang="en-US" sz="2400" b="1" dirty="0">
              <a:ea typeface="Calibri"/>
              <a:cs typeface="Calibri"/>
            </a:endParaRPr>
          </a:p>
          <a:p>
            <a:pPr lvl="1"/>
            <a:r>
              <a:rPr lang="en-US" dirty="0" err="1"/>
              <a:t>EMajor</a:t>
            </a:r>
            <a:r>
              <a:rPr lang="en-US" dirty="0"/>
              <a:t>, GHC Student, GHC RN-to-BSN Student Handbooks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2400" b="1" dirty="0"/>
              <a:t>Next steps, Wrap up, Q&amp;A</a:t>
            </a:r>
            <a:endParaRPr lang="en-US" sz="2400" b="1" dirty="0">
              <a:ea typeface="Calibri"/>
              <a:cs typeface="Calibri"/>
            </a:endParaRPr>
          </a:p>
          <a:p>
            <a:endParaRPr lang="en-U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15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17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F08B2F7D-A244-E180-E4B5-8DEC7004B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15960"/>
            <a:ext cx="1462088" cy="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8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ADF722-FA71-9D47-B0FF-ACEC09D3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4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NURS 4404 Practicum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4046" y="1425030"/>
            <a:ext cx="103397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The email account </a:t>
            </a:r>
            <a:r>
              <a:rPr lang="en-US" sz="24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preceptor@highlands.edu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/>
              <a:t>is directed to the RN-to-BSN Program Coordinator. The coordinator will:</a:t>
            </a:r>
          </a:p>
          <a:p>
            <a:pPr lvl="1"/>
            <a:r>
              <a:rPr lang="en-US" sz="2200" dirty="0"/>
              <a:t>Finalize arrangements for preceptorship including agency affiliation agreement and preceptor approval.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Confirm that contents of student ACEMAPP account are current. </a:t>
            </a:r>
            <a:endParaRPr lang="en-US" sz="2200" dirty="0">
              <a:cs typeface="Calibri"/>
            </a:endParaRPr>
          </a:p>
          <a:p>
            <a:pPr lvl="1"/>
            <a:r>
              <a:rPr lang="en-US" sz="2200" dirty="0"/>
              <a:t>Confirm that student meets requirements for NURS 4404</a:t>
            </a:r>
            <a:endParaRPr lang="en-US" sz="2200" dirty="0">
              <a:cs typeface="Calibri"/>
            </a:endParaRPr>
          </a:p>
          <a:p>
            <a:pPr lvl="1"/>
            <a:r>
              <a:rPr lang="en-US" sz="2300" dirty="0"/>
              <a:t>Notify student of any incomplete pre-requisite(s)</a:t>
            </a:r>
            <a:endParaRPr lang="en-US" sz="2300" dirty="0">
              <a:cs typeface="Calibri"/>
            </a:endParaRPr>
          </a:p>
          <a:p>
            <a:pPr lvl="1"/>
            <a:r>
              <a:rPr lang="en-US" sz="2200" dirty="0"/>
              <a:t>Register students for NURS 4404</a:t>
            </a:r>
            <a:endParaRPr lang="en-US" sz="2200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4FB-346E-41B8-9F98-BEFCBE0C92D8}" type="datetime1">
              <a:rPr lang="en-US" smtClean="0"/>
              <a:t>8/4/2023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9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86FD7672-78BE-4D6F-A711-2CDB79B52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4662" y="323519"/>
            <a:ext cx="4323899" cy="6212748"/>
          </a:xfrm>
          <a:custGeom>
            <a:avLst/>
            <a:gdLst>
              <a:gd name="connsiteX0" fmla="*/ 0 w 4323899"/>
              <a:gd name="connsiteY0" fmla="*/ 0 h 6212748"/>
              <a:gd name="connsiteX1" fmla="*/ 742501 w 4323899"/>
              <a:gd name="connsiteY1" fmla="*/ 0 h 6212748"/>
              <a:gd name="connsiteX2" fmla="*/ 4323899 w 4323899"/>
              <a:gd name="connsiteY2" fmla="*/ 0 h 6212748"/>
              <a:gd name="connsiteX3" fmla="*/ 4323899 w 4323899"/>
              <a:gd name="connsiteY3" fmla="*/ 2864954 h 6212748"/>
              <a:gd name="connsiteX4" fmla="*/ 880454 w 4323899"/>
              <a:gd name="connsiteY4" fmla="*/ 6212748 h 6212748"/>
              <a:gd name="connsiteX5" fmla="*/ 0 w 4323899"/>
              <a:gd name="connsiteY5" fmla="*/ 6212748 h 6212748"/>
              <a:gd name="connsiteX6" fmla="*/ 0 w 4323899"/>
              <a:gd name="connsiteY6" fmla="*/ 6210962 h 621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899" h="6212748">
                <a:moveTo>
                  <a:pt x="0" y="0"/>
                </a:moveTo>
                <a:lnTo>
                  <a:pt x="742501" y="0"/>
                </a:lnTo>
                <a:lnTo>
                  <a:pt x="4323899" y="0"/>
                </a:lnTo>
                <a:lnTo>
                  <a:pt x="4323899" y="2864954"/>
                </a:lnTo>
                <a:lnTo>
                  <a:pt x="880454" y="6212748"/>
                </a:lnTo>
                <a:lnTo>
                  <a:pt x="0" y="6212748"/>
                </a:lnTo>
                <a:lnTo>
                  <a:pt x="0" y="621096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ight Triangle 13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4A62647B-1222-407C-8740-5A497612B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00BEE-5DF8-B49B-5439-8726D65B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9293" y="806364"/>
            <a:ext cx="3354636" cy="28474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Credentialling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DC519-DAB0-63D2-5B65-D4B036593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293" y="3703250"/>
            <a:ext cx="2435507" cy="1122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kern="1200">
                <a:latin typeface="+mn-lt"/>
                <a:ea typeface="+mn-ea"/>
                <a:cs typeface="+mn-cs"/>
              </a:rPr>
              <a:t>Sharon</a:t>
            </a:r>
            <a:r>
              <a:rPr lang="en-US" sz="2000"/>
              <a:t> Bailey</a:t>
            </a:r>
            <a:endParaRPr lang="en-US" sz="2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AB162668-A736-798E-B489-70FEC793B2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58" y="1836932"/>
            <a:ext cx="5604636" cy="316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7394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E4B3-8021-E8A5-1622-5BA784875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Credentialing  </a:t>
            </a:r>
            <a:endParaRPr lang="en-US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80778-D9EF-40F9-8204-A6CC24AF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95274"/>
            <a:ext cx="4341108" cy="569913"/>
          </a:xfrm>
          <a:solidFill>
            <a:schemeClr val="accent2"/>
          </a:solidFill>
          <a:ln>
            <a:solidFill>
              <a:srgbClr val="4472C4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>
                <a:cs typeface="Calibri"/>
              </a:rPr>
              <a:t>GHC Requirements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463278-2622-2E9B-AE25-25391410E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970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Background Check*</a:t>
            </a:r>
          </a:p>
          <a:p>
            <a:r>
              <a:rPr lang="en-US">
                <a:cs typeface="Calibri"/>
              </a:rPr>
              <a:t>Drug Screen*</a:t>
            </a:r>
          </a:p>
          <a:p>
            <a:r>
              <a:rPr lang="en-US">
                <a:cs typeface="Calibri"/>
              </a:rPr>
              <a:t>Immunizations required for admission to GHC</a:t>
            </a:r>
          </a:p>
          <a:p>
            <a:r>
              <a:rPr lang="en-US">
                <a:ea typeface="+mn-lt"/>
                <a:cs typeface="+mn-lt"/>
              </a:rPr>
              <a:t>Flu vaccination</a:t>
            </a:r>
          </a:p>
          <a:p>
            <a:r>
              <a:rPr lang="en-US">
                <a:ea typeface="+mn-lt"/>
                <a:cs typeface="+mn-lt"/>
              </a:rPr>
              <a:t>CPR Certification</a:t>
            </a:r>
            <a:endParaRPr lang="en-US">
              <a:cs typeface="Calibri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B6463D-84F0-B91A-247B-513406E684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95274"/>
            <a:ext cx="4320648" cy="569913"/>
          </a:xfrm>
          <a:solidFill>
            <a:srgbClr val="ED7D31"/>
          </a:solidFill>
        </p:spPr>
        <p:txBody>
          <a:bodyPr>
            <a:normAutofit/>
          </a:bodyPr>
          <a:lstStyle/>
          <a:p>
            <a:pPr algn="ctr"/>
            <a:r>
              <a:rPr lang="en-US" sz="2800">
                <a:cs typeface="Calibri"/>
              </a:rPr>
              <a:t>Facility Requirements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06B7A-A3E9-FEB4-638E-C9A71C75E2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85532" cy="30773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Facility requirements vary</a:t>
            </a:r>
          </a:p>
          <a:p>
            <a:r>
              <a:rPr lang="en-US" dirty="0">
                <a:cs typeface="Calibri"/>
              </a:rPr>
              <a:t>Students must adhere to student requirements</a:t>
            </a:r>
          </a:p>
          <a:p>
            <a:r>
              <a:rPr lang="en-US" dirty="0">
                <a:cs typeface="Calibri"/>
              </a:rPr>
              <a:t>Immunizations required by facility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D164FC-47C0-F15F-EC3E-66B08783E587}"/>
              </a:ext>
            </a:extLst>
          </p:cNvPr>
          <p:cNvSpPr txBox="1"/>
          <p:nvPr/>
        </p:nvSpPr>
        <p:spPr>
          <a:xfrm>
            <a:off x="2043596" y="5571471"/>
            <a:ext cx="824837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All documents must be uploaded into ACEMAPP</a:t>
            </a:r>
            <a:endParaRPr lang="en-US" b="1">
              <a:solidFill>
                <a:schemeClr val="accent2"/>
              </a:solidFill>
              <a:cs typeface="Calibri"/>
            </a:endParaRPr>
          </a:p>
          <a:p>
            <a:pPr algn="ctr"/>
            <a:r>
              <a:rPr lang="en-US" sz="2800" b="1" dirty="0">
                <a:solidFill>
                  <a:schemeClr val="accent2"/>
                </a:solidFill>
                <a:cs typeface="Calibri"/>
              </a:rPr>
              <a:t>*Paid through Advantage Student </a:t>
            </a:r>
          </a:p>
        </p:txBody>
      </p:sp>
    </p:spTree>
    <p:extLst>
      <p:ext uri="{BB962C8B-B14F-4D97-AF65-F5344CB8AC3E}">
        <p14:creationId xmlns:p14="http://schemas.microsoft.com/office/powerpoint/2010/main" val="874992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BE30-9383-42AB-B681-D47E54DE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407" y="627564"/>
            <a:ext cx="8009193" cy="1325563"/>
          </a:xfrm>
        </p:spPr>
        <p:txBody>
          <a:bodyPr>
            <a:normAutofit/>
          </a:bodyPr>
          <a:lstStyle/>
          <a:p>
            <a:r>
              <a:rPr lang="en-US"/>
              <a:t>Student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5E02-863F-4370-A060-E10D4A81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110" y="1717819"/>
            <a:ext cx="8199641" cy="4569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Student Handbooks: </a:t>
            </a:r>
            <a:r>
              <a:rPr lang="en-US" sz="2400" dirty="0"/>
              <a:t>Three guides to support success</a:t>
            </a:r>
            <a:endParaRPr lang="en-US" sz="2400" dirty="0">
              <a:highlight>
                <a:srgbClr val="FFFF00"/>
              </a:highlight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GHC  Student Handbook </a:t>
            </a:r>
            <a:endParaRPr lang="en-US" sz="24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 indent="-285750"/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https://sites.highlands.edu/student-engagement/student-handbook/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800" dirty="0">
              <a:solidFill>
                <a:srgbClr val="002060"/>
              </a:solidFill>
              <a:ea typeface="Calibri"/>
              <a:cs typeface="Calibri"/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RN-BSN Student Handbook</a:t>
            </a:r>
            <a:endParaRPr lang="en-US" sz="24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 indent="-285750"/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https://sites.highlands.edu/health-sciences/wp-content/uploads/sites/36/2023/07/RN-BSN-Student-Handbook-2023-2024-7.25.2023.pdf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r>
              <a:rPr lang="en-US" sz="2400" dirty="0" err="1">
                <a:solidFill>
                  <a:srgbClr val="002060"/>
                </a:solidFill>
                <a:ea typeface="+mn-lt"/>
                <a:cs typeface="+mn-lt"/>
              </a:rPr>
              <a:t>eMajor</a:t>
            </a:r>
            <a:r>
              <a:rPr lang="en-US" sz="2400" dirty="0">
                <a:solidFill>
                  <a:srgbClr val="002060"/>
                </a:solidFill>
                <a:ea typeface="+mn-lt"/>
                <a:cs typeface="+mn-lt"/>
              </a:rPr>
              <a:t> Student Guide</a:t>
            </a:r>
          </a:p>
          <a:p>
            <a:pPr lvl="1" indent="-285750"/>
            <a:r>
              <a:rPr lang="en-US" sz="1800" dirty="0">
                <a:solidFill>
                  <a:srgbClr val="00206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https://emajor.usg.edu/current-students/student-guide/index</a:t>
            </a:r>
            <a:r>
              <a:rPr lang="en-US" sz="18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2400" b="1" dirty="0">
                <a:ea typeface="Calibri" panose="020F0502020204030204"/>
                <a:cs typeface="Calibri" panose="020F0502020204030204"/>
              </a:rPr>
              <a:t>Course Syllabus</a:t>
            </a:r>
            <a:endParaRPr lang="en-US" sz="2400" dirty="0">
              <a:cs typeface="Calibri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ea typeface="Calibri" panose="020F0502020204030204"/>
                <a:cs typeface="Calibri" panose="020F0502020204030204"/>
              </a:rPr>
              <a:t>Course specific policies can be found in the syllabus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15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17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E2C87DCB-5166-5AAD-0FE7-558B6BF47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4442" y="3015960"/>
            <a:ext cx="1462088" cy="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66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BE30-9383-42AB-B681-D47E54DE6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5E02-863F-4370-A060-E10D4A81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968610"/>
            <a:ext cx="7587054" cy="4474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/>
              <a:t>Think about your practicum site selection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cs typeface="Calibri"/>
              </a:rPr>
              <a:t>Check student email at least </a:t>
            </a:r>
            <a:r>
              <a:rPr lang="en-US" dirty="0">
                <a:highlight>
                  <a:srgbClr val="FFFF00"/>
                </a:highlight>
                <a:cs typeface="Calibri"/>
              </a:rPr>
              <a:t>3-4</a:t>
            </a:r>
            <a:r>
              <a:rPr lang="en-US" dirty="0">
                <a:cs typeface="Calibri"/>
              </a:rPr>
              <a:t> times per week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cs typeface="Calibri"/>
              </a:rPr>
              <a:t>Start date for GHC is </a:t>
            </a:r>
            <a:r>
              <a:rPr lang="en-US" dirty="0">
                <a:highlight>
                  <a:srgbClr val="FFFF00"/>
                </a:highlight>
                <a:cs typeface="Calibri"/>
              </a:rPr>
              <a:t>August 14</a:t>
            </a:r>
          </a:p>
          <a:p>
            <a:pPr marL="457200" indent="-457200">
              <a:buFont typeface="Wingdings" panose="020B0604020202020204" pitchFamily="34" charset="0"/>
              <a:buChar char="ü"/>
            </a:pPr>
            <a:r>
              <a:rPr lang="en-US" dirty="0">
                <a:cs typeface="Calibri"/>
              </a:rPr>
              <a:t>Start date for </a:t>
            </a:r>
            <a:r>
              <a:rPr lang="en-US" dirty="0" err="1">
                <a:cs typeface="Calibri"/>
              </a:rPr>
              <a:t>eMajor</a:t>
            </a:r>
            <a:r>
              <a:rPr lang="en-US" dirty="0">
                <a:cs typeface="Calibri"/>
              </a:rPr>
              <a:t> is </a:t>
            </a:r>
            <a:r>
              <a:rPr lang="en-US" dirty="0">
                <a:highlight>
                  <a:srgbClr val="FFFF00"/>
                </a:highlight>
                <a:cs typeface="Calibri"/>
              </a:rPr>
              <a:t>August 14 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r>
              <a:rPr lang="en-US" dirty="0">
                <a:ea typeface="Calibri" panose="020F0502020204030204"/>
                <a:cs typeface="Calibri" panose="020F0502020204030204"/>
              </a:rPr>
              <a:t>Deadline for attendance is </a:t>
            </a:r>
            <a:r>
              <a:rPr lang="en-US" dirty="0">
                <a:highlight>
                  <a:srgbClr val="FFFF00"/>
                </a:highlight>
                <a:ea typeface="Calibri" panose="020F0502020204030204"/>
                <a:cs typeface="Calibri" panose="020F0502020204030204"/>
              </a:rPr>
              <a:t>August 22 </a:t>
            </a:r>
            <a:r>
              <a:rPr lang="en-US" dirty="0">
                <a:ea typeface="Calibri" panose="020F0502020204030204"/>
                <a:cs typeface="Calibri" panose="020F0502020204030204"/>
              </a:rPr>
              <a:t>at 11:59 pm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r>
              <a:rPr lang="en-US" dirty="0">
                <a:ea typeface="Calibri" panose="020F0502020204030204"/>
                <a:cs typeface="Calibri" panose="020F0502020204030204"/>
              </a:rPr>
              <a:t>Complete </a:t>
            </a:r>
            <a:r>
              <a:rPr lang="en-US" dirty="0" err="1">
                <a:highlight>
                  <a:srgbClr val="FFFF00"/>
                </a:highlight>
                <a:ea typeface="Calibri" panose="020F0502020204030204"/>
                <a:cs typeface="Calibri" panose="020F0502020204030204"/>
              </a:rPr>
              <a:t>eMajor</a:t>
            </a:r>
            <a:r>
              <a:rPr lang="en-US" dirty="0">
                <a:highlight>
                  <a:srgbClr val="FFFF00"/>
                </a:highlight>
                <a:ea typeface="Calibri" panose="020F0502020204030204"/>
                <a:cs typeface="Calibri" panose="020F0502020204030204"/>
              </a:rPr>
              <a:t> Quiz </a:t>
            </a:r>
            <a:r>
              <a:rPr lang="en-US" dirty="0">
                <a:ea typeface="Calibri" panose="020F0502020204030204"/>
                <a:cs typeface="Calibri" panose="020F0502020204030204"/>
              </a:rPr>
              <a:t>by first day of EACH class  </a:t>
            </a:r>
          </a:p>
          <a:p>
            <a:pPr marL="914400" lvl="1" indent="-457200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https://emajor.usg.edu/future-students/new-student-introduction-quiz/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dirty="0">
              <a:solidFill>
                <a:srgbClr val="002060"/>
              </a:solidFill>
              <a:ea typeface="+mn-lt"/>
              <a:cs typeface="Calibri" panose="020F0502020204030204"/>
            </a:endParaRPr>
          </a:p>
          <a:p>
            <a:pPr marL="457200" indent="0">
              <a:buNone/>
            </a:pP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415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17F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1223701-79D7-CEA9-A946-245B1697B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15960"/>
            <a:ext cx="1462088" cy="8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2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3709-6B80-4816-BB79-7FEAD9F4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Wrap Up</a:t>
            </a:r>
            <a:r>
              <a:rPr lang="en-US" dirty="0"/>
              <a:t> 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A41A4-0371-49FA-8484-59B43018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549"/>
            <a:ext cx="9186985" cy="46834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ea typeface="Calibri"/>
                <a:cs typeface="Calibri"/>
              </a:rPr>
              <a:t>Welcome to the GHC RN-to-BSN program!</a:t>
            </a:r>
            <a:endParaRPr lang="en-US" b="1" dirty="0"/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We are thrilled to have you in our program!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As you further your career, let us know how we can help!</a:t>
            </a: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We covered these topics:</a:t>
            </a: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Program Overview</a:t>
            </a: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Capstone timing and Practicum placement</a:t>
            </a: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Communication for success</a:t>
            </a: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Student policies and handbooks 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  <a:p>
            <a:pPr marL="457200" indent="-457200" algn="ctr">
              <a:buFont typeface="Wingdings" panose="020B0604020202020204" pitchFamily="34" charset="0"/>
              <a:buChar char="ü"/>
            </a:pP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Next Steps</a:t>
            </a:r>
          </a:p>
          <a:p>
            <a:pPr marL="0" indent="0" algn="ctr">
              <a:buNone/>
            </a:pPr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en-US" sz="44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6" name="Picture 5" descr="A black background with blue and orange letters&#10;&#10;Description automatically generated">
            <a:extLst>
              <a:ext uri="{FF2B5EF4-FFF2-40B4-BE49-F238E27FC236}">
                <a16:creationId xmlns:a16="http://schemas.microsoft.com/office/drawing/2014/main" id="{5FC724E7-7461-B987-EF70-5EC43E90F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560" y="516877"/>
            <a:ext cx="607314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22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A48EC5-43A7-F448-86E2-10FBD9480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99801C-3622-0FFF-692E-C98C4BA36BE3}"/>
              </a:ext>
            </a:extLst>
          </p:cNvPr>
          <p:cNvSpPr txBox="1"/>
          <p:nvPr/>
        </p:nvSpPr>
        <p:spPr>
          <a:xfrm>
            <a:off x="523875" y="5307471"/>
            <a:ext cx="11210925" cy="754605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indent="-2286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What questions do you have?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0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116-1CFE-4DF2-8B5F-1FEDC6EBB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Plans of Study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DF8C553-33DE-4517-BC2C-38372F031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30911"/>
              </p:ext>
            </p:extLst>
          </p:nvPr>
        </p:nvGraphicFramePr>
        <p:xfrm>
          <a:off x="914400" y="1557866"/>
          <a:ext cx="10515600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85879042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0518379"/>
                    </a:ext>
                  </a:extLst>
                </a:gridCol>
                <a:gridCol w="2922373">
                  <a:extLst>
                    <a:ext uri="{9D8B030D-6E8A-4147-A177-3AD203B41FA5}">
                      <a16:colId xmlns:a16="http://schemas.microsoft.com/office/drawing/2014/main" val="886020179"/>
                    </a:ext>
                  </a:extLst>
                </a:gridCol>
                <a:gridCol w="2335427">
                  <a:extLst>
                    <a:ext uri="{9D8B030D-6E8A-4147-A177-3AD203B41FA5}">
                      <a16:colId xmlns:a16="http://schemas.microsoft.com/office/drawing/2014/main" val="260494481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/>
                        <a:t>Full Time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05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Fall –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Fall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118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NURS 3197 </a:t>
                      </a:r>
                    </a:p>
                    <a:p>
                      <a:r>
                        <a:rPr lang="en-US" dirty="0"/>
                        <a:t>Professional </a:t>
                      </a:r>
                      <a:r>
                        <a:rPr lang="en-US" dirty="0" err="1"/>
                        <a:t>Nsg</a:t>
                      </a:r>
                      <a:r>
                        <a:rPr lang="en-US" dirty="0"/>
                        <a:t>. Practice</a:t>
                      </a:r>
                    </a:p>
                    <a:p>
                      <a:r>
                        <a:rPr lang="en-US" b="1" dirty="0"/>
                        <a:t>NURS 3397 </a:t>
                      </a:r>
                    </a:p>
                    <a:p>
                      <a:r>
                        <a:rPr lang="en-US" dirty="0"/>
                        <a:t>Health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3297 </a:t>
                      </a:r>
                    </a:p>
                    <a:p>
                      <a:r>
                        <a:rPr lang="en-US" err="1"/>
                        <a:t>Nsg</a:t>
                      </a:r>
                      <a:r>
                        <a:rPr lang="en-US"/>
                        <a:t>. Research Application</a:t>
                      </a:r>
                    </a:p>
                    <a:p>
                      <a:r>
                        <a:rPr lang="en-US" b="1"/>
                        <a:t>HSCI 3501</a:t>
                      </a:r>
                    </a:p>
                    <a:p>
                      <a:r>
                        <a:rPr lang="en-US"/>
                        <a:t>Ethics in Healthcare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4597</a:t>
                      </a:r>
                    </a:p>
                    <a:p>
                      <a:r>
                        <a:rPr lang="en-US"/>
                        <a:t>Leadership &amp; Management</a:t>
                      </a:r>
                    </a:p>
                    <a:p>
                      <a:r>
                        <a:rPr lang="en-US" b="1"/>
                        <a:t>NURS 4403</a:t>
                      </a:r>
                    </a:p>
                    <a:p>
                      <a:r>
                        <a:rPr lang="en-US"/>
                        <a:t>Capstone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NURS 4497</a:t>
                      </a:r>
                    </a:p>
                    <a:p>
                      <a:r>
                        <a:rPr lang="en-US" dirty="0"/>
                        <a:t>Community Health</a:t>
                      </a:r>
                    </a:p>
                    <a:p>
                      <a:r>
                        <a:rPr lang="en-US" b="1" dirty="0"/>
                        <a:t>NURS 4404</a:t>
                      </a:r>
                    </a:p>
                    <a:p>
                      <a:r>
                        <a:rPr lang="en-US" dirty="0"/>
                        <a:t>Leadership Practicum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6307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B6AACC-17E6-450D-8F17-9815D99005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67927"/>
              </p:ext>
            </p:extLst>
          </p:nvPr>
        </p:nvGraphicFramePr>
        <p:xfrm>
          <a:off x="914400" y="3716866"/>
          <a:ext cx="81280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96409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41433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6287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5599147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/>
                        <a:t>Part Time – Year 1 *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Fall –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Fall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62483"/>
                  </a:ext>
                </a:extLst>
              </a:tr>
              <a:tr h="240454">
                <a:tc>
                  <a:txBody>
                    <a:bodyPr/>
                    <a:lstStyle/>
                    <a:p>
                      <a:r>
                        <a:rPr lang="en-US" b="1"/>
                        <a:t>NURS 3197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HSCI 3501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4597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4497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129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FE8D58-EEAE-491E-958C-F2DCCD87F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4127371"/>
              </p:ext>
            </p:extLst>
          </p:nvPr>
        </p:nvGraphicFramePr>
        <p:xfrm>
          <a:off x="914400" y="5057986"/>
          <a:ext cx="8128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4964095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8414338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362873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5599147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/>
                        <a:t>Part Time – Year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3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Fall –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Fall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1</a:t>
                      </a:r>
                      <a:r>
                        <a:rPr lang="en-US" b="1" baseline="30000"/>
                        <a:t>st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Spring 2</a:t>
                      </a:r>
                      <a:r>
                        <a:rPr lang="en-US" b="1" baseline="30000"/>
                        <a:t>nd</a:t>
                      </a:r>
                      <a:r>
                        <a:rPr lang="en-US" b="1"/>
                        <a:t> 8 weeks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9362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NURS 3397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3297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4403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NURS 4404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129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AE154BB-59C8-48C8-B03B-D299F5CD5192}"/>
              </a:ext>
            </a:extLst>
          </p:cNvPr>
          <p:cNvSpPr txBox="1"/>
          <p:nvPr/>
        </p:nvSpPr>
        <p:spPr>
          <a:xfrm>
            <a:off x="838200" y="6219520"/>
            <a:ext cx="399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*Take electives during summer semester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61FD89-3438-4181-B96F-7520C8682087}"/>
              </a:ext>
            </a:extLst>
          </p:cNvPr>
          <p:cNvSpPr txBox="1"/>
          <p:nvPr/>
        </p:nvSpPr>
        <p:spPr>
          <a:xfrm>
            <a:off x="9078887" y="4224867"/>
            <a:ext cx="2851415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ea typeface="+mn-lt"/>
                <a:cs typeface="+mn-lt"/>
              </a:rPr>
              <a:t>https://sites.highlands.edu/academic-affairs/college-catalog/</a:t>
            </a:r>
            <a:endParaRPr 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50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2116-1CFE-4DF2-8B5F-1FEDC6EB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441"/>
          </a:xfrm>
        </p:spPr>
        <p:txBody>
          <a:bodyPr>
            <a:normAutofit fontScale="90000"/>
          </a:bodyPr>
          <a:lstStyle/>
          <a:p>
            <a:r>
              <a:rPr lang="en-US" dirty="0"/>
              <a:t>Optional Early Entry </a:t>
            </a:r>
            <a:br>
              <a:rPr lang="en-US" dirty="0"/>
            </a:br>
            <a:r>
              <a:rPr lang="en-US" dirty="0"/>
              <a:t>into MSN Program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E154BB-59C8-48C8-B03B-D299F5CD5192}"/>
              </a:ext>
            </a:extLst>
          </p:cNvPr>
          <p:cNvSpPr txBox="1"/>
          <p:nvPr/>
        </p:nvSpPr>
        <p:spPr>
          <a:xfrm>
            <a:off x="2908505" y="5030603"/>
            <a:ext cx="637499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*Take electives during summer semester</a:t>
            </a:r>
          </a:p>
          <a:p>
            <a:pPr algn="ctr"/>
            <a:r>
              <a:rPr lang="en-US" dirty="0"/>
              <a:t>**</a:t>
            </a:r>
            <a:r>
              <a:rPr lang="en-US" dirty="0">
                <a:highlight>
                  <a:srgbClr val="C0C0C0"/>
                </a:highlight>
              </a:rPr>
              <a:t>Switch highlighted courses with MSN courses</a:t>
            </a:r>
            <a:endParaRPr lang="en-US" dirty="0">
              <a:highlight>
                <a:srgbClr val="C0C0C0"/>
              </a:highlight>
              <a:cs typeface="Calibri"/>
            </a:endParaRPr>
          </a:p>
          <a:p>
            <a:pPr algn="ctr"/>
            <a:r>
              <a:rPr lang="en-US" dirty="0"/>
              <a:t>Maintain other course work as planned for traditional program</a:t>
            </a:r>
          </a:p>
          <a:p>
            <a:pPr algn="ctr"/>
            <a:r>
              <a:rPr lang="en-US" dirty="0"/>
              <a:t>May also go part time with other course options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5FA10F3-A605-2D2C-8566-C27E3EA43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831085"/>
              </p:ext>
            </p:extLst>
          </p:nvPr>
        </p:nvGraphicFramePr>
        <p:xfrm>
          <a:off x="838202" y="1634320"/>
          <a:ext cx="10515598" cy="3190453"/>
        </p:xfrm>
        <a:graphic>
          <a:graphicData uri="http://schemas.openxmlformats.org/drawingml/2006/table">
            <a:tbl>
              <a:tblPr/>
              <a:tblGrid>
                <a:gridCol w="2096517">
                  <a:extLst>
                    <a:ext uri="{9D8B030D-6E8A-4147-A177-3AD203B41FA5}">
                      <a16:colId xmlns:a16="http://schemas.microsoft.com/office/drawing/2014/main" val="4117769372"/>
                    </a:ext>
                  </a:extLst>
                </a:gridCol>
                <a:gridCol w="1968579">
                  <a:extLst>
                    <a:ext uri="{9D8B030D-6E8A-4147-A177-3AD203B41FA5}">
                      <a16:colId xmlns:a16="http://schemas.microsoft.com/office/drawing/2014/main" val="777367036"/>
                    </a:ext>
                  </a:extLst>
                </a:gridCol>
                <a:gridCol w="1968579">
                  <a:extLst>
                    <a:ext uri="{9D8B030D-6E8A-4147-A177-3AD203B41FA5}">
                      <a16:colId xmlns:a16="http://schemas.microsoft.com/office/drawing/2014/main" val="813593174"/>
                    </a:ext>
                  </a:extLst>
                </a:gridCol>
                <a:gridCol w="1993342">
                  <a:extLst>
                    <a:ext uri="{9D8B030D-6E8A-4147-A177-3AD203B41FA5}">
                      <a16:colId xmlns:a16="http://schemas.microsoft.com/office/drawing/2014/main" val="2608925858"/>
                    </a:ext>
                  </a:extLst>
                </a:gridCol>
                <a:gridCol w="2488581">
                  <a:extLst>
                    <a:ext uri="{9D8B030D-6E8A-4147-A177-3AD203B41FA5}">
                      <a16:colId xmlns:a16="http://schemas.microsoft.com/office/drawing/2014/main" val="1374009652"/>
                    </a:ext>
                  </a:extLst>
                </a:gridCol>
              </a:tblGrid>
              <a:tr h="314633"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Full-Time RN-BSN to MSN Option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450726"/>
                  </a:ext>
                </a:extLst>
              </a:tr>
              <a:tr h="257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Summer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Fall START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Spring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484000"/>
                  </a:ext>
                </a:extLst>
              </a:tr>
              <a:tr h="2506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1st 8 Weeks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2nd 8 Weeks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1st 8 Weeks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2nd 8 Weeks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890763"/>
                  </a:ext>
                </a:extLst>
              </a:tr>
              <a:tr h="414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Elective*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3197**</a:t>
                      </a:r>
                      <a:endParaRPr lang="en-US" sz="1800" dirty="0">
                        <a:effectLst/>
                        <a:highlight>
                          <a:srgbClr val="FFFF00"/>
                        </a:highlight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HSCI 3501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4597**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4497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038450"/>
                  </a:ext>
                </a:extLst>
              </a:tr>
              <a:tr h="471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Elective*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3397</a:t>
                      </a:r>
                      <a:endParaRPr lang="en-US" sz="180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3297</a:t>
                      </a:r>
                      <a:endParaRPr lang="en-US" sz="180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NURS 4403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NURS 4404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969119"/>
                  </a:ext>
                </a:extLst>
              </a:tr>
              <a:tr h="5325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**NURS 6101 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 replace NURS 3197</a:t>
                      </a: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Full Semester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**NURS 6105 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May replace NURS 4597</a:t>
                      </a:r>
                    </a:p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Full Semester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889204"/>
                  </a:ext>
                </a:extLst>
              </a:tr>
              <a:tr h="2120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 6</a:t>
                      </a:r>
                      <a:endParaRPr lang="en-US" sz="1800" dirty="0">
                        <a:effectLst/>
                        <a:latin typeface="Calibri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165557"/>
                  </a:ext>
                </a:extLst>
              </a:tr>
              <a:tr h="242824">
                <a:tc>
                  <a:txBody>
                    <a:bodyPr/>
                    <a:lstStyle/>
                    <a:p>
                      <a:pPr marL="0" marR="0" lv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effectLst/>
                          <a:latin typeface="Calibri"/>
                          <a:cs typeface="Calibri"/>
                        </a:rPr>
                        <a:t>6 Credit Hours</a:t>
                      </a:r>
                      <a:endParaRPr lang="en-US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/>
                          <a:ea typeface="Calibri" panose="020F0502020204030204" pitchFamily="34" charset="0"/>
                          <a:cs typeface="Calibri"/>
                        </a:rPr>
                        <a:t>12 Credit Hours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Credit Hours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83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24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9599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F0DFC5-950C-4799-B4D3-ACC8D003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7" y="649674"/>
            <a:ext cx="4284420" cy="4150926"/>
          </a:xfrm>
          <a:noFill/>
        </p:spPr>
        <p:txBody>
          <a:bodyPr anchor="t">
            <a:normAutofit/>
          </a:bodyPr>
          <a:lstStyle/>
          <a:p>
            <a: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  <a:t>General </a:t>
            </a: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  <a:t>Education </a:t>
            </a: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  <a:t>Courses</a:t>
            </a: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  <a:t>Nursing </a:t>
            </a: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  <a:t>Core </a:t>
            </a:r>
            <a:b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</a:br>
            <a:r>
              <a:rPr lang="en-US" sz="4100" dirty="0">
                <a:solidFill>
                  <a:schemeClr val="bg1"/>
                </a:solidFill>
                <a:ea typeface="+mj-lt"/>
                <a:cs typeface="+mj-lt"/>
              </a:rPr>
              <a:t>Courses</a:t>
            </a: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4649" y="2416891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EF0CE-2227-4839-9185-9FFD8EB0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0313" y="692898"/>
            <a:ext cx="4977650" cy="55181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dirty="0"/>
              <a:t>RN-to-BSN students complete general education courses and nursing core course work.</a:t>
            </a:r>
          </a:p>
          <a:p>
            <a:r>
              <a:rPr lang="en-US" sz="1900" dirty="0"/>
              <a:t>ASN or Diploma graduates</a:t>
            </a:r>
          </a:p>
          <a:p>
            <a:r>
              <a:rPr lang="en-US" sz="1900" dirty="0"/>
              <a:t>BSN-level courses </a:t>
            </a:r>
          </a:p>
          <a:p>
            <a:pPr lvl="1"/>
            <a:r>
              <a:rPr lang="en-US" sz="2000" dirty="0"/>
              <a:t>5 courses with USG </a:t>
            </a:r>
            <a:r>
              <a:rPr lang="en-US" sz="2000" dirty="0" err="1"/>
              <a:t>eMajor</a:t>
            </a:r>
            <a:endParaRPr lang="en-US" sz="2000" dirty="0" err="1">
              <a:cs typeface="Calibri"/>
            </a:endParaRPr>
          </a:p>
          <a:p>
            <a:pPr lvl="1"/>
            <a:r>
              <a:rPr lang="en-US" sz="2000" dirty="0"/>
              <a:t>3 courses with GHC Rn-to-BSN program</a:t>
            </a:r>
            <a:endParaRPr lang="en-US" sz="2000" dirty="0">
              <a:cs typeface="Calibri"/>
            </a:endParaRPr>
          </a:p>
          <a:p>
            <a:pPr marL="0" indent="0">
              <a:buNone/>
            </a:pPr>
            <a:r>
              <a:rPr lang="en-US" sz="1700" b="1" dirty="0">
                <a:ea typeface="Calibri"/>
                <a:cs typeface="Calibri"/>
              </a:rPr>
              <a:t>Important:</a:t>
            </a:r>
          </a:p>
          <a:p>
            <a:r>
              <a:rPr lang="en-US" sz="1900" dirty="0">
                <a:ea typeface="+mn-lt"/>
                <a:cs typeface="+mn-lt"/>
              </a:rPr>
              <a:t>It is best to complete most Gen Ed courses before entering the program</a:t>
            </a:r>
          </a:p>
          <a:p>
            <a:r>
              <a:rPr lang="en-US" sz="1900" dirty="0">
                <a:ea typeface="+mn-lt"/>
                <a:cs typeface="+mn-lt"/>
              </a:rPr>
              <a:t>All Gen Ed courses should be completed before or concurrent with NURS 4404 </a:t>
            </a:r>
          </a:p>
          <a:p>
            <a:pPr marL="457200" lvl="1" indent="0">
              <a:buNone/>
            </a:pPr>
            <a:endParaRPr lang="en-US" sz="17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en-US" sz="1600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://sites.highlands.edu/nursing/rn-to-bsn/</a:t>
            </a:r>
            <a:r>
              <a:rPr lang="en-US" sz="1600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US" sz="1600" dirty="0">
              <a:solidFill>
                <a:srgbClr val="002060"/>
              </a:solidFill>
              <a:ea typeface="Calibri"/>
              <a:cs typeface="Calibri"/>
            </a:endParaRPr>
          </a:p>
          <a:p>
            <a:pPr lvl="1"/>
            <a:endParaRPr lang="en-US" sz="17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3254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0DCC097-1DB8-4B6D-85D0-6FBA0E1CA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B58608-23C8-4441-994D-C6823EEE1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2083506"/>
          </a:xfrm>
          <a:custGeom>
            <a:avLst/>
            <a:gdLst>
              <a:gd name="connsiteX0" fmla="*/ 0 w 12191999"/>
              <a:gd name="connsiteY0" fmla="*/ 0 h 2083506"/>
              <a:gd name="connsiteX1" fmla="*/ 9429748 w 12191999"/>
              <a:gd name="connsiteY1" fmla="*/ 0 h 2083506"/>
              <a:gd name="connsiteX2" fmla="*/ 9429748 w 12191999"/>
              <a:gd name="connsiteY2" fmla="*/ 1 h 2083506"/>
              <a:gd name="connsiteX3" fmla="*/ 12191999 w 12191999"/>
              <a:gd name="connsiteY3" fmla="*/ 1 h 2083506"/>
              <a:gd name="connsiteX4" fmla="*/ 12191999 w 12191999"/>
              <a:gd name="connsiteY4" fmla="*/ 1164372 h 2083506"/>
              <a:gd name="connsiteX5" fmla="*/ 12147852 w 12191999"/>
              <a:gd name="connsiteY5" fmla="*/ 1163783 h 2083506"/>
              <a:gd name="connsiteX6" fmla="*/ 11993604 w 12191999"/>
              <a:gd name="connsiteY6" fmla="*/ 1153496 h 2083506"/>
              <a:gd name="connsiteX7" fmla="*/ 11865319 w 12191999"/>
              <a:gd name="connsiteY7" fmla="*/ 1176624 h 2083506"/>
              <a:gd name="connsiteX8" fmla="*/ 11718353 w 12191999"/>
              <a:gd name="connsiteY8" fmla="*/ 1209136 h 2083506"/>
              <a:gd name="connsiteX9" fmla="*/ 11609067 w 12191999"/>
              <a:gd name="connsiteY9" fmla="*/ 1218512 h 2083506"/>
              <a:gd name="connsiteX10" fmla="*/ 11545958 w 12191999"/>
              <a:gd name="connsiteY10" fmla="*/ 1240430 h 2083506"/>
              <a:gd name="connsiteX11" fmla="*/ 11445770 w 12191999"/>
              <a:gd name="connsiteY11" fmla="*/ 1225780 h 2083506"/>
              <a:gd name="connsiteX12" fmla="*/ 11398842 w 12191999"/>
              <a:gd name="connsiteY12" fmla="*/ 1227250 h 2083506"/>
              <a:gd name="connsiteX13" fmla="*/ 11240093 w 12191999"/>
              <a:gd name="connsiteY13" fmla="*/ 1266797 h 2083506"/>
              <a:gd name="connsiteX14" fmla="*/ 11141364 w 12191999"/>
              <a:gd name="connsiteY14" fmla="*/ 1288059 h 2083506"/>
              <a:gd name="connsiteX15" fmla="*/ 11015396 w 12191999"/>
              <a:gd name="connsiteY15" fmla="*/ 1353104 h 2083506"/>
              <a:gd name="connsiteX16" fmla="*/ 10973905 w 12191999"/>
              <a:gd name="connsiteY16" fmla="*/ 1365109 h 2083506"/>
              <a:gd name="connsiteX17" fmla="*/ 10904858 w 12191999"/>
              <a:gd name="connsiteY17" fmla="*/ 1371966 h 2083506"/>
              <a:gd name="connsiteX18" fmla="*/ 10827883 w 12191999"/>
              <a:gd name="connsiteY18" fmla="*/ 1410270 h 2083506"/>
              <a:gd name="connsiteX19" fmla="*/ 10690996 w 12191999"/>
              <a:gd name="connsiteY19" fmla="*/ 1426394 h 2083506"/>
              <a:gd name="connsiteX20" fmla="*/ 10624461 w 12191999"/>
              <a:gd name="connsiteY20" fmla="*/ 1444283 h 2083506"/>
              <a:gd name="connsiteX21" fmla="*/ 10517208 w 12191999"/>
              <a:gd name="connsiteY21" fmla="*/ 1478947 h 2083506"/>
              <a:gd name="connsiteX22" fmla="*/ 10497937 w 12191999"/>
              <a:gd name="connsiteY22" fmla="*/ 1469831 h 2083506"/>
              <a:gd name="connsiteX23" fmla="*/ 10471201 w 12191999"/>
              <a:gd name="connsiteY23" fmla="*/ 1486037 h 2083506"/>
              <a:gd name="connsiteX24" fmla="*/ 10448263 w 12191999"/>
              <a:gd name="connsiteY24" fmla="*/ 1478223 h 2083506"/>
              <a:gd name="connsiteX25" fmla="*/ 10388089 w 12191999"/>
              <a:gd name="connsiteY25" fmla="*/ 1507175 h 2083506"/>
              <a:gd name="connsiteX26" fmla="*/ 10333720 w 12191999"/>
              <a:gd name="connsiteY26" fmla="*/ 1515848 h 2083506"/>
              <a:gd name="connsiteX27" fmla="*/ 10104338 w 12191999"/>
              <a:gd name="connsiteY27" fmla="*/ 1569424 h 2083506"/>
              <a:gd name="connsiteX28" fmla="*/ 9910445 w 12191999"/>
              <a:gd name="connsiteY28" fmla="*/ 1632275 h 2083506"/>
              <a:gd name="connsiteX29" fmla="*/ 9770872 w 12191999"/>
              <a:gd name="connsiteY29" fmla="*/ 1688088 h 2083506"/>
              <a:gd name="connsiteX30" fmla="*/ 9733849 w 12191999"/>
              <a:gd name="connsiteY30" fmla="*/ 1700034 h 2083506"/>
              <a:gd name="connsiteX31" fmla="*/ 9703714 w 12191999"/>
              <a:gd name="connsiteY31" fmla="*/ 1730093 h 2083506"/>
              <a:gd name="connsiteX32" fmla="*/ 9698351 w 12191999"/>
              <a:gd name="connsiteY32" fmla="*/ 1730377 h 2083506"/>
              <a:gd name="connsiteX33" fmla="*/ 9632895 w 12191999"/>
              <a:gd name="connsiteY33" fmla="*/ 1736363 h 2083506"/>
              <a:gd name="connsiteX34" fmla="*/ 9569107 w 12191999"/>
              <a:gd name="connsiteY34" fmla="*/ 1741010 h 2083506"/>
              <a:gd name="connsiteX35" fmla="*/ 9536451 w 12191999"/>
              <a:gd name="connsiteY35" fmla="*/ 1755120 h 2083506"/>
              <a:gd name="connsiteX36" fmla="*/ 9529385 w 12191999"/>
              <a:gd name="connsiteY36" fmla="*/ 1757515 h 2083506"/>
              <a:gd name="connsiteX37" fmla="*/ 9498527 w 12191999"/>
              <a:gd name="connsiteY37" fmla="*/ 1753117 h 2083506"/>
              <a:gd name="connsiteX38" fmla="*/ 9436642 w 12191999"/>
              <a:gd name="connsiteY38" fmla="*/ 1755478 h 2083506"/>
              <a:gd name="connsiteX39" fmla="*/ 9429748 w 12191999"/>
              <a:gd name="connsiteY39" fmla="*/ 1756317 h 2083506"/>
              <a:gd name="connsiteX40" fmla="*/ 9429748 w 12191999"/>
              <a:gd name="connsiteY40" fmla="*/ 1768745 h 2083506"/>
              <a:gd name="connsiteX41" fmla="*/ 9425802 w 12191999"/>
              <a:gd name="connsiteY41" fmla="*/ 1769273 h 2083506"/>
              <a:gd name="connsiteX42" fmla="*/ 9349763 w 12191999"/>
              <a:gd name="connsiteY42" fmla="*/ 1776107 h 2083506"/>
              <a:gd name="connsiteX43" fmla="*/ 9256503 w 12191999"/>
              <a:gd name="connsiteY43" fmla="*/ 1800699 h 2083506"/>
              <a:gd name="connsiteX44" fmla="*/ 9222873 w 12191999"/>
              <a:gd name="connsiteY44" fmla="*/ 1803003 h 2083506"/>
              <a:gd name="connsiteX45" fmla="*/ 9224095 w 12191999"/>
              <a:gd name="connsiteY45" fmla="*/ 1807355 h 2083506"/>
              <a:gd name="connsiteX46" fmla="*/ 9211603 w 12191999"/>
              <a:gd name="connsiteY46" fmla="*/ 1807675 h 2083506"/>
              <a:gd name="connsiteX47" fmla="*/ 9183719 w 12191999"/>
              <a:gd name="connsiteY47" fmla="*/ 1807781 h 2083506"/>
              <a:gd name="connsiteX48" fmla="*/ 9100221 w 12191999"/>
              <a:gd name="connsiteY48" fmla="*/ 1808989 h 2083506"/>
              <a:gd name="connsiteX49" fmla="*/ 9077439 w 12191999"/>
              <a:gd name="connsiteY49" fmla="*/ 1817333 h 2083506"/>
              <a:gd name="connsiteX50" fmla="*/ 9055889 w 12191999"/>
              <a:gd name="connsiteY50" fmla="*/ 1817464 h 2083506"/>
              <a:gd name="connsiteX51" fmla="*/ 8930912 w 12191999"/>
              <a:gd name="connsiteY51" fmla="*/ 1828648 h 2083506"/>
              <a:gd name="connsiteX52" fmla="*/ 8913729 w 12191999"/>
              <a:gd name="connsiteY52" fmla="*/ 1829483 h 2083506"/>
              <a:gd name="connsiteX53" fmla="*/ 8904423 w 12191999"/>
              <a:gd name="connsiteY53" fmla="*/ 1833234 h 2083506"/>
              <a:gd name="connsiteX54" fmla="*/ 8871099 w 12191999"/>
              <a:gd name="connsiteY54" fmla="*/ 1833979 h 2083506"/>
              <a:gd name="connsiteX55" fmla="*/ 8869557 w 12191999"/>
              <a:gd name="connsiteY55" fmla="*/ 1836113 h 2083506"/>
              <a:gd name="connsiteX56" fmla="*/ 8760021 w 12191999"/>
              <a:gd name="connsiteY56" fmla="*/ 1854442 h 2083506"/>
              <a:gd name="connsiteX57" fmla="*/ 8741254 w 12191999"/>
              <a:gd name="connsiteY57" fmla="*/ 1857469 h 2083506"/>
              <a:gd name="connsiteX58" fmla="*/ 8725039 w 12191999"/>
              <a:gd name="connsiteY58" fmla="*/ 1856552 h 2083506"/>
              <a:gd name="connsiteX59" fmla="*/ 8635265 w 12191999"/>
              <a:gd name="connsiteY59" fmla="*/ 1859168 h 2083506"/>
              <a:gd name="connsiteX60" fmla="*/ 8613911 w 12191999"/>
              <a:gd name="connsiteY60" fmla="*/ 1857561 h 2083506"/>
              <a:gd name="connsiteX61" fmla="*/ 8604931 w 12191999"/>
              <a:gd name="connsiteY61" fmla="*/ 1854170 h 2083506"/>
              <a:gd name="connsiteX62" fmla="*/ 8570171 w 12191999"/>
              <a:gd name="connsiteY62" fmla="*/ 1860579 h 2083506"/>
              <a:gd name="connsiteX63" fmla="*/ 8516537 w 12191999"/>
              <a:gd name="connsiteY63" fmla="*/ 1864971 h 2083506"/>
              <a:gd name="connsiteX64" fmla="*/ 8491046 w 12191999"/>
              <a:gd name="connsiteY64" fmla="*/ 1868141 h 2083506"/>
              <a:gd name="connsiteX65" fmla="*/ 8470478 w 12191999"/>
              <a:gd name="connsiteY65" fmla="*/ 1866216 h 2083506"/>
              <a:gd name="connsiteX66" fmla="*/ 8353433 w 12191999"/>
              <a:gd name="connsiteY66" fmla="*/ 1865729 h 2083506"/>
              <a:gd name="connsiteX67" fmla="*/ 8347675 w 12191999"/>
              <a:gd name="connsiteY67" fmla="*/ 1865075 h 2083506"/>
              <a:gd name="connsiteX68" fmla="*/ 8343939 w 12191999"/>
              <a:gd name="connsiteY68" fmla="*/ 1865677 h 2083506"/>
              <a:gd name="connsiteX69" fmla="*/ 8221566 w 12191999"/>
              <a:gd name="connsiteY69" fmla="*/ 1881148 h 2083506"/>
              <a:gd name="connsiteX70" fmla="*/ 8066095 w 12191999"/>
              <a:gd name="connsiteY70" fmla="*/ 1919902 h 2083506"/>
              <a:gd name="connsiteX71" fmla="*/ 8044849 w 12191999"/>
              <a:gd name="connsiteY71" fmla="*/ 1916308 h 2083506"/>
              <a:gd name="connsiteX72" fmla="*/ 8041142 w 12191999"/>
              <a:gd name="connsiteY72" fmla="*/ 1915506 h 2083506"/>
              <a:gd name="connsiteX73" fmla="*/ 8022159 w 12191999"/>
              <a:gd name="connsiteY73" fmla="*/ 1911521 h 2083506"/>
              <a:gd name="connsiteX74" fmla="*/ 7944932 w 12191999"/>
              <a:gd name="connsiteY74" fmla="*/ 1917265 h 2083506"/>
              <a:gd name="connsiteX75" fmla="*/ 7879011 w 12191999"/>
              <a:gd name="connsiteY75" fmla="*/ 1928570 h 2083506"/>
              <a:gd name="connsiteX76" fmla="*/ 7865529 w 12191999"/>
              <a:gd name="connsiteY76" fmla="*/ 1934399 h 2083506"/>
              <a:gd name="connsiteX77" fmla="*/ 7774801 w 12191999"/>
              <a:gd name="connsiteY77" fmla="*/ 1947969 h 2083506"/>
              <a:gd name="connsiteX78" fmla="*/ 7748398 w 12191999"/>
              <a:gd name="connsiteY78" fmla="*/ 1955982 h 2083506"/>
              <a:gd name="connsiteX79" fmla="*/ 7740684 w 12191999"/>
              <a:gd name="connsiteY79" fmla="*/ 1955717 h 2083506"/>
              <a:gd name="connsiteX80" fmla="*/ 7712976 w 12191999"/>
              <a:gd name="connsiteY80" fmla="*/ 1960442 h 2083506"/>
              <a:gd name="connsiteX81" fmla="*/ 7699956 w 12191999"/>
              <a:gd name="connsiteY81" fmla="*/ 1966104 h 2083506"/>
              <a:gd name="connsiteX82" fmla="*/ 7684158 w 12191999"/>
              <a:gd name="connsiteY82" fmla="*/ 1962927 h 2083506"/>
              <a:gd name="connsiteX83" fmla="*/ 7643109 w 12191999"/>
              <a:gd name="connsiteY83" fmla="*/ 1964400 h 2083506"/>
              <a:gd name="connsiteX84" fmla="*/ 7630180 w 12191999"/>
              <a:gd name="connsiteY84" fmla="*/ 1970266 h 2083506"/>
              <a:gd name="connsiteX85" fmla="*/ 7609131 w 12191999"/>
              <a:gd name="connsiteY85" fmla="*/ 1971774 h 2083506"/>
              <a:gd name="connsiteX86" fmla="*/ 7555555 w 12191999"/>
              <a:gd name="connsiteY86" fmla="*/ 1969491 h 2083506"/>
              <a:gd name="connsiteX87" fmla="*/ 7520919 w 12191999"/>
              <a:gd name="connsiteY87" fmla="*/ 1970177 h 2083506"/>
              <a:gd name="connsiteX88" fmla="*/ 7456258 w 12191999"/>
              <a:gd name="connsiteY88" fmla="*/ 1960468 h 2083506"/>
              <a:gd name="connsiteX89" fmla="*/ 7393047 w 12191999"/>
              <a:gd name="connsiteY89" fmla="*/ 1952408 h 2083506"/>
              <a:gd name="connsiteX90" fmla="*/ 7199912 w 12191999"/>
              <a:gd name="connsiteY90" fmla="*/ 1959913 h 2083506"/>
              <a:gd name="connsiteX91" fmla="*/ 7146774 w 12191999"/>
              <a:gd name="connsiteY91" fmla="*/ 1956641 h 2083506"/>
              <a:gd name="connsiteX92" fmla="*/ 7122244 w 12191999"/>
              <a:gd name="connsiteY92" fmla="*/ 1953891 h 2083506"/>
              <a:gd name="connsiteX93" fmla="*/ 7032241 w 12191999"/>
              <a:gd name="connsiteY93" fmla="*/ 1962723 h 2083506"/>
              <a:gd name="connsiteX94" fmla="*/ 6941492 w 12191999"/>
              <a:gd name="connsiteY94" fmla="*/ 1976868 h 2083506"/>
              <a:gd name="connsiteX95" fmla="*/ 6906514 w 12191999"/>
              <a:gd name="connsiteY95" fmla="*/ 1968589 h 2083506"/>
              <a:gd name="connsiteX96" fmla="*/ 6826395 w 12191999"/>
              <a:gd name="connsiteY96" fmla="*/ 1974141 h 2083506"/>
              <a:gd name="connsiteX97" fmla="*/ 6716431 w 12191999"/>
              <a:gd name="connsiteY97" fmla="*/ 2004297 h 2083506"/>
              <a:gd name="connsiteX98" fmla="*/ 6569607 w 12191999"/>
              <a:gd name="connsiteY98" fmla="*/ 2015496 h 2083506"/>
              <a:gd name="connsiteX99" fmla="*/ 6561430 w 12191999"/>
              <a:gd name="connsiteY99" fmla="*/ 2020996 h 2083506"/>
              <a:gd name="connsiteX100" fmla="*/ 6549371 w 12191999"/>
              <a:gd name="connsiteY100" fmla="*/ 2024747 h 2083506"/>
              <a:gd name="connsiteX101" fmla="*/ 6547040 w 12191999"/>
              <a:gd name="connsiteY101" fmla="*/ 2024474 h 2083506"/>
              <a:gd name="connsiteX102" fmla="*/ 6530482 w 12191999"/>
              <a:gd name="connsiteY102" fmla="*/ 2026659 h 2083506"/>
              <a:gd name="connsiteX103" fmla="*/ 6528565 w 12191999"/>
              <a:gd name="connsiteY103" fmla="*/ 2028600 h 2083506"/>
              <a:gd name="connsiteX104" fmla="*/ 6517741 w 12191999"/>
              <a:gd name="connsiteY104" fmla="*/ 2030558 h 2083506"/>
              <a:gd name="connsiteX105" fmla="*/ 6497855 w 12191999"/>
              <a:gd name="connsiteY105" fmla="*/ 2035650 h 2083506"/>
              <a:gd name="connsiteX106" fmla="*/ 6492785 w 12191999"/>
              <a:gd name="connsiteY106" fmla="*/ 2035444 h 2083506"/>
              <a:gd name="connsiteX107" fmla="*/ 6460692 w 12191999"/>
              <a:gd name="connsiteY107" fmla="*/ 2041321 h 2083506"/>
              <a:gd name="connsiteX108" fmla="*/ 6459609 w 12191999"/>
              <a:gd name="connsiteY108" fmla="*/ 2040851 h 2083506"/>
              <a:gd name="connsiteX109" fmla="*/ 6447765 w 12191999"/>
              <a:gd name="connsiteY109" fmla="*/ 2040102 h 2083506"/>
              <a:gd name="connsiteX110" fmla="*/ 6426590 w 12191999"/>
              <a:gd name="connsiteY110" fmla="*/ 2039928 h 2083506"/>
              <a:gd name="connsiteX111" fmla="*/ 6401693 w 12191999"/>
              <a:gd name="connsiteY111" fmla="*/ 2033537 h 2083506"/>
              <a:gd name="connsiteX112" fmla="*/ 6387141 w 12191999"/>
              <a:gd name="connsiteY112" fmla="*/ 2033161 h 2083506"/>
              <a:gd name="connsiteX113" fmla="*/ 6357846 w 12191999"/>
              <a:gd name="connsiteY113" fmla="*/ 2036782 h 2083506"/>
              <a:gd name="connsiteX114" fmla="*/ 6342914 w 12191999"/>
              <a:gd name="connsiteY114" fmla="*/ 2037585 h 2083506"/>
              <a:gd name="connsiteX115" fmla="*/ 6336300 w 12191999"/>
              <a:gd name="connsiteY115" fmla="*/ 2038781 h 2083506"/>
              <a:gd name="connsiteX116" fmla="*/ 6317178 w 12191999"/>
              <a:gd name="connsiteY116" fmla="*/ 2038968 h 2083506"/>
              <a:gd name="connsiteX117" fmla="*/ 6161427 w 12191999"/>
              <a:gd name="connsiteY117" fmla="*/ 2047338 h 2083506"/>
              <a:gd name="connsiteX118" fmla="*/ 6097339 w 12191999"/>
              <a:gd name="connsiteY118" fmla="*/ 2082438 h 2083506"/>
              <a:gd name="connsiteX119" fmla="*/ 6079059 w 12191999"/>
              <a:gd name="connsiteY119" fmla="*/ 2081299 h 2083506"/>
              <a:gd name="connsiteX120" fmla="*/ 5998439 w 12191999"/>
              <a:gd name="connsiteY120" fmla="*/ 2070958 h 2083506"/>
              <a:gd name="connsiteX121" fmla="*/ 5904290 w 12191999"/>
              <a:gd name="connsiteY121" fmla="*/ 2070255 h 2083506"/>
              <a:gd name="connsiteX122" fmla="*/ 5814867 w 12191999"/>
              <a:gd name="connsiteY122" fmla="*/ 2079032 h 2083506"/>
              <a:gd name="connsiteX123" fmla="*/ 5725743 w 12191999"/>
              <a:gd name="connsiteY123" fmla="*/ 2070558 h 2083506"/>
              <a:gd name="connsiteX124" fmla="*/ 5650546 w 12191999"/>
              <a:gd name="connsiteY124" fmla="*/ 2052412 h 2083506"/>
              <a:gd name="connsiteX125" fmla="*/ 5581284 w 12191999"/>
              <a:gd name="connsiteY125" fmla="*/ 2023175 h 2083506"/>
              <a:gd name="connsiteX126" fmla="*/ 5572593 w 12191999"/>
              <a:gd name="connsiteY126" fmla="*/ 2018391 h 2083506"/>
              <a:gd name="connsiteX127" fmla="*/ 5548580 w 12191999"/>
              <a:gd name="connsiteY127" fmla="*/ 2016951 h 2083506"/>
              <a:gd name="connsiteX128" fmla="*/ 5471173 w 12191999"/>
              <a:gd name="connsiteY128" fmla="*/ 2018786 h 2083506"/>
              <a:gd name="connsiteX129" fmla="*/ 5340320 w 12191999"/>
              <a:gd name="connsiteY129" fmla="*/ 2037611 h 2083506"/>
              <a:gd name="connsiteX130" fmla="*/ 5254376 w 12191999"/>
              <a:gd name="connsiteY130" fmla="*/ 2042928 h 2083506"/>
              <a:gd name="connsiteX131" fmla="*/ 5258035 w 12191999"/>
              <a:gd name="connsiteY131" fmla="*/ 2035649 h 2083506"/>
              <a:gd name="connsiteX132" fmla="*/ 5230622 w 12191999"/>
              <a:gd name="connsiteY132" fmla="*/ 2024576 h 2083506"/>
              <a:gd name="connsiteX133" fmla="*/ 5026203 w 12191999"/>
              <a:gd name="connsiteY133" fmla="*/ 2030162 h 2083506"/>
              <a:gd name="connsiteX134" fmla="*/ 4973988 w 12191999"/>
              <a:gd name="connsiteY134" fmla="*/ 2026668 h 2083506"/>
              <a:gd name="connsiteX135" fmla="*/ 4928030 w 12191999"/>
              <a:gd name="connsiteY135" fmla="*/ 2033642 h 2083506"/>
              <a:gd name="connsiteX136" fmla="*/ 4908970 w 12191999"/>
              <a:gd name="connsiteY136" fmla="*/ 2030033 h 2083506"/>
              <a:gd name="connsiteX137" fmla="*/ 4905679 w 12191999"/>
              <a:gd name="connsiteY137" fmla="*/ 2029300 h 2083506"/>
              <a:gd name="connsiteX138" fmla="*/ 4892525 w 12191999"/>
              <a:gd name="connsiteY138" fmla="*/ 2028768 h 2083506"/>
              <a:gd name="connsiteX139" fmla="*/ 4888818 w 12191999"/>
              <a:gd name="connsiteY139" fmla="*/ 2025619 h 2083506"/>
              <a:gd name="connsiteX140" fmla="*/ 4869018 w 12191999"/>
              <a:gd name="connsiteY140" fmla="*/ 2022668 h 2083506"/>
              <a:gd name="connsiteX141" fmla="*/ 4844804 w 12191999"/>
              <a:gd name="connsiteY141" fmla="*/ 2022527 h 2083506"/>
              <a:gd name="connsiteX142" fmla="*/ 4758778 w 12191999"/>
              <a:gd name="connsiteY142" fmla="*/ 2021694 h 2083506"/>
              <a:gd name="connsiteX143" fmla="*/ 4744748 w 12191999"/>
              <a:gd name="connsiteY143" fmla="*/ 2023396 h 2083506"/>
              <a:gd name="connsiteX144" fmla="*/ 4698956 w 12191999"/>
              <a:gd name="connsiteY144" fmla="*/ 2020558 h 2083506"/>
              <a:gd name="connsiteX145" fmla="*/ 4658147 w 12191999"/>
              <a:gd name="connsiteY145" fmla="*/ 2019920 h 2083506"/>
              <a:gd name="connsiteX146" fmla="*/ 4631706 w 12191999"/>
              <a:gd name="connsiteY146" fmla="*/ 2021274 h 2083506"/>
              <a:gd name="connsiteX147" fmla="*/ 4624776 w 12191999"/>
              <a:gd name="connsiteY147" fmla="*/ 2020152 h 2083506"/>
              <a:gd name="connsiteX148" fmla="*/ 4598150 w 12191999"/>
              <a:gd name="connsiteY148" fmla="*/ 2019429 h 2083506"/>
              <a:gd name="connsiteX149" fmla="*/ 4584588 w 12191999"/>
              <a:gd name="connsiteY149" fmla="*/ 2021092 h 2083506"/>
              <a:gd name="connsiteX150" fmla="*/ 4571203 w 12191999"/>
              <a:gd name="connsiteY150" fmla="*/ 2017263 h 2083506"/>
              <a:gd name="connsiteX151" fmla="*/ 4567930 w 12191999"/>
              <a:gd name="connsiteY151" fmla="*/ 2014458 h 2083506"/>
              <a:gd name="connsiteX152" fmla="*/ 4548984 w 12191999"/>
              <a:gd name="connsiteY152" fmla="*/ 2015717 h 2083506"/>
              <a:gd name="connsiteX153" fmla="*/ 4533451 w 12191999"/>
              <a:gd name="connsiteY153" fmla="*/ 2012976 h 2083506"/>
              <a:gd name="connsiteX154" fmla="*/ 4519910 w 12191999"/>
              <a:gd name="connsiteY154" fmla="*/ 2014768 h 2083506"/>
              <a:gd name="connsiteX155" fmla="*/ 4514290 w 12191999"/>
              <a:gd name="connsiteY155" fmla="*/ 2014364 h 2083506"/>
              <a:gd name="connsiteX156" fmla="*/ 4500320 w 12191999"/>
              <a:gd name="connsiteY156" fmla="*/ 2013007 h 2083506"/>
              <a:gd name="connsiteX157" fmla="*/ 4476219 w 12191999"/>
              <a:gd name="connsiteY157" fmla="*/ 2009993 h 2083506"/>
              <a:gd name="connsiteX158" fmla="*/ 4468701 w 12191999"/>
              <a:gd name="connsiteY158" fmla="*/ 2009574 h 2083506"/>
              <a:gd name="connsiteX159" fmla="*/ 4452333 w 12191999"/>
              <a:gd name="connsiteY159" fmla="*/ 2004964 h 2083506"/>
              <a:gd name="connsiteX160" fmla="*/ 4420644 w 12191999"/>
              <a:gd name="connsiteY160" fmla="*/ 2001021 h 2083506"/>
              <a:gd name="connsiteX161" fmla="*/ 4364856 w 12191999"/>
              <a:gd name="connsiteY161" fmla="*/ 1987267 h 2083506"/>
              <a:gd name="connsiteX162" fmla="*/ 4332062 w 12191999"/>
              <a:gd name="connsiteY162" fmla="*/ 1980703 h 2083506"/>
              <a:gd name="connsiteX163" fmla="*/ 4309876 w 12191999"/>
              <a:gd name="connsiteY163" fmla="*/ 1974653 h 2083506"/>
              <a:gd name="connsiteX164" fmla="*/ 4244391 w 12191999"/>
              <a:gd name="connsiteY164" fmla="*/ 1966109 h 2083506"/>
              <a:gd name="connsiteX165" fmla="*/ 4132071 w 12191999"/>
              <a:gd name="connsiteY165" fmla="*/ 1954813 h 2083506"/>
              <a:gd name="connsiteX166" fmla="*/ 4109069 w 12191999"/>
              <a:gd name="connsiteY166" fmla="*/ 1951778 h 2083506"/>
              <a:gd name="connsiteX167" fmla="*/ 4092908 w 12191999"/>
              <a:gd name="connsiteY167" fmla="*/ 1946662 h 2083506"/>
              <a:gd name="connsiteX168" fmla="*/ 4092306 w 12191999"/>
              <a:gd name="connsiteY168" fmla="*/ 1943291 h 2083506"/>
              <a:gd name="connsiteX169" fmla="*/ 4080234 w 12191999"/>
              <a:gd name="connsiteY169" fmla="*/ 1941219 h 2083506"/>
              <a:gd name="connsiteX170" fmla="*/ 4077778 w 12191999"/>
              <a:gd name="connsiteY170" fmla="*/ 1940145 h 2083506"/>
              <a:gd name="connsiteX171" fmla="*/ 4062936 w 12191999"/>
              <a:gd name="connsiteY171" fmla="*/ 1934506 h 2083506"/>
              <a:gd name="connsiteX172" fmla="*/ 4012506 w 12191999"/>
              <a:gd name="connsiteY172" fmla="*/ 1935475 h 2083506"/>
              <a:gd name="connsiteX173" fmla="*/ 3965880 w 12191999"/>
              <a:gd name="connsiteY173" fmla="*/ 1925968 h 2083506"/>
              <a:gd name="connsiteX174" fmla="*/ 3765338 w 12191999"/>
              <a:gd name="connsiteY174" fmla="*/ 1906649 h 2083506"/>
              <a:gd name="connsiteX175" fmla="*/ 3749493 w 12191999"/>
              <a:gd name="connsiteY175" fmla="*/ 1893071 h 2083506"/>
              <a:gd name="connsiteX176" fmla="*/ 3672704 w 12191999"/>
              <a:gd name="connsiteY176" fmla="*/ 1881383 h 2083506"/>
              <a:gd name="connsiteX177" fmla="*/ 3530082 w 12191999"/>
              <a:gd name="connsiteY177" fmla="*/ 1883187 h 2083506"/>
              <a:gd name="connsiteX178" fmla="*/ 3387664 w 12191999"/>
              <a:gd name="connsiteY178" fmla="*/ 1862579 h 2083506"/>
              <a:gd name="connsiteX179" fmla="*/ 3371681 w 12191999"/>
              <a:gd name="connsiteY179" fmla="*/ 1865293 h 2083506"/>
              <a:gd name="connsiteX180" fmla="*/ 3355305 w 12191999"/>
              <a:gd name="connsiteY180" fmla="*/ 1865842 h 2083506"/>
              <a:gd name="connsiteX181" fmla="*/ 3353790 w 12191999"/>
              <a:gd name="connsiteY181" fmla="*/ 1865158 h 2083506"/>
              <a:gd name="connsiteX182" fmla="*/ 3336210 w 12191999"/>
              <a:gd name="connsiteY182" fmla="*/ 1863564 h 2083506"/>
              <a:gd name="connsiteX183" fmla="*/ 3331381 w 12191999"/>
              <a:gd name="connsiteY183" fmla="*/ 1864716 h 2083506"/>
              <a:gd name="connsiteX184" fmla="*/ 3319012 w 12191999"/>
              <a:gd name="connsiteY184" fmla="*/ 1864093 h 2083506"/>
              <a:gd name="connsiteX185" fmla="*/ 3293818 w 12191999"/>
              <a:gd name="connsiteY185" fmla="*/ 1864135 h 2083506"/>
              <a:gd name="connsiteX186" fmla="*/ 3289881 w 12191999"/>
              <a:gd name="connsiteY186" fmla="*/ 1862954 h 2083506"/>
              <a:gd name="connsiteX187" fmla="*/ 3253090 w 12191999"/>
              <a:gd name="connsiteY187" fmla="*/ 1861164 h 2083506"/>
              <a:gd name="connsiteX188" fmla="*/ 3252949 w 12191999"/>
              <a:gd name="connsiteY188" fmla="*/ 1860574 h 2083506"/>
              <a:gd name="connsiteX189" fmla="*/ 3244187 w 12191999"/>
              <a:gd name="connsiteY189" fmla="*/ 1857604 h 2083506"/>
              <a:gd name="connsiteX190" fmla="*/ 3246570 w 12191999"/>
              <a:gd name="connsiteY190" fmla="*/ 1852946 h 2083506"/>
              <a:gd name="connsiteX191" fmla="*/ 3237810 w 12191999"/>
              <a:gd name="connsiteY191" fmla="*/ 1853064 h 2083506"/>
              <a:gd name="connsiteX192" fmla="*/ 3230822 w 12191999"/>
              <a:gd name="connsiteY192" fmla="*/ 1855474 h 2083506"/>
              <a:gd name="connsiteX193" fmla="*/ 3136549 w 12191999"/>
              <a:gd name="connsiteY193" fmla="*/ 1874037 h 2083506"/>
              <a:gd name="connsiteX194" fmla="*/ 2845754 w 12191999"/>
              <a:gd name="connsiteY194" fmla="*/ 1910932 h 2083506"/>
              <a:gd name="connsiteX195" fmla="*/ 2786878 w 12191999"/>
              <a:gd name="connsiteY195" fmla="*/ 1917162 h 2083506"/>
              <a:gd name="connsiteX196" fmla="*/ 2725298 w 12191999"/>
              <a:gd name="connsiteY196" fmla="*/ 1912340 h 2083506"/>
              <a:gd name="connsiteX197" fmla="*/ 2697754 w 12191999"/>
              <a:gd name="connsiteY197" fmla="*/ 1914863 h 2083506"/>
              <a:gd name="connsiteX198" fmla="*/ 2568063 w 12191999"/>
              <a:gd name="connsiteY198" fmla="*/ 1936283 h 2083506"/>
              <a:gd name="connsiteX199" fmla="*/ 2489784 w 12191999"/>
              <a:gd name="connsiteY199" fmla="*/ 1943720 h 2083506"/>
              <a:gd name="connsiteX200" fmla="*/ 2458978 w 12191999"/>
              <a:gd name="connsiteY200" fmla="*/ 1938095 h 2083506"/>
              <a:gd name="connsiteX201" fmla="*/ 2318712 w 12191999"/>
              <a:gd name="connsiteY201" fmla="*/ 1934474 h 2083506"/>
              <a:gd name="connsiteX202" fmla="*/ 2268709 w 12191999"/>
              <a:gd name="connsiteY202" fmla="*/ 1940521 h 2083506"/>
              <a:gd name="connsiteX203" fmla="*/ 2264080 w 12191999"/>
              <a:gd name="connsiteY203" fmla="*/ 1941232 h 2083506"/>
              <a:gd name="connsiteX204" fmla="*/ 2254684 w 12191999"/>
              <a:gd name="connsiteY204" fmla="*/ 1943524 h 2083506"/>
              <a:gd name="connsiteX205" fmla="*/ 2252523 w 12191999"/>
              <a:gd name="connsiteY205" fmla="*/ 1943004 h 2083506"/>
              <a:gd name="connsiteX206" fmla="*/ 2173350 w 12191999"/>
              <a:gd name="connsiteY206" fmla="*/ 1929202 h 2083506"/>
              <a:gd name="connsiteX207" fmla="*/ 2155266 w 12191999"/>
              <a:gd name="connsiteY207" fmla="*/ 1920267 h 2083506"/>
              <a:gd name="connsiteX208" fmla="*/ 2091013 w 12191999"/>
              <a:gd name="connsiteY208" fmla="*/ 1914631 h 2083506"/>
              <a:gd name="connsiteX209" fmla="*/ 2030712 w 12191999"/>
              <a:gd name="connsiteY209" fmla="*/ 1897690 h 2083506"/>
              <a:gd name="connsiteX210" fmla="*/ 1908838 w 12191999"/>
              <a:gd name="connsiteY210" fmla="*/ 1892222 h 2083506"/>
              <a:gd name="connsiteX211" fmla="*/ 1877796 w 12191999"/>
              <a:gd name="connsiteY211" fmla="*/ 1883887 h 2083506"/>
              <a:gd name="connsiteX212" fmla="*/ 1875824 w 12191999"/>
              <a:gd name="connsiteY212" fmla="*/ 1879265 h 2083506"/>
              <a:gd name="connsiteX213" fmla="*/ 1823048 w 12191999"/>
              <a:gd name="connsiteY213" fmla="*/ 1881064 h 2083506"/>
              <a:gd name="connsiteX214" fmla="*/ 1765736 w 12191999"/>
              <a:gd name="connsiteY214" fmla="*/ 1856578 h 2083506"/>
              <a:gd name="connsiteX215" fmla="*/ 1725669 w 12191999"/>
              <a:gd name="connsiteY215" fmla="*/ 1833744 h 2083506"/>
              <a:gd name="connsiteX216" fmla="*/ 1725216 w 12191999"/>
              <a:gd name="connsiteY216" fmla="*/ 1829447 h 2083506"/>
              <a:gd name="connsiteX217" fmla="*/ 1721485 w 12191999"/>
              <a:gd name="connsiteY217" fmla="*/ 1828960 h 2083506"/>
              <a:gd name="connsiteX218" fmla="*/ 1717786 w 12191999"/>
              <a:gd name="connsiteY218" fmla="*/ 1832224 h 2083506"/>
              <a:gd name="connsiteX219" fmla="*/ 1689907 w 12191999"/>
              <a:gd name="connsiteY219" fmla="*/ 1825425 h 2083506"/>
              <a:gd name="connsiteX220" fmla="*/ 1688093 w 12191999"/>
              <a:gd name="connsiteY220" fmla="*/ 1817391 h 2083506"/>
              <a:gd name="connsiteX221" fmla="*/ 1496789 w 12191999"/>
              <a:gd name="connsiteY221" fmla="*/ 1805297 h 2083506"/>
              <a:gd name="connsiteX222" fmla="*/ 1392839 w 12191999"/>
              <a:gd name="connsiteY222" fmla="*/ 1758649 h 2083506"/>
              <a:gd name="connsiteX223" fmla="*/ 1360872 w 12191999"/>
              <a:gd name="connsiteY223" fmla="*/ 1752441 h 2083506"/>
              <a:gd name="connsiteX224" fmla="*/ 1313885 w 12191999"/>
              <a:gd name="connsiteY224" fmla="*/ 1731785 h 2083506"/>
              <a:gd name="connsiteX225" fmla="*/ 1247665 w 12191999"/>
              <a:gd name="connsiteY225" fmla="*/ 1727765 h 2083506"/>
              <a:gd name="connsiteX226" fmla="*/ 1196850 w 12191999"/>
              <a:gd name="connsiteY226" fmla="*/ 1729622 h 2083506"/>
              <a:gd name="connsiteX227" fmla="*/ 1168728 w 12191999"/>
              <a:gd name="connsiteY227" fmla="*/ 1728550 h 2083506"/>
              <a:gd name="connsiteX228" fmla="*/ 1096918 w 12191999"/>
              <a:gd name="connsiteY228" fmla="*/ 1721485 h 2083506"/>
              <a:gd name="connsiteX229" fmla="*/ 1094082 w 12191999"/>
              <a:gd name="connsiteY229" fmla="*/ 1720113 h 2083506"/>
              <a:gd name="connsiteX230" fmla="*/ 1040782 w 12191999"/>
              <a:gd name="connsiteY230" fmla="*/ 1721762 h 2083506"/>
              <a:gd name="connsiteX231" fmla="*/ 955980 w 12191999"/>
              <a:gd name="connsiteY231" fmla="*/ 1719289 h 2083506"/>
              <a:gd name="connsiteX232" fmla="*/ 926108 w 12191999"/>
              <a:gd name="connsiteY232" fmla="*/ 1715917 h 2083506"/>
              <a:gd name="connsiteX233" fmla="*/ 876049 w 12191999"/>
              <a:gd name="connsiteY233" fmla="*/ 1710422 h 2083506"/>
              <a:gd name="connsiteX234" fmla="*/ 839194 w 12191999"/>
              <a:gd name="connsiteY234" fmla="*/ 1700176 h 2083506"/>
              <a:gd name="connsiteX235" fmla="*/ 797112 w 12191999"/>
              <a:gd name="connsiteY235" fmla="*/ 1698014 h 2083506"/>
              <a:gd name="connsiteX236" fmla="*/ 786610 w 12191999"/>
              <a:gd name="connsiteY236" fmla="*/ 1705455 h 2083506"/>
              <a:gd name="connsiteX237" fmla="*/ 741833 w 12191999"/>
              <a:gd name="connsiteY237" fmla="*/ 1700566 h 2083506"/>
              <a:gd name="connsiteX238" fmla="*/ 673985 w 12191999"/>
              <a:gd name="connsiteY238" fmla="*/ 1692278 h 2083506"/>
              <a:gd name="connsiteX239" fmla="*/ 634665 w 12191999"/>
              <a:gd name="connsiteY239" fmla="*/ 1689550 h 2083506"/>
              <a:gd name="connsiteX240" fmla="*/ 527471 w 12191999"/>
              <a:gd name="connsiteY240" fmla="*/ 1679869 h 2083506"/>
              <a:gd name="connsiteX241" fmla="*/ 420260 w 12191999"/>
              <a:gd name="connsiteY241" fmla="*/ 1668475 h 2083506"/>
              <a:gd name="connsiteX242" fmla="*/ 357630 w 12191999"/>
              <a:gd name="connsiteY242" fmla="*/ 1652142 h 2083506"/>
              <a:gd name="connsiteX243" fmla="*/ 269407 w 12191999"/>
              <a:gd name="connsiteY243" fmla="*/ 1643812 h 2083506"/>
              <a:gd name="connsiteX244" fmla="*/ 254769 w 12191999"/>
              <a:gd name="connsiteY244" fmla="*/ 1641013 h 2083506"/>
              <a:gd name="connsiteX245" fmla="*/ 150763 w 12191999"/>
              <a:gd name="connsiteY245" fmla="*/ 1628143 h 2083506"/>
              <a:gd name="connsiteX246" fmla="*/ 29133 w 12191999"/>
              <a:gd name="connsiteY246" fmla="*/ 1626172 h 2083506"/>
              <a:gd name="connsiteX247" fmla="*/ 0 w 12191999"/>
              <a:gd name="connsiteY247" fmla="*/ 1619589 h 2083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1999" h="2083506">
                <a:moveTo>
                  <a:pt x="0" y="0"/>
                </a:moveTo>
                <a:lnTo>
                  <a:pt x="9429748" y="0"/>
                </a:lnTo>
                <a:lnTo>
                  <a:pt x="9429748" y="1"/>
                </a:lnTo>
                <a:lnTo>
                  <a:pt x="12191999" y="1"/>
                </a:lnTo>
                <a:lnTo>
                  <a:pt x="12191999" y="1164372"/>
                </a:lnTo>
                <a:lnTo>
                  <a:pt x="12147852" y="1163783"/>
                </a:lnTo>
                <a:cubicBezTo>
                  <a:pt x="12063101" y="1189107"/>
                  <a:pt x="12045020" y="1156925"/>
                  <a:pt x="11993604" y="1153496"/>
                </a:cubicBezTo>
                <a:cubicBezTo>
                  <a:pt x="11954216" y="1165241"/>
                  <a:pt x="11911195" y="1167350"/>
                  <a:pt x="11865319" y="1176624"/>
                </a:cubicBezTo>
                <a:cubicBezTo>
                  <a:pt x="11822513" y="1184682"/>
                  <a:pt x="11766915" y="1201558"/>
                  <a:pt x="11718353" y="1209136"/>
                </a:cubicBezTo>
                <a:cubicBezTo>
                  <a:pt x="11675379" y="1217463"/>
                  <a:pt x="11638007" y="1216639"/>
                  <a:pt x="11609067" y="1218512"/>
                </a:cubicBezTo>
                <a:cubicBezTo>
                  <a:pt x="11597582" y="1221322"/>
                  <a:pt x="11554280" y="1243577"/>
                  <a:pt x="11545958" y="1240430"/>
                </a:cubicBezTo>
                <a:lnTo>
                  <a:pt x="11445770" y="1225780"/>
                </a:lnTo>
                <a:cubicBezTo>
                  <a:pt x="11425543" y="1230782"/>
                  <a:pt x="11413740" y="1222096"/>
                  <a:pt x="11398842" y="1227250"/>
                </a:cubicBezTo>
                <a:cubicBezTo>
                  <a:pt x="11367060" y="1233093"/>
                  <a:pt x="11269285" y="1263712"/>
                  <a:pt x="11240093" y="1266797"/>
                </a:cubicBezTo>
                <a:cubicBezTo>
                  <a:pt x="11197297" y="1273685"/>
                  <a:pt x="11181311" y="1272682"/>
                  <a:pt x="11141364" y="1288059"/>
                </a:cubicBezTo>
                <a:cubicBezTo>
                  <a:pt x="11099891" y="1305386"/>
                  <a:pt x="11051533" y="1319157"/>
                  <a:pt x="11015396" y="1353104"/>
                </a:cubicBezTo>
                <a:cubicBezTo>
                  <a:pt x="11009424" y="1362217"/>
                  <a:pt x="10992328" y="1361966"/>
                  <a:pt x="10973905" y="1365109"/>
                </a:cubicBezTo>
                <a:cubicBezTo>
                  <a:pt x="10955482" y="1368254"/>
                  <a:pt x="10907369" y="1372817"/>
                  <a:pt x="10904858" y="1371966"/>
                </a:cubicBezTo>
                <a:cubicBezTo>
                  <a:pt x="10880521" y="1379494"/>
                  <a:pt x="10873670" y="1399734"/>
                  <a:pt x="10827883" y="1410270"/>
                </a:cubicBezTo>
                <a:cubicBezTo>
                  <a:pt x="10790248" y="1415655"/>
                  <a:pt x="10724899" y="1420726"/>
                  <a:pt x="10690996" y="1426394"/>
                </a:cubicBezTo>
                <a:cubicBezTo>
                  <a:pt x="10676463" y="1423331"/>
                  <a:pt x="10634514" y="1436908"/>
                  <a:pt x="10624461" y="1444283"/>
                </a:cubicBezTo>
                <a:cubicBezTo>
                  <a:pt x="10601952" y="1468442"/>
                  <a:pt x="10536224" y="1460228"/>
                  <a:pt x="10517208" y="1478947"/>
                </a:cubicBezTo>
                <a:cubicBezTo>
                  <a:pt x="10509508" y="1482271"/>
                  <a:pt x="10505833" y="1468818"/>
                  <a:pt x="10497937" y="1469831"/>
                </a:cubicBezTo>
                <a:lnTo>
                  <a:pt x="10471201" y="1486037"/>
                </a:lnTo>
                <a:lnTo>
                  <a:pt x="10448263" y="1478223"/>
                </a:lnTo>
                <a:lnTo>
                  <a:pt x="10388089" y="1507175"/>
                </a:lnTo>
                <a:cubicBezTo>
                  <a:pt x="10350285" y="1513081"/>
                  <a:pt x="10383281" y="1526586"/>
                  <a:pt x="10333720" y="1515848"/>
                </a:cubicBezTo>
                <a:cubicBezTo>
                  <a:pt x="10286428" y="1526223"/>
                  <a:pt x="10174884" y="1550019"/>
                  <a:pt x="10104338" y="1569424"/>
                </a:cubicBezTo>
                <a:cubicBezTo>
                  <a:pt x="10066963" y="1581564"/>
                  <a:pt x="9967395" y="1605712"/>
                  <a:pt x="9910445" y="1632275"/>
                </a:cubicBezTo>
                <a:cubicBezTo>
                  <a:pt x="9856131" y="1644130"/>
                  <a:pt x="9831118" y="1689967"/>
                  <a:pt x="9770872" y="1688088"/>
                </a:cubicBezTo>
                <a:cubicBezTo>
                  <a:pt x="9769882" y="1691843"/>
                  <a:pt x="9737016" y="1697044"/>
                  <a:pt x="9733849" y="1700034"/>
                </a:cubicBezTo>
                <a:lnTo>
                  <a:pt x="9703714" y="1730093"/>
                </a:lnTo>
                <a:lnTo>
                  <a:pt x="9698351" y="1730377"/>
                </a:lnTo>
                <a:lnTo>
                  <a:pt x="9632895" y="1736363"/>
                </a:lnTo>
                <a:lnTo>
                  <a:pt x="9569107" y="1741010"/>
                </a:lnTo>
                <a:cubicBezTo>
                  <a:pt x="9558961" y="1745882"/>
                  <a:pt x="9548028" y="1750646"/>
                  <a:pt x="9536451" y="1755120"/>
                </a:cubicBezTo>
                <a:lnTo>
                  <a:pt x="9529385" y="1757515"/>
                </a:lnTo>
                <a:lnTo>
                  <a:pt x="9498527" y="1753117"/>
                </a:lnTo>
                <a:lnTo>
                  <a:pt x="9436642" y="1755478"/>
                </a:lnTo>
                <a:lnTo>
                  <a:pt x="9429748" y="1756317"/>
                </a:lnTo>
                <a:lnTo>
                  <a:pt x="9429748" y="1768745"/>
                </a:lnTo>
                <a:lnTo>
                  <a:pt x="9425802" y="1769273"/>
                </a:lnTo>
                <a:cubicBezTo>
                  <a:pt x="9390751" y="1773262"/>
                  <a:pt x="9371406" y="1773457"/>
                  <a:pt x="9349763" y="1776107"/>
                </a:cubicBezTo>
                <a:cubicBezTo>
                  <a:pt x="9314721" y="1782260"/>
                  <a:pt x="9277650" y="1796217"/>
                  <a:pt x="9256503" y="1800699"/>
                </a:cubicBezTo>
                <a:lnTo>
                  <a:pt x="9222873" y="1803003"/>
                </a:lnTo>
                <a:lnTo>
                  <a:pt x="9224095" y="1807355"/>
                </a:lnTo>
                <a:lnTo>
                  <a:pt x="9211603" y="1807675"/>
                </a:lnTo>
                <a:lnTo>
                  <a:pt x="9183719" y="1807781"/>
                </a:lnTo>
                <a:cubicBezTo>
                  <a:pt x="9166319" y="1808439"/>
                  <a:pt x="9117935" y="1807396"/>
                  <a:pt x="9100221" y="1808989"/>
                </a:cubicBezTo>
                <a:cubicBezTo>
                  <a:pt x="9095111" y="1813630"/>
                  <a:pt x="9087224" y="1816160"/>
                  <a:pt x="9077439" y="1817333"/>
                </a:cubicBezTo>
                <a:lnTo>
                  <a:pt x="9055889" y="1817464"/>
                </a:lnTo>
                <a:lnTo>
                  <a:pt x="8930912" y="1828648"/>
                </a:lnTo>
                <a:lnTo>
                  <a:pt x="8913729" y="1829483"/>
                </a:lnTo>
                <a:lnTo>
                  <a:pt x="8904423" y="1833234"/>
                </a:lnTo>
                <a:cubicBezTo>
                  <a:pt x="8897319" y="1833982"/>
                  <a:pt x="8876911" y="1833498"/>
                  <a:pt x="8871099" y="1833979"/>
                </a:cubicBezTo>
                <a:lnTo>
                  <a:pt x="8869557" y="1836113"/>
                </a:lnTo>
                <a:cubicBezTo>
                  <a:pt x="8851043" y="1839524"/>
                  <a:pt x="8781405" y="1850882"/>
                  <a:pt x="8760021" y="1854442"/>
                </a:cubicBezTo>
                <a:cubicBezTo>
                  <a:pt x="8755749" y="1851161"/>
                  <a:pt x="8746183" y="1856343"/>
                  <a:pt x="8741254" y="1857469"/>
                </a:cubicBezTo>
                <a:cubicBezTo>
                  <a:pt x="8740491" y="1855259"/>
                  <a:pt x="8728559" y="1854585"/>
                  <a:pt x="8725039" y="1856552"/>
                </a:cubicBezTo>
                <a:cubicBezTo>
                  <a:pt x="8641157" y="1867333"/>
                  <a:pt x="8683145" y="1845054"/>
                  <a:pt x="8635265" y="1859168"/>
                </a:cubicBezTo>
                <a:cubicBezTo>
                  <a:pt x="8626795" y="1860103"/>
                  <a:pt x="8619931" y="1859212"/>
                  <a:pt x="8613911" y="1857561"/>
                </a:cubicBezTo>
                <a:lnTo>
                  <a:pt x="8604931" y="1854170"/>
                </a:lnTo>
                <a:lnTo>
                  <a:pt x="8570171" y="1860579"/>
                </a:lnTo>
                <a:cubicBezTo>
                  <a:pt x="8553049" y="1862813"/>
                  <a:pt x="8535028" y="1864294"/>
                  <a:pt x="8516537" y="1864971"/>
                </a:cubicBezTo>
                <a:cubicBezTo>
                  <a:pt x="8512388" y="1860455"/>
                  <a:pt x="8497874" y="1866870"/>
                  <a:pt x="8491046" y="1868141"/>
                </a:cubicBezTo>
                <a:cubicBezTo>
                  <a:pt x="8490975" y="1865191"/>
                  <a:pt x="8475847" y="1863778"/>
                  <a:pt x="8470478" y="1866216"/>
                </a:cubicBezTo>
                <a:cubicBezTo>
                  <a:pt x="8357654" y="1876758"/>
                  <a:pt x="8421139" y="1849210"/>
                  <a:pt x="8353433" y="1865729"/>
                </a:cubicBezTo>
                <a:lnTo>
                  <a:pt x="8347675" y="1865075"/>
                </a:lnTo>
                <a:lnTo>
                  <a:pt x="8343939" y="1865677"/>
                </a:lnTo>
                <a:cubicBezTo>
                  <a:pt x="8309852" y="1870841"/>
                  <a:pt x="8272587" y="1875809"/>
                  <a:pt x="8221566" y="1881148"/>
                </a:cubicBezTo>
                <a:cubicBezTo>
                  <a:pt x="8158043" y="1892960"/>
                  <a:pt x="8095547" y="1914042"/>
                  <a:pt x="8066095" y="1919902"/>
                </a:cubicBezTo>
                <a:cubicBezTo>
                  <a:pt x="8058949" y="1919234"/>
                  <a:pt x="8051921" y="1917862"/>
                  <a:pt x="8044849" y="1916308"/>
                </a:cubicBezTo>
                <a:lnTo>
                  <a:pt x="8041142" y="1915506"/>
                </a:lnTo>
                <a:lnTo>
                  <a:pt x="8022159" y="1911521"/>
                </a:lnTo>
                <a:lnTo>
                  <a:pt x="7944932" y="1917265"/>
                </a:lnTo>
                <a:lnTo>
                  <a:pt x="7879011" y="1928570"/>
                </a:lnTo>
                <a:lnTo>
                  <a:pt x="7865529" y="1934399"/>
                </a:lnTo>
                <a:lnTo>
                  <a:pt x="7774801" y="1947969"/>
                </a:lnTo>
                <a:lnTo>
                  <a:pt x="7748398" y="1955982"/>
                </a:lnTo>
                <a:lnTo>
                  <a:pt x="7740684" y="1955717"/>
                </a:lnTo>
                <a:cubicBezTo>
                  <a:pt x="7728362" y="1958584"/>
                  <a:pt x="7714099" y="1968442"/>
                  <a:pt x="7712976" y="1960442"/>
                </a:cubicBezTo>
                <a:lnTo>
                  <a:pt x="7699956" y="1966104"/>
                </a:lnTo>
                <a:lnTo>
                  <a:pt x="7684158" y="1962927"/>
                </a:lnTo>
                <a:cubicBezTo>
                  <a:pt x="7674684" y="1962643"/>
                  <a:pt x="7652105" y="1963177"/>
                  <a:pt x="7643109" y="1964400"/>
                </a:cubicBezTo>
                <a:lnTo>
                  <a:pt x="7630180" y="1970266"/>
                </a:lnTo>
                <a:lnTo>
                  <a:pt x="7609131" y="1971774"/>
                </a:lnTo>
                <a:cubicBezTo>
                  <a:pt x="7596694" y="1971644"/>
                  <a:pt x="7570258" y="1969757"/>
                  <a:pt x="7555555" y="1969491"/>
                </a:cubicBezTo>
                <a:cubicBezTo>
                  <a:pt x="7541460" y="1966540"/>
                  <a:pt x="7530571" y="1964848"/>
                  <a:pt x="7520919" y="1970177"/>
                </a:cubicBezTo>
                <a:cubicBezTo>
                  <a:pt x="7500295" y="1966884"/>
                  <a:pt x="7480780" y="1949401"/>
                  <a:pt x="7456258" y="1960468"/>
                </a:cubicBezTo>
                <a:cubicBezTo>
                  <a:pt x="7434946" y="1957506"/>
                  <a:pt x="7435772" y="1952500"/>
                  <a:pt x="7393047" y="1952408"/>
                </a:cubicBezTo>
                <a:cubicBezTo>
                  <a:pt x="7356520" y="1952860"/>
                  <a:pt x="7236307" y="1958626"/>
                  <a:pt x="7199912" y="1959913"/>
                </a:cubicBezTo>
                <a:cubicBezTo>
                  <a:pt x="7176501" y="1959942"/>
                  <a:pt x="7160098" y="1958343"/>
                  <a:pt x="7146774" y="1956641"/>
                </a:cubicBezTo>
                <a:lnTo>
                  <a:pt x="7122244" y="1953891"/>
                </a:lnTo>
                <a:lnTo>
                  <a:pt x="7032241" y="1962723"/>
                </a:lnTo>
                <a:cubicBezTo>
                  <a:pt x="6997214" y="1965198"/>
                  <a:pt x="6963725" y="1968396"/>
                  <a:pt x="6941492" y="1976868"/>
                </a:cubicBezTo>
                <a:cubicBezTo>
                  <a:pt x="6947015" y="1970398"/>
                  <a:pt x="6923088" y="1965379"/>
                  <a:pt x="6906514" y="1968589"/>
                </a:cubicBezTo>
                <a:cubicBezTo>
                  <a:pt x="6925890" y="1943204"/>
                  <a:pt x="6840983" y="1991464"/>
                  <a:pt x="6826395" y="1974141"/>
                </a:cubicBezTo>
                <a:cubicBezTo>
                  <a:pt x="6825676" y="1990223"/>
                  <a:pt x="6751393" y="2017492"/>
                  <a:pt x="6716431" y="2004297"/>
                </a:cubicBezTo>
                <a:cubicBezTo>
                  <a:pt x="6663167" y="2007518"/>
                  <a:pt x="6625450" y="2020811"/>
                  <a:pt x="6569607" y="2015496"/>
                </a:cubicBezTo>
                <a:cubicBezTo>
                  <a:pt x="6567874" y="2017648"/>
                  <a:pt x="6565034" y="2019449"/>
                  <a:pt x="6561430" y="2020996"/>
                </a:cubicBezTo>
                <a:lnTo>
                  <a:pt x="6549371" y="2024747"/>
                </a:lnTo>
                <a:lnTo>
                  <a:pt x="6547040" y="2024474"/>
                </a:lnTo>
                <a:cubicBezTo>
                  <a:pt x="6537882" y="2024425"/>
                  <a:pt x="6533193" y="2025332"/>
                  <a:pt x="6530482" y="2026659"/>
                </a:cubicBezTo>
                <a:lnTo>
                  <a:pt x="6528565" y="2028600"/>
                </a:lnTo>
                <a:lnTo>
                  <a:pt x="6517741" y="2030558"/>
                </a:lnTo>
                <a:lnTo>
                  <a:pt x="6497855" y="2035650"/>
                </a:lnTo>
                <a:lnTo>
                  <a:pt x="6492785" y="2035444"/>
                </a:lnTo>
                <a:lnTo>
                  <a:pt x="6460692" y="2041321"/>
                </a:lnTo>
                <a:lnTo>
                  <a:pt x="6459609" y="2040851"/>
                </a:lnTo>
                <a:cubicBezTo>
                  <a:pt x="6456451" y="2039933"/>
                  <a:pt x="6452734" y="2039508"/>
                  <a:pt x="6447765" y="2040102"/>
                </a:cubicBezTo>
                <a:cubicBezTo>
                  <a:pt x="6446007" y="2031126"/>
                  <a:pt x="6441093" y="2037380"/>
                  <a:pt x="6426590" y="2039928"/>
                </a:cubicBezTo>
                <a:cubicBezTo>
                  <a:pt x="6423606" y="2033241"/>
                  <a:pt x="6413230" y="2032925"/>
                  <a:pt x="6401693" y="2033537"/>
                </a:cubicBezTo>
                <a:lnTo>
                  <a:pt x="6387141" y="2033161"/>
                </a:lnTo>
                <a:lnTo>
                  <a:pt x="6357846" y="2036782"/>
                </a:lnTo>
                <a:lnTo>
                  <a:pt x="6342914" y="2037585"/>
                </a:lnTo>
                <a:lnTo>
                  <a:pt x="6336300" y="2038781"/>
                </a:lnTo>
                <a:lnTo>
                  <a:pt x="6317178" y="2038968"/>
                </a:lnTo>
                <a:lnTo>
                  <a:pt x="6161427" y="2047338"/>
                </a:lnTo>
                <a:cubicBezTo>
                  <a:pt x="6147824" y="2057658"/>
                  <a:pt x="6118908" y="2077615"/>
                  <a:pt x="6097339" y="2082438"/>
                </a:cubicBezTo>
                <a:cubicBezTo>
                  <a:pt x="6090149" y="2084046"/>
                  <a:pt x="6083776" y="2083972"/>
                  <a:pt x="6079059" y="2081299"/>
                </a:cubicBezTo>
                <a:cubicBezTo>
                  <a:pt x="6063900" y="2082334"/>
                  <a:pt x="6011621" y="2084537"/>
                  <a:pt x="5998439" y="2070958"/>
                </a:cubicBezTo>
                <a:cubicBezTo>
                  <a:pt x="5976443" y="2071759"/>
                  <a:pt x="5925514" y="2069780"/>
                  <a:pt x="5904290" y="2070255"/>
                </a:cubicBezTo>
                <a:cubicBezTo>
                  <a:pt x="5871515" y="2066244"/>
                  <a:pt x="5843986" y="2088249"/>
                  <a:pt x="5814867" y="2079032"/>
                </a:cubicBezTo>
                <a:cubicBezTo>
                  <a:pt x="5792003" y="2070559"/>
                  <a:pt x="5750009" y="2076273"/>
                  <a:pt x="5725743" y="2070558"/>
                </a:cubicBezTo>
                <a:cubicBezTo>
                  <a:pt x="5716432" y="2058355"/>
                  <a:pt x="5667424" y="2047322"/>
                  <a:pt x="5650546" y="2052412"/>
                </a:cubicBezTo>
                <a:cubicBezTo>
                  <a:pt x="5614627" y="2046084"/>
                  <a:pt x="5608108" y="2028306"/>
                  <a:pt x="5581284" y="2023175"/>
                </a:cubicBezTo>
                <a:lnTo>
                  <a:pt x="5572593" y="2018391"/>
                </a:lnTo>
                <a:lnTo>
                  <a:pt x="5548580" y="2016951"/>
                </a:lnTo>
                <a:cubicBezTo>
                  <a:pt x="5523726" y="2017783"/>
                  <a:pt x="5498337" y="2019663"/>
                  <a:pt x="5471173" y="2018786"/>
                </a:cubicBezTo>
                <a:cubicBezTo>
                  <a:pt x="5447687" y="2003020"/>
                  <a:pt x="5353807" y="2022324"/>
                  <a:pt x="5340320" y="2037611"/>
                </a:cubicBezTo>
                <a:cubicBezTo>
                  <a:pt x="5340015" y="2024215"/>
                  <a:pt x="5271937" y="2042455"/>
                  <a:pt x="5254376" y="2042928"/>
                </a:cubicBezTo>
                <a:cubicBezTo>
                  <a:pt x="5248522" y="2043086"/>
                  <a:pt x="5248281" y="2041270"/>
                  <a:pt x="5258035" y="2035649"/>
                </a:cubicBezTo>
                <a:cubicBezTo>
                  <a:pt x="5239374" y="2037214"/>
                  <a:pt x="5220112" y="2030252"/>
                  <a:pt x="5230622" y="2024576"/>
                </a:cubicBezTo>
                <a:cubicBezTo>
                  <a:pt x="5173932" y="2036724"/>
                  <a:pt x="5090262" y="2024645"/>
                  <a:pt x="5026203" y="2030162"/>
                </a:cubicBezTo>
                <a:cubicBezTo>
                  <a:pt x="4991280" y="2016814"/>
                  <a:pt x="5010212" y="2029164"/>
                  <a:pt x="4973988" y="2026668"/>
                </a:cubicBezTo>
                <a:cubicBezTo>
                  <a:pt x="4983896" y="2038955"/>
                  <a:pt x="4930012" y="2019774"/>
                  <a:pt x="4928030" y="2033642"/>
                </a:cubicBezTo>
                <a:cubicBezTo>
                  <a:pt x="4921501" y="2032748"/>
                  <a:pt x="4915238" y="2031445"/>
                  <a:pt x="4908970" y="2030033"/>
                </a:cubicBezTo>
                <a:lnTo>
                  <a:pt x="4905679" y="2029300"/>
                </a:lnTo>
                <a:lnTo>
                  <a:pt x="4892525" y="2028768"/>
                </a:lnTo>
                <a:lnTo>
                  <a:pt x="4888818" y="2025619"/>
                </a:lnTo>
                <a:lnTo>
                  <a:pt x="4869018" y="2022668"/>
                </a:lnTo>
                <a:cubicBezTo>
                  <a:pt x="4861602" y="2022028"/>
                  <a:pt x="4853622" y="2021880"/>
                  <a:pt x="4844804" y="2022527"/>
                </a:cubicBezTo>
                <a:cubicBezTo>
                  <a:pt x="4823110" y="2028022"/>
                  <a:pt x="4789330" y="2021287"/>
                  <a:pt x="4758778" y="2021694"/>
                </a:cubicBezTo>
                <a:lnTo>
                  <a:pt x="4744748" y="2023396"/>
                </a:lnTo>
                <a:lnTo>
                  <a:pt x="4698956" y="2020558"/>
                </a:lnTo>
                <a:cubicBezTo>
                  <a:pt x="4685921" y="2020008"/>
                  <a:pt x="4672392" y="2019718"/>
                  <a:pt x="4658147" y="2019920"/>
                </a:cubicBezTo>
                <a:lnTo>
                  <a:pt x="4631706" y="2021274"/>
                </a:lnTo>
                <a:lnTo>
                  <a:pt x="4624776" y="2020152"/>
                </a:lnTo>
                <a:cubicBezTo>
                  <a:pt x="4612703" y="2020277"/>
                  <a:pt x="4596727" y="2024226"/>
                  <a:pt x="4598150" y="2019429"/>
                </a:cubicBezTo>
                <a:lnTo>
                  <a:pt x="4584588" y="2021092"/>
                </a:lnTo>
                <a:lnTo>
                  <a:pt x="4571203" y="2017263"/>
                </a:lnTo>
                <a:cubicBezTo>
                  <a:pt x="4569736" y="2016374"/>
                  <a:pt x="4568633" y="2015427"/>
                  <a:pt x="4567930" y="2014458"/>
                </a:cubicBezTo>
                <a:lnTo>
                  <a:pt x="4548984" y="2015717"/>
                </a:lnTo>
                <a:lnTo>
                  <a:pt x="4533451" y="2012976"/>
                </a:lnTo>
                <a:lnTo>
                  <a:pt x="4519910" y="2014768"/>
                </a:lnTo>
                <a:lnTo>
                  <a:pt x="4514290" y="2014364"/>
                </a:lnTo>
                <a:lnTo>
                  <a:pt x="4500320" y="2013007"/>
                </a:lnTo>
                <a:cubicBezTo>
                  <a:pt x="4493159" y="2012056"/>
                  <a:pt x="4485144" y="2010910"/>
                  <a:pt x="4476219" y="2009993"/>
                </a:cubicBezTo>
                <a:lnTo>
                  <a:pt x="4468701" y="2009574"/>
                </a:lnTo>
                <a:lnTo>
                  <a:pt x="4452333" y="2004964"/>
                </a:lnTo>
                <a:cubicBezTo>
                  <a:pt x="4440422" y="2001479"/>
                  <a:pt x="4431048" y="1999130"/>
                  <a:pt x="4420644" y="2001021"/>
                </a:cubicBezTo>
                <a:cubicBezTo>
                  <a:pt x="4402911" y="1996519"/>
                  <a:pt x="4390524" y="1983900"/>
                  <a:pt x="4364856" y="1987267"/>
                </a:cubicBezTo>
                <a:cubicBezTo>
                  <a:pt x="4372645" y="1981550"/>
                  <a:pt x="4336350" y="1986575"/>
                  <a:pt x="4332062" y="1980703"/>
                </a:cubicBezTo>
                <a:cubicBezTo>
                  <a:pt x="4330083" y="1975974"/>
                  <a:pt x="4318612" y="1976397"/>
                  <a:pt x="4309876" y="1974653"/>
                </a:cubicBezTo>
                <a:cubicBezTo>
                  <a:pt x="4303650" y="1969824"/>
                  <a:pt x="4259693" y="1965414"/>
                  <a:pt x="4244391" y="1966109"/>
                </a:cubicBezTo>
                <a:cubicBezTo>
                  <a:pt x="4201255" y="1970914"/>
                  <a:pt x="4166558" y="1951471"/>
                  <a:pt x="4132071" y="1954813"/>
                </a:cubicBezTo>
                <a:cubicBezTo>
                  <a:pt x="4123041" y="1954358"/>
                  <a:pt x="4115554" y="1953263"/>
                  <a:pt x="4109069" y="1951778"/>
                </a:cubicBezTo>
                <a:lnTo>
                  <a:pt x="4092908" y="1946662"/>
                </a:lnTo>
                <a:cubicBezTo>
                  <a:pt x="4092707" y="1945539"/>
                  <a:pt x="4092506" y="1944415"/>
                  <a:pt x="4092306" y="1943291"/>
                </a:cubicBezTo>
                <a:lnTo>
                  <a:pt x="4080234" y="1941219"/>
                </a:lnTo>
                <a:lnTo>
                  <a:pt x="4077778" y="1940145"/>
                </a:lnTo>
                <a:cubicBezTo>
                  <a:pt x="4073105" y="1938081"/>
                  <a:pt x="4068339" y="1936119"/>
                  <a:pt x="4062936" y="1934506"/>
                </a:cubicBezTo>
                <a:cubicBezTo>
                  <a:pt x="4048082" y="1947155"/>
                  <a:pt x="4014523" y="1922869"/>
                  <a:pt x="4012506" y="1935475"/>
                </a:cubicBezTo>
                <a:cubicBezTo>
                  <a:pt x="3980228" y="1928812"/>
                  <a:pt x="3986775" y="1942559"/>
                  <a:pt x="3965880" y="1925968"/>
                </a:cubicBezTo>
                <a:cubicBezTo>
                  <a:pt x="3899515" y="1923414"/>
                  <a:pt x="3830855" y="1902158"/>
                  <a:pt x="3765338" y="1906649"/>
                </a:cubicBezTo>
                <a:cubicBezTo>
                  <a:pt x="3780686" y="1902635"/>
                  <a:pt x="3768784" y="1893856"/>
                  <a:pt x="3749493" y="1893071"/>
                </a:cubicBezTo>
                <a:cubicBezTo>
                  <a:pt x="3807776" y="1876857"/>
                  <a:pt x="3656400" y="1898030"/>
                  <a:pt x="3672704" y="1881383"/>
                </a:cubicBezTo>
                <a:cubicBezTo>
                  <a:pt x="3645532" y="1893973"/>
                  <a:pt x="3537791" y="1900656"/>
                  <a:pt x="3530082" y="1883187"/>
                </a:cubicBezTo>
                <a:cubicBezTo>
                  <a:pt x="3479808" y="1875044"/>
                  <a:pt x="3426017" y="1877998"/>
                  <a:pt x="3387664" y="1862579"/>
                </a:cubicBezTo>
                <a:cubicBezTo>
                  <a:pt x="3382649" y="1863935"/>
                  <a:pt x="3377277" y="1864791"/>
                  <a:pt x="3371681" y="1865293"/>
                </a:cubicBezTo>
                <a:lnTo>
                  <a:pt x="3355305" y="1865842"/>
                </a:lnTo>
                <a:lnTo>
                  <a:pt x="3353790" y="1865158"/>
                </a:lnTo>
                <a:cubicBezTo>
                  <a:pt x="3346144" y="1863282"/>
                  <a:pt x="3340687" y="1863057"/>
                  <a:pt x="3336210" y="1863564"/>
                </a:cubicBezTo>
                <a:lnTo>
                  <a:pt x="3331381" y="1864716"/>
                </a:lnTo>
                <a:lnTo>
                  <a:pt x="3319012" y="1864093"/>
                </a:lnTo>
                <a:lnTo>
                  <a:pt x="3293818" y="1864135"/>
                </a:lnTo>
                <a:lnTo>
                  <a:pt x="3289881" y="1862954"/>
                </a:lnTo>
                <a:lnTo>
                  <a:pt x="3253090" y="1861164"/>
                </a:lnTo>
                <a:cubicBezTo>
                  <a:pt x="3253042" y="1860968"/>
                  <a:pt x="3252996" y="1860771"/>
                  <a:pt x="3252949" y="1860574"/>
                </a:cubicBezTo>
                <a:cubicBezTo>
                  <a:pt x="3251799" y="1859213"/>
                  <a:pt x="3249368" y="1858131"/>
                  <a:pt x="3244187" y="1857604"/>
                </a:cubicBezTo>
                <a:cubicBezTo>
                  <a:pt x="3250860" y="1853873"/>
                  <a:pt x="3250577" y="1852999"/>
                  <a:pt x="3246570" y="1852946"/>
                </a:cubicBezTo>
                <a:lnTo>
                  <a:pt x="3237810" y="1853064"/>
                </a:lnTo>
                <a:lnTo>
                  <a:pt x="3230822" y="1855474"/>
                </a:lnTo>
                <a:cubicBezTo>
                  <a:pt x="3206812" y="1862286"/>
                  <a:pt x="3176733" y="1868865"/>
                  <a:pt x="3136549" y="1874037"/>
                </a:cubicBezTo>
                <a:cubicBezTo>
                  <a:pt x="3081163" y="1880168"/>
                  <a:pt x="2902557" y="1900580"/>
                  <a:pt x="2845754" y="1910932"/>
                </a:cubicBezTo>
                <a:cubicBezTo>
                  <a:pt x="2860822" y="1944376"/>
                  <a:pt x="2813389" y="1905358"/>
                  <a:pt x="2786878" y="1917162"/>
                </a:cubicBezTo>
                <a:cubicBezTo>
                  <a:pt x="2766803" y="1917398"/>
                  <a:pt x="2741628" y="1915886"/>
                  <a:pt x="2725298" y="1912340"/>
                </a:cubicBezTo>
                <a:cubicBezTo>
                  <a:pt x="2716680" y="1911427"/>
                  <a:pt x="2707572" y="1911972"/>
                  <a:pt x="2697754" y="1914863"/>
                </a:cubicBezTo>
                <a:cubicBezTo>
                  <a:pt x="2667185" y="1939014"/>
                  <a:pt x="2622149" y="1926211"/>
                  <a:pt x="2568063" y="1936283"/>
                </a:cubicBezTo>
                <a:cubicBezTo>
                  <a:pt x="2552625" y="1932001"/>
                  <a:pt x="2502682" y="1953378"/>
                  <a:pt x="2489784" y="1943720"/>
                </a:cubicBezTo>
                <a:cubicBezTo>
                  <a:pt x="2478524" y="1943155"/>
                  <a:pt x="2467418" y="1949411"/>
                  <a:pt x="2458978" y="1938095"/>
                </a:cubicBezTo>
                <a:cubicBezTo>
                  <a:pt x="2417552" y="1934639"/>
                  <a:pt x="2366376" y="1931293"/>
                  <a:pt x="2318712" y="1934474"/>
                </a:cubicBezTo>
                <a:cubicBezTo>
                  <a:pt x="2296029" y="1936526"/>
                  <a:pt x="2282069" y="1938434"/>
                  <a:pt x="2268709" y="1940521"/>
                </a:cubicBezTo>
                <a:lnTo>
                  <a:pt x="2264080" y="1941232"/>
                </a:lnTo>
                <a:lnTo>
                  <a:pt x="2254684" y="1943524"/>
                </a:lnTo>
                <a:lnTo>
                  <a:pt x="2252523" y="1943004"/>
                </a:lnTo>
                <a:lnTo>
                  <a:pt x="2173350" y="1929202"/>
                </a:lnTo>
                <a:lnTo>
                  <a:pt x="2155266" y="1920267"/>
                </a:lnTo>
                <a:lnTo>
                  <a:pt x="2091013" y="1914631"/>
                </a:lnTo>
                <a:cubicBezTo>
                  <a:pt x="2033357" y="1920614"/>
                  <a:pt x="2070513" y="1905065"/>
                  <a:pt x="2030712" y="1897690"/>
                </a:cubicBezTo>
                <a:cubicBezTo>
                  <a:pt x="1994539" y="1893055"/>
                  <a:pt x="1958569" y="1883188"/>
                  <a:pt x="1908838" y="1892222"/>
                </a:cubicBezTo>
                <a:cubicBezTo>
                  <a:pt x="1897236" y="1896147"/>
                  <a:pt x="1883338" y="1892415"/>
                  <a:pt x="1877796" y="1883887"/>
                </a:cubicBezTo>
                <a:cubicBezTo>
                  <a:pt x="1876842" y="1882419"/>
                  <a:pt x="1876177" y="1880863"/>
                  <a:pt x="1875824" y="1879265"/>
                </a:cubicBezTo>
                <a:cubicBezTo>
                  <a:pt x="1843474" y="1887199"/>
                  <a:pt x="1841511" y="1873818"/>
                  <a:pt x="1823048" y="1881064"/>
                </a:cubicBezTo>
                <a:cubicBezTo>
                  <a:pt x="1792640" y="1872164"/>
                  <a:pt x="1782358" y="1850450"/>
                  <a:pt x="1765736" y="1856578"/>
                </a:cubicBezTo>
                <a:cubicBezTo>
                  <a:pt x="1753024" y="1849107"/>
                  <a:pt x="1745932" y="1828316"/>
                  <a:pt x="1725669" y="1833744"/>
                </a:cubicBezTo>
                <a:cubicBezTo>
                  <a:pt x="1727428" y="1831405"/>
                  <a:pt x="1726953" y="1830157"/>
                  <a:pt x="1725216" y="1829447"/>
                </a:cubicBezTo>
                <a:lnTo>
                  <a:pt x="1721485" y="1828960"/>
                </a:lnTo>
                <a:lnTo>
                  <a:pt x="1717786" y="1832224"/>
                </a:lnTo>
                <a:cubicBezTo>
                  <a:pt x="1703445" y="1843277"/>
                  <a:pt x="1706547" y="1827935"/>
                  <a:pt x="1689907" y="1825425"/>
                </a:cubicBezTo>
                <a:cubicBezTo>
                  <a:pt x="1682338" y="1823445"/>
                  <a:pt x="1685181" y="1820226"/>
                  <a:pt x="1688093" y="1817391"/>
                </a:cubicBezTo>
                <a:lnTo>
                  <a:pt x="1496789" y="1805297"/>
                </a:lnTo>
                <a:cubicBezTo>
                  <a:pt x="1463551" y="1793913"/>
                  <a:pt x="1426345" y="1786892"/>
                  <a:pt x="1392839" y="1758649"/>
                </a:cubicBezTo>
                <a:cubicBezTo>
                  <a:pt x="1386461" y="1750573"/>
                  <a:pt x="1374031" y="1756918"/>
                  <a:pt x="1360872" y="1752441"/>
                </a:cubicBezTo>
                <a:cubicBezTo>
                  <a:pt x="1347711" y="1747963"/>
                  <a:pt x="1332751" y="1735898"/>
                  <a:pt x="1313885" y="1731785"/>
                </a:cubicBezTo>
                <a:cubicBezTo>
                  <a:pt x="1281989" y="1726305"/>
                  <a:pt x="1256405" y="1739744"/>
                  <a:pt x="1247665" y="1727765"/>
                </a:cubicBezTo>
                <a:cubicBezTo>
                  <a:pt x="1231363" y="1728538"/>
                  <a:pt x="1209120" y="1742556"/>
                  <a:pt x="1196850" y="1729622"/>
                </a:cubicBezTo>
                <a:cubicBezTo>
                  <a:pt x="1195195" y="1740224"/>
                  <a:pt x="1178147" y="1721561"/>
                  <a:pt x="1168728" y="1728550"/>
                </a:cubicBezTo>
                <a:cubicBezTo>
                  <a:pt x="1152073" y="1727193"/>
                  <a:pt x="1122804" y="1725926"/>
                  <a:pt x="1096918" y="1721485"/>
                </a:cubicBezTo>
                <a:lnTo>
                  <a:pt x="1094082" y="1720113"/>
                </a:lnTo>
                <a:lnTo>
                  <a:pt x="1040782" y="1721762"/>
                </a:lnTo>
                <a:cubicBezTo>
                  <a:pt x="987172" y="1722352"/>
                  <a:pt x="1023272" y="1708707"/>
                  <a:pt x="955980" y="1719289"/>
                </a:cubicBezTo>
                <a:cubicBezTo>
                  <a:pt x="948995" y="1714208"/>
                  <a:pt x="940521" y="1713816"/>
                  <a:pt x="926108" y="1715917"/>
                </a:cubicBezTo>
                <a:cubicBezTo>
                  <a:pt x="900077" y="1715834"/>
                  <a:pt x="902688" y="1703436"/>
                  <a:pt x="876049" y="1710422"/>
                </a:cubicBezTo>
                <a:cubicBezTo>
                  <a:pt x="881084" y="1703830"/>
                  <a:pt x="826830" y="1706893"/>
                  <a:pt x="839194" y="1700176"/>
                </a:cubicBezTo>
                <a:cubicBezTo>
                  <a:pt x="822548" y="1693764"/>
                  <a:pt x="813674" y="1703628"/>
                  <a:pt x="797112" y="1698014"/>
                </a:cubicBezTo>
                <a:cubicBezTo>
                  <a:pt x="778195" y="1696418"/>
                  <a:pt x="807647" y="1705364"/>
                  <a:pt x="786610" y="1705455"/>
                </a:cubicBezTo>
                <a:cubicBezTo>
                  <a:pt x="761170" y="1704357"/>
                  <a:pt x="760599" y="1716610"/>
                  <a:pt x="741833" y="1700566"/>
                </a:cubicBezTo>
                <a:lnTo>
                  <a:pt x="673985" y="1692278"/>
                </a:lnTo>
                <a:cubicBezTo>
                  <a:pt x="658515" y="1695829"/>
                  <a:pt x="646395" y="1693620"/>
                  <a:pt x="634665" y="1689550"/>
                </a:cubicBezTo>
                <a:cubicBezTo>
                  <a:pt x="599149" y="1689690"/>
                  <a:pt x="567176" y="1683160"/>
                  <a:pt x="527471" y="1679869"/>
                </a:cubicBezTo>
                <a:cubicBezTo>
                  <a:pt x="484099" y="1683240"/>
                  <a:pt x="462693" y="1671949"/>
                  <a:pt x="420260" y="1668475"/>
                </a:cubicBezTo>
                <a:cubicBezTo>
                  <a:pt x="377482" y="1677390"/>
                  <a:pt x="393500" y="1652730"/>
                  <a:pt x="357630" y="1652142"/>
                </a:cubicBezTo>
                <a:cubicBezTo>
                  <a:pt x="298692" y="1659518"/>
                  <a:pt x="359631" y="1643849"/>
                  <a:pt x="269407" y="1643812"/>
                </a:cubicBezTo>
                <a:cubicBezTo>
                  <a:pt x="264204" y="1645215"/>
                  <a:pt x="253436" y="1643159"/>
                  <a:pt x="254769" y="1641013"/>
                </a:cubicBezTo>
                <a:cubicBezTo>
                  <a:pt x="234996" y="1641090"/>
                  <a:pt x="179093" y="1626583"/>
                  <a:pt x="150763" y="1628143"/>
                </a:cubicBezTo>
                <a:cubicBezTo>
                  <a:pt x="96232" y="1619954"/>
                  <a:pt x="68845" y="1629422"/>
                  <a:pt x="29133" y="1626172"/>
                </a:cubicBezTo>
                <a:lnTo>
                  <a:pt x="0" y="16195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41E8C3-B41A-8123-FA8E-5E1EA09D7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94414"/>
            <a:ext cx="10534650" cy="81740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RN-to-BSN &gt;&gt;&gt; MSN Early Entry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42BFA09-6F07-A2C5-C643-07A21AF2B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96743"/>
              </p:ext>
            </p:extLst>
          </p:nvPr>
        </p:nvGraphicFramePr>
        <p:xfrm>
          <a:off x="878941" y="1719239"/>
          <a:ext cx="10575231" cy="4679309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{5C22544A-7EE6-4342-B048-85BDC9FD1C3A}</a:tableStyleId>
              </a:tblPr>
              <a:tblGrid>
                <a:gridCol w="1310979">
                  <a:extLst>
                    <a:ext uri="{9D8B030D-6E8A-4147-A177-3AD203B41FA5}">
                      <a16:colId xmlns:a16="http://schemas.microsoft.com/office/drawing/2014/main" val="2710112473"/>
                    </a:ext>
                  </a:extLst>
                </a:gridCol>
                <a:gridCol w="2554504">
                  <a:extLst>
                    <a:ext uri="{9D8B030D-6E8A-4147-A177-3AD203B41FA5}">
                      <a16:colId xmlns:a16="http://schemas.microsoft.com/office/drawing/2014/main" val="1087390640"/>
                    </a:ext>
                  </a:extLst>
                </a:gridCol>
                <a:gridCol w="2006431">
                  <a:extLst>
                    <a:ext uri="{9D8B030D-6E8A-4147-A177-3AD203B41FA5}">
                      <a16:colId xmlns:a16="http://schemas.microsoft.com/office/drawing/2014/main" val="3035144388"/>
                    </a:ext>
                  </a:extLst>
                </a:gridCol>
                <a:gridCol w="2372994">
                  <a:extLst>
                    <a:ext uri="{9D8B030D-6E8A-4147-A177-3AD203B41FA5}">
                      <a16:colId xmlns:a16="http://schemas.microsoft.com/office/drawing/2014/main" val="4143163136"/>
                    </a:ext>
                  </a:extLst>
                </a:gridCol>
                <a:gridCol w="2330323">
                  <a:extLst>
                    <a:ext uri="{9D8B030D-6E8A-4147-A177-3AD203B41FA5}">
                      <a16:colId xmlns:a16="http://schemas.microsoft.com/office/drawing/2014/main" val="3085510504"/>
                    </a:ext>
                  </a:extLst>
                </a:gridCol>
              </a:tblGrid>
              <a:tr h="366008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RN-to-BSN Full-time Early Matriculation Plan to MSN</a:t>
                      </a:r>
                    </a:p>
                  </a:txBody>
                  <a:tcPr marL="86806" marR="86806" marT="900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1865132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Summer</a:t>
                      </a:r>
                    </a:p>
                  </a:txBody>
                  <a:tcPr marL="86806" marR="86806" marT="90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Fall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Spring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389210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8 Weeks</a:t>
                      </a:r>
                    </a:p>
                  </a:txBody>
                  <a:tcPr marL="86806" marR="86806" marT="90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1st 8 Weeks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2nd 8 Weeks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1st 8 Weeks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2nd 8 Weeks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3066"/>
                  </a:ext>
                </a:extLst>
              </a:tr>
              <a:tr h="12060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^Elective</a:t>
                      </a:r>
                    </a:p>
                  </a:txBody>
                  <a:tcPr marL="86806" marR="86806" marT="90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*NURS 3197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Professional Practice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~~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NURS 6101 </a:t>
                      </a:r>
                      <a:endParaRPr lang="en-US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Theoretical Foundations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HSCI 3501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Ethics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*NURS 4597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Leadership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~~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NURS 6105 </a:t>
                      </a:r>
                      <a:endParaRPr lang="en-US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Leadership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NURS 4497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Community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175765"/>
                  </a:ext>
                </a:extLst>
              </a:tr>
              <a:tr h="4860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^Elective</a:t>
                      </a:r>
                    </a:p>
                  </a:txBody>
                  <a:tcPr marL="86806" marR="86806" marT="90002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NURS 3397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Health Assessment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NURS 3297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Nursing Research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NURS 4403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Capstone 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NURS 4404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Leadership Practicum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204695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72885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6 Cr.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12 Credit Hours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cap="none" spc="0" dirty="0">
                          <a:solidFill>
                            <a:schemeClr val="tx1"/>
                          </a:solidFill>
                          <a:effectLst/>
                        </a:rPr>
                        <a:t>12 Credit Hours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476225"/>
                  </a:ext>
                </a:extLst>
              </a:tr>
              <a:tr h="66601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Students may choose up to two courses from the MSN approved list (6 credit hours).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^Elective courses may be taken before entering the BSN program, while taking BSN courses, or after completing the BSN curriculum. Only two are required. *Courses registered through </a:t>
                      </a:r>
                      <a:r>
                        <a:rPr lang="en-US" sz="1200" cap="none" spc="0" dirty="0" err="1">
                          <a:solidFill>
                            <a:schemeClr val="tx1"/>
                          </a:solidFill>
                          <a:effectLst/>
                        </a:rPr>
                        <a:t>eMajor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effectLst/>
                        </a:rPr>
                        <a:t>. </a:t>
                      </a:r>
                    </a:p>
                  </a:txBody>
                  <a:tcPr marL="86806" marR="86806" marT="90002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3963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49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E93D9-5CD7-4BF4-89BD-0F02281C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eMajor Courses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A74F-AECF-43E7-98F7-B302D5BD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The GHC RN-to-BSN program collaborates with the USG RN-to-BSN Consortium.</a:t>
            </a:r>
          </a:p>
          <a:p>
            <a:pPr marL="800100" lvl="1" indent="-342900"/>
            <a:r>
              <a:rPr lang="en-US" dirty="0"/>
              <a:t>Allow time to adjust  </a:t>
            </a:r>
            <a:endParaRPr lang="en-US" dirty="0">
              <a:ea typeface="Calibri"/>
              <a:cs typeface="Calibri"/>
            </a:endParaRPr>
          </a:p>
          <a:p>
            <a:pPr marL="800100" lvl="1" indent="-342900"/>
            <a:r>
              <a:rPr lang="en-US" dirty="0">
                <a:cs typeface="Calibri"/>
              </a:rPr>
              <a:t>Separate Login</a:t>
            </a:r>
            <a:endParaRPr lang="en-US" dirty="0"/>
          </a:p>
          <a:p>
            <a:pPr marL="800100" lvl="1" indent="-342900"/>
            <a:r>
              <a:rPr lang="en-US" dirty="0" err="1"/>
              <a:t>eMajor</a:t>
            </a:r>
            <a:r>
              <a:rPr lang="en-US" dirty="0"/>
              <a:t> Courses*:</a:t>
            </a:r>
            <a:endParaRPr lang="en-US" dirty="0">
              <a:ea typeface="Calibri"/>
              <a:cs typeface="Calibri"/>
            </a:endParaRPr>
          </a:p>
          <a:p>
            <a:pPr marL="1257300" lvl="2"/>
            <a:r>
              <a:rPr lang="en-US" sz="2400" dirty="0"/>
              <a:t>NURS 3197 Professional Nursing Practice</a:t>
            </a:r>
            <a:endParaRPr lang="en-US" sz="2400" dirty="0">
              <a:ea typeface="Calibri"/>
              <a:cs typeface="Calibri"/>
            </a:endParaRPr>
          </a:p>
          <a:p>
            <a:pPr marL="1257300" lvl="2"/>
            <a:r>
              <a:rPr lang="en-US" sz="2400" dirty="0"/>
              <a:t>NURS 3297 Research Application</a:t>
            </a:r>
            <a:endParaRPr lang="en-US" sz="2400" dirty="0">
              <a:cs typeface="Calibri"/>
            </a:endParaRPr>
          </a:p>
          <a:p>
            <a:pPr marL="1257300" lvl="2"/>
            <a:r>
              <a:rPr lang="en-US" sz="2400" dirty="0"/>
              <a:t>NURS 3397 Health Assessment</a:t>
            </a:r>
            <a:endParaRPr lang="en-US" sz="2400" dirty="0">
              <a:cs typeface="Calibri" panose="020F0502020204030204"/>
            </a:endParaRPr>
          </a:p>
          <a:p>
            <a:pPr marL="1257300" lvl="2"/>
            <a:r>
              <a:rPr lang="en-US" sz="2400" dirty="0"/>
              <a:t>NURS 4497 Community Health</a:t>
            </a:r>
            <a:endParaRPr lang="en-US" sz="2400" dirty="0">
              <a:cs typeface="Calibri"/>
            </a:endParaRPr>
          </a:p>
          <a:p>
            <a:pPr marL="1257300" lvl="2"/>
            <a:r>
              <a:rPr lang="en-US" sz="2400" dirty="0"/>
              <a:t>NURS 4597 Leadership &amp; Management</a:t>
            </a:r>
            <a:endParaRPr lang="en-US" sz="2400" dirty="0">
              <a:cs typeface="Calibri" panose="020F0502020204030204"/>
            </a:endParaRPr>
          </a:p>
          <a:p>
            <a:pPr marL="1028700" lvl="2" indent="0">
              <a:buNone/>
            </a:pPr>
            <a:endParaRPr lang="en-US" sz="2400" dirty="0">
              <a:cs typeface="Calibri" panose="020F0502020204030204"/>
            </a:endParaRPr>
          </a:p>
          <a:p>
            <a:pPr marL="571500" lvl="1" indent="0">
              <a:buNone/>
            </a:pPr>
            <a:r>
              <a:rPr lang="en-US" i="1" dirty="0">
                <a:cs typeface="Calibri" panose="020F0502020204030204"/>
              </a:rPr>
              <a:t>*Textbooks are embedded; no extra cost</a:t>
            </a:r>
          </a:p>
        </p:txBody>
      </p:sp>
    </p:spTree>
    <p:extLst>
      <p:ext uri="{BB962C8B-B14F-4D97-AF65-F5344CB8AC3E}">
        <p14:creationId xmlns:p14="http://schemas.microsoft.com/office/powerpoint/2010/main" val="298244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4E93D9-5CD7-4BF4-89BD-0F02281C1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eMajor Courses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A74F-AECF-43E7-98F7-B302D5BDB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IMPORTANT: 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  <a:ea typeface="+mn-lt"/>
                <a:cs typeface="+mn-lt"/>
              </a:rPr>
              <a:t>Start/end dates vary – make notes!</a:t>
            </a:r>
            <a:endParaRPr lang="en-US" b="1" dirty="0">
              <a:solidFill>
                <a:srgbClr val="002060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lvl="1"/>
            <a:r>
              <a:rPr lang="en-US" dirty="0" err="1">
                <a:solidFill>
                  <a:srgbClr val="002060"/>
                </a:solidFill>
                <a:ea typeface="+mn-lt"/>
                <a:cs typeface="+mn-lt"/>
              </a:rPr>
              <a:t>EMajor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 Calendar </a:t>
            </a:r>
          </a:p>
          <a:p>
            <a:pPr lvl="2"/>
            <a:r>
              <a:rPr lang="en-US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https://emajor.usg.edu/about/academic-calendar/#rnbsn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lvl="1"/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GHC Calendar</a:t>
            </a:r>
            <a:endParaRPr lang="en-US" dirty="0">
              <a:solidFill>
                <a:srgbClr val="002060"/>
              </a:solidFill>
            </a:endParaRPr>
          </a:p>
          <a:p>
            <a:pPr lvl="2"/>
            <a:r>
              <a:rPr lang="en-US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https://sites.highlands.edu/ghc-calendars/academic-calendars/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Tips for early success</a:t>
            </a:r>
          </a:p>
          <a:p>
            <a:pPr lvl="1"/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Calibri"/>
              </a:rPr>
              <a:t>Watch for the </a:t>
            </a:r>
            <a:r>
              <a:rPr lang="en-US" dirty="0" err="1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Calibri"/>
              </a:rPr>
              <a:t>eMajor</a:t>
            </a:r>
            <a:r>
              <a:rPr lang="en-US" dirty="0">
                <a:solidFill>
                  <a:srgbClr val="002060"/>
                </a:solidFill>
                <a:highlight>
                  <a:srgbClr val="FFFF00"/>
                </a:highlight>
                <a:ea typeface="Calibri"/>
                <a:cs typeface="Calibri"/>
              </a:rPr>
              <a:t> quiz </a:t>
            </a:r>
          </a:p>
          <a:p>
            <a:pPr lvl="2"/>
            <a:r>
              <a:rPr lang="en-US" i="1" u="sng" dirty="0">
                <a:solidFill>
                  <a:srgbClr val="002060"/>
                </a:solidFill>
                <a:ea typeface="Calibri"/>
                <a:cs typeface="Calibri"/>
              </a:rPr>
              <a:t>Due by first day</a:t>
            </a: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 in each course</a:t>
            </a:r>
          </a:p>
          <a:p>
            <a:pPr lvl="1"/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Work with </a:t>
            </a:r>
            <a:r>
              <a:rPr lang="en-US" dirty="0" err="1">
                <a:solidFill>
                  <a:srgbClr val="002060"/>
                </a:solidFill>
                <a:ea typeface="Calibri"/>
                <a:cs typeface="Calibri"/>
              </a:rPr>
              <a:t>EMajor</a:t>
            </a:r>
            <a:r>
              <a:rPr lang="en-US" dirty="0">
                <a:solidFill>
                  <a:srgbClr val="002060"/>
                </a:solidFill>
                <a:ea typeface="Calibri"/>
                <a:cs typeface="Calibri"/>
              </a:rPr>
              <a:t> course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 coaches </a:t>
            </a:r>
          </a:p>
          <a:p>
            <a:pPr lvl="1"/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Work with GHC librarians and instructors</a:t>
            </a:r>
            <a:endParaRPr lang="en-US" dirty="0">
              <a:solidFill>
                <a:srgbClr val="00206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13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034C-2859-4332-937B-41BDDFE52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GHC Core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2AF48-5A29-47FE-B029-8A3F9CF8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781"/>
            <a:ext cx="10515600" cy="462348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D2L </a:t>
            </a:r>
          </a:p>
          <a:p>
            <a:pPr lvl="1"/>
            <a:r>
              <a:rPr lang="en-US" dirty="0"/>
              <a:t>How to access and navigate GHC learning management system</a:t>
            </a:r>
            <a:endParaRPr lang="en-US" dirty="0">
              <a:ea typeface="Calibri"/>
              <a:cs typeface="Calibri"/>
            </a:endParaRPr>
          </a:p>
          <a:p>
            <a:pPr marL="914400" lvl="2" indent="0">
              <a:buNone/>
            </a:pPr>
            <a:r>
              <a:rPr lang="en-US" dirty="0">
                <a:solidFill>
                  <a:srgbClr val="00206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https://sites.highlands.edu/elearning/d2l-course-access/</a:t>
            </a:r>
            <a:r>
              <a:rPr lang="en-US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b="1" dirty="0">
                <a:ea typeface="+mn-lt"/>
                <a:cs typeface="+mn-lt"/>
              </a:rPr>
              <a:t>HSCI 3501 – Ethics in Healthcare</a:t>
            </a:r>
          </a:p>
          <a:p>
            <a:pPr lvl="1"/>
            <a:r>
              <a:rPr lang="en-US" dirty="0">
                <a:ea typeface="+mn-lt"/>
                <a:cs typeface="+mn-lt"/>
              </a:rPr>
              <a:t>Required GHC course, not elective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NURS 4403 – Capstone Project*</a:t>
            </a:r>
            <a:endParaRPr lang="en-US" b="1" dirty="0">
              <a:ea typeface="Calibri"/>
              <a:cs typeface="Calibri"/>
            </a:endParaRPr>
          </a:p>
          <a:p>
            <a:pPr lvl="1"/>
            <a:r>
              <a:rPr lang="en-US" dirty="0"/>
              <a:t>Points to consider, more information in next slides</a:t>
            </a:r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b="1" dirty="0"/>
              <a:t>NURS 4404 – Clinical Leadership Practicum*</a:t>
            </a:r>
            <a:endParaRPr lang="en-US" b="1" dirty="0">
              <a:ea typeface="Calibri"/>
              <a:cs typeface="Calibri"/>
            </a:endParaRPr>
          </a:p>
          <a:p>
            <a:pPr lvl="1"/>
            <a:r>
              <a:rPr lang="en-US" dirty="0"/>
              <a:t>Choose site early: All documents must be in ACEMAPP by November 5th  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cs typeface="Calibri"/>
              </a:rPr>
              <a:t>If WellStar employee, email Sharon </a:t>
            </a:r>
            <a:r>
              <a:rPr lang="en-US" u="sng" dirty="0">
                <a:cs typeface="Calibri"/>
              </a:rPr>
              <a:t>today</a:t>
            </a:r>
            <a:endParaRPr lang="en-US" u="sng" dirty="0"/>
          </a:p>
          <a:p>
            <a:pPr lvl="1"/>
            <a:r>
              <a:rPr lang="en-US" dirty="0"/>
              <a:t>If contract nurse &gt; alert Sharon </a:t>
            </a:r>
            <a:r>
              <a:rPr lang="en-US" u="sng" dirty="0"/>
              <a:t>today</a:t>
            </a:r>
          </a:p>
          <a:p>
            <a:pPr marL="0" indent="0">
              <a:buNone/>
            </a:pPr>
            <a:r>
              <a:rPr lang="en-US" sz="2400" i="1" dirty="0">
                <a:ea typeface="+mn-lt"/>
                <a:cs typeface="+mn-lt"/>
              </a:rPr>
              <a:t>*Textbooks are embedded; no extra cost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406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36E5727C51784BB3660A28AE330E46" ma:contentTypeVersion="20" ma:contentTypeDescription="Create a new document." ma:contentTypeScope="" ma:versionID="974891008dd148a628749bcf296d9b64">
  <xsd:schema xmlns:xsd="http://www.w3.org/2001/XMLSchema" xmlns:xs="http://www.w3.org/2001/XMLSchema" xmlns:p="http://schemas.microsoft.com/office/2006/metadata/properties" xmlns:ns1="http://schemas.microsoft.com/sharepoint/v3" xmlns:ns2="2f2a79cc-e699-45bb-b05b-0a0ea2e2dbb1" xmlns:ns3="2e57e455-4665-4383-aff3-1fd6d11b1f7a" targetNamespace="http://schemas.microsoft.com/office/2006/metadata/properties" ma:root="true" ma:fieldsID="f42ad891b29d3e810a10865ebddd163d" ns1:_="" ns2:_="" ns3:_="">
    <xsd:import namespace="http://schemas.microsoft.com/sharepoint/v3"/>
    <xsd:import namespace="2f2a79cc-e699-45bb-b05b-0a0ea2e2dbb1"/>
    <xsd:import namespace="2e57e455-4665-4383-aff3-1fd6d11b1f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a79cc-e699-45bb-b05b-0a0ea2e2db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48d7456-f885-4e21-bd21-ae9973fcab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7e455-4665-4383-aff3-1fd6d11b1f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624c9c-88a0-40ff-895e-bc9327f5de68}" ma:internalName="TaxCatchAll" ma:showField="CatchAllData" ma:web="2e57e455-4665-4383-aff3-1fd6d11b1f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2f2a79cc-e699-45bb-b05b-0a0ea2e2dbb1">
      <Terms xmlns="http://schemas.microsoft.com/office/infopath/2007/PartnerControls"/>
    </lcf76f155ced4ddcb4097134ff3c332f>
    <TaxCatchAll xmlns="2e57e455-4665-4383-aff3-1fd6d11b1f7a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3E8985-F1B4-4381-83CD-B738EBF387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26AAAB-5C79-4648-8BAE-4BB9BFFC7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f2a79cc-e699-45bb-b05b-0a0ea2e2dbb1"/>
    <ds:schemaRef ds:uri="2e57e455-4665-4383-aff3-1fd6d11b1f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194F41-2E34-49D3-B06F-89559FC448D8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2006/metadata/properties"/>
    <ds:schemaRef ds:uri="http://purl.org/dc/elements/1.1/"/>
    <ds:schemaRef ds:uri="2f2a79cc-e699-45bb-b05b-0a0ea2e2dbb1"/>
    <ds:schemaRef ds:uri="http://schemas.microsoft.com/office/infopath/2007/PartnerControls"/>
    <ds:schemaRef ds:uri="http://schemas.openxmlformats.org/package/2006/metadata/core-properties"/>
    <ds:schemaRef ds:uri="2e57e455-4665-4383-aff3-1fd6d11b1f7a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1734</Words>
  <Application>Microsoft Office PowerPoint</Application>
  <PresentationFormat>Widescreen</PresentationFormat>
  <Paragraphs>306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Office Theme</vt:lpstr>
      <vt:lpstr>Atrium Health Floyd  Department of Nursing RN-to-BSN Program  Orientation - Fall 2023</vt:lpstr>
      <vt:lpstr>Welcome &amp; Objectives</vt:lpstr>
      <vt:lpstr>Plans of Study</vt:lpstr>
      <vt:lpstr>Optional Early Entry  into MSN Program </vt:lpstr>
      <vt:lpstr>General  Education  Courses  Nursing  Core  Courses</vt:lpstr>
      <vt:lpstr>RN-to-BSN &gt;&gt;&gt; MSN Early Entry</vt:lpstr>
      <vt:lpstr>eMajor Courses</vt:lpstr>
      <vt:lpstr>eMajor Courses</vt:lpstr>
      <vt:lpstr>GHC Core Courses</vt:lpstr>
      <vt:lpstr>Communication for Success</vt:lpstr>
      <vt:lpstr>PowerPoint Presentation</vt:lpstr>
      <vt:lpstr>NURS 4403 Capstone</vt:lpstr>
      <vt:lpstr>NURS 4403 Capstone</vt:lpstr>
      <vt:lpstr>NURS 4403 Capstone</vt:lpstr>
      <vt:lpstr>NURS 4403 Capstone</vt:lpstr>
      <vt:lpstr>NURS 4404 Leadership Practicum</vt:lpstr>
      <vt:lpstr>NURS 4404 Practicum</vt:lpstr>
      <vt:lpstr>NURS 4404 Practicum</vt:lpstr>
      <vt:lpstr>NURS 4404 Practicum</vt:lpstr>
      <vt:lpstr>NURS 4404 Practicum</vt:lpstr>
      <vt:lpstr>Credentialling Requirements</vt:lpstr>
      <vt:lpstr>Credentialing  </vt:lpstr>
      <vt:lpstr>Student Policies</vt:lpstr>
      <vt:lpstr>Next Steps</vt:lpstr>
      <vt:lpstr>Wrap Up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RN-BSN Program  Orientation Fall 2022</dc:title>
  <dc:creator>Paula Stover</dc:creator>
  <cp:lastModifiedBy>paula stover</cp:lastModifiedBy>
  <cp:revision>301</cp:revision>
  <cp:lastPrinted>2023-07-11T14:54:19Z</cp:lastPrinted>
  <dcterms:created xsi:type="dcterms:W3CDTF">2022-05-26T17:52:06Z</dcterms:created>
  <dcterms:modified xsi:type="dcterms:W3CDTF">2023-08-04T16:00:05Z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0x0101005A36E5727C51784BB3660A28AE330E46</vt:lpwstr>
  </property>
  <property fmtid="{D5CDD505-2E9C-101B-9397-08002B2CF9AE}" pid="3" name="MediaServiceImageTags">
    <vt:lpwstr/>
  </property>
</Properties>
</file>