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4"/>
  </p:notesMasterIdLst>
  <p:sldIdLst>
    <p:sldId id="281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77" r:id="rId11"/>
    <p:sldId id="266" r:id="rId12"/>
    <p:sldId id="267" r:id="rId13"/>
    <p:sldId id="268" r:id="rId14"/>
    <p:sldId id="270" r:id="rId15"/>
    <p:sldId id="276" r:id="rId16"/>
    <p:sldId id="269" r:id="rId17"/>
    <p:sldId id="271" r:id="rId18"/>
    <p:sldId id="278" r:id="rId19"/>
    <p:sldId id="274" r:id="rId20"/>
    <p:sldId id="280" r:id="rId21"/>
    <p:sldId id="279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A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F30564-1B5A-1F23-795E-2EAB77FF413B}" v="1955" dt="2023-05-08T14:45:33.130"/>
    <p1510:client id="{A1DA340F-3257-C527-EA5C-D21D4C185965}" v="485" dt="2023-05-09T01:57:22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5638"/>
  </p:normalViewPr>
  <p:slideViewPr>
    <p:cSldViewPr snapToGrid="0">
      <p:cViewPr varScale="1">
        <p:scale>
          <a:sx n="71" d="100"/>
          <a:sy n="71" d="100"/>
        </p:scale>
        <p:origin x="29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ECE61F-2369-4A09-9746-2A639ECFFD4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53AEDEC3-6610-4457-9BE5-D54C384C4354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Software – Paw Partner</a:t>
          </a:r>
          <a:r>
            <a:rPr lang="en-US" dirty="0">
              <a:latin typeface="Century Gothic" panose="020B0502020202020204"/>
            </a:rPr>
            <a:t> = $</a:t>
          </a:r>
          <a:r>
            <a:rPr lang="en-US" dirty="0"/>
            <a:t>100 Monthly</a:t>
          </a:r>
          <a:endParaRPr lang="en-US" dirty="0">
            <a:latin typeface="Century Gothic" panose="020B0502020202020204"/>
          </a:endParaRPr>
        </a:p>
      </dgm:t>
    </dgm:pt>
    <dgm:pt modelId="{56F1B1CD-C39D-42FF-B88F-173BB3931784}" type="parTrans" cxnId="{8613DF9C-AC55-4DDC-915D-9EA1512D00CD}">
      <dgm:prSet/>
      <dgm:spPr/>
      <dgm:t>
        <a:bodyPr/>
        <a:lstStyle/>
        <a:p>
          <a:endParaRPr lang="en-US"/>
        </a:p>
      </dgm:t>
    </dgm:pt>
    <dgm:pt modelId="{DBE3A3E4-92EF-405A-9EAE-26D0AA2ECC01}" type="sibTrans" cxnId="{8613DF9C-AC55-4DDC-915D-9EA1512D00CD}">
      <dgm:prSet/>
      <dgm:spPr/>
      <dgm:t>
        <a:bodyPr/>
        <a:lstStyle/>
        <a:p>
          <a:endParaRPr lang="en-US"/>
        </a:p>
      </dgm:t>
    </dgm:pt>
    <dgm:pt modelId="{C851A53A-B6B8-4F65-A55A-9E50B9733A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Marketing – 2%-5% of Revenue = $300 Monthly</a:t>
          </a:r>
        </a:p>
      </dgm:t>
    </dgm:pt>
    <dgm:pt modelId="{14317E6B-F3B8-43FB-8FE7-B6C74AB8BD19}" type="parTrans" cxnId="{00DDB00F-629D-46E9-BA2F-DAE1797F6214}">
      <dgm:prSet/>
      <dgm:spPr/>
      <dgm:t>
        <a:bodyPr/>
        <a:lstStyle/>
        <a:p>
          <a:endParaRPr lang="en-US"/>
        </a:p>
      </dgm:t>
    </dgm:pt>
    <dgm:pt modelId="{47E0A113-7A4F-496F-BB6E-6E1A7271DD0A}" type="sibTrans" cxnId="{00DDB00F-629D-46E9-BA2F-DAE1797F6214}">
      <dgm:prSet/>
      <dgm:spPr/>
      <dgm:t>
        <a:bodyPr/>
        <a:lstStyle/>
        <a:p>
          <a:endParaRPr lang="en-US"/>
        </a:p>
      </dgm:t>
    </dgm:pt>
    <dgm:pt modelId="{2B821356-F7F8-4C03-B9E5-9B65BA6347A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Supplies – </a:t>
          </a:r>
          <a:r>
            <a:rPr lang="en-US" dirty="0">
              <a:latin typeface="Century Gothic" panose="020B0502020202020204"/>
            </a:rPr>
            <a:t>Chemicals</a:t>
          </a:r>
          <a:r>
            <a:rPr lang="en-US" dirty="0"/>
            <a:t>, Cleaning, Perishables</a:t>
          </a:r>
          <a:r>
            <a:rPr lang="en-US" dirty="0">
              <a:latin typeface="Century Gothic" panose="020B0502020202020204"/>
            </a:rPr>
            <a:t> =</a:t>
          </a:r>
          <a:r>
            <a:rPr lang="en-US" dirty="0"/>
            <a:t> $350 Monthly</a:t>
          </a:r>
        </a:p>
      </dgm:t>
    </dgm:pt>
    <dgm:pt modelId="{2A37FD98-5E87-43E1-B802-6EBA793426EC}" type="parTrans" cxnId="{EE9DB1C3-E7FA-4F72-A8E2-8805E5827CE2}">
      <dgm:prSet/>
      <dgm:spPr/>
      <dgm:t>
        <a:bodyPr/>
        <a:lstStyle/>
        <a:p>
          <a:endParaRPr lang="en-US"/>
        </a:p>
      </dgm:t>
    </dgm:pt>
    <dgm:pt modelId="{1C7AD69D-3B34-48A2-867E-530CB2C79B12}" type="sibTrans" cxnId="{EE9DB1C3-E7FA-4F72-A8E2-8805E5827CE2}">
      <dgm:prSet/>
      <dgm:spPr/>
      <dgm:t>
        <a:bodyPr/>
        <a:lstStyle/>
        <a:p>
          <a:endParaRPr lang="en-US"/>
        </a:p>
      </dgm:t>
    </dgm:pt>
    <dgm:pt modelId="{1C9B96A3-2563-4FCC-BB76-A9C2A3B3D762}" type="pres">
      <dgm:prSet presAssocID="{DAECE61F-2369-4A09-9746-2A639ECFFD42}" presName="root" presStyleCnt="0">
        <dgm:presLayoutVars>
          <dgm:dir/>
          <dgm:resizeHandles val="exact"/>
        </dgm:presLayoutVars>
      </dgm:prSet>
      <dgm:spPr/>
    </dgm:pt>
    <dgm:pt modelId="{5DE261E2-54CF-4C3B-9236-55680C351ADA}" type="pres">
      <dgm:prSet presAssocID="{53AEDEC3-6610-4457-9BE5-D54C384C4354}" presName="compNode" presStyleCnt="0"/>
      <dgm:spPr/>
    </dgm:pt>
    <dgm:pt modelId="{C8394DB6-2F41-4BE5-8AE0-00B3912B5B2F}" type="pres">
      <dgm:prSet presAssocID="{53AEDEC3-6610-4457-9BE5-D54C384C435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g"/>
        </a:ext>
      </dgm:extLst>
    </dgm:pt>
    <dgm:pt modelId="{059F7441-DA93-422F-8AE5-DFFFC3DD9A7D}" type="pres">
      <dgm:prSet presAssocID="{53AEDEC3-6610-4457-9BE5-D54C384C4354}" presName="spaceRect" presStyleCnt="0"/>
      <dgm:spPr/>
    </dgm:pt>
    <dgm:pt modelId="{9308916D-6D6F-4939-892E-E6AD61BC2C72}" type="pres">
      <dgm:prSet presAssocID="{53AEDEC3-6610-4457-9BE5-D54C384C4354}" presName="textRect" presStyleLbl="revTx" presStyleIdx="0" presStyleCnt="3">
        <dgm:presLayoutVars>
          <dgm:chMax val="1"/>
          <dgm:chPref val="1"/>
        </dgm:presLayoutVars>
      </dgm:prSet>
      <dgm:spPr/>
    </dgm:pt>
    <dgm:pt modelId="{EF1B59B4-17E6-472F-95D1-B71C07CCB121}" type="pres">
      <dgm:prSet presAssocID="{DBE3A3E4-92EF-405A-9EAE-26D0AA2ECC01}" presName="sibTrans" presStyleCnt="0"/>
      <dgm:spPr/>
    </dgm:pt>
    <dgm:pt modelId="{856426D7-3F8D-4CE7-AE23-9636C98E43EF}" type="pres">
      <dgm:prSet presAssocID="{C851A53A-B6B8-4F65-A55A-9E50B9733A1B}" presName="compNode" presStyleCnt="0"/>
      <dgm:spPr/>
    </dgm:pt>
    <dgm:pt modelId="{B45662A3-F5D4-495F-BF85-CB4E4EFF3367}" type="pres">
      <dgm:prSet presAssocID="{C851A53A-B6B8-4F65-A55A-9E50B9733A1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22064EB-B7DB-41E7-B12C-BA6C3C1745AA}" type="pres">
      <dgm:prSet presAssocID="{C851A53A-B6B8-4F65-A55A-9E50B9733A1B}" presName="spaceRect" presStyleCnt="0"/>
      <dgm:spPr/>
    </dgm:pt>
    <dgm:pt modelId="{BD25291B-5992-415B-B962-771868FB1C59}" type="pres">
      <dgm:prSet presAssocID="{C851A53A-B6B8-4F65-A55A-9E50B9733A1B}" presName="textRect" presStyleLbl="revTx" presStyleIdx="1" presStyleCnt="3">
        <dgm:presLayoutVars>
          <dgm:chMax val="1"/>
          <dgm:chPref val="1"/>
        </dgm:presLayoutVars>
      </dgm:prSet>
      <dgm:spPr/>
    </dgm:pt>
    <dgm:pt modelId="{F54122EF-19D1-46AC-9976-4BB0F8F2DF75}" type="pres">
      <dgm:prSet presAssocID="{47E0A113-7A4F-496F-BB6E-6E1A7271DD0A}" presName="sibTrans" presStyleCnt="0"/>
      <dgm:spPr/>
    </dgm:pt>
    <dgm:pt modelId="{001D96C0-1996-4CF9-B240-02786511B1ED}" type="pres">
      <dgm:prSet presAssocID="{2B821356-F7F8-4C03-B9E5-9B65BA6347A9}" presName="compNode" presStyleCnt="0"/>
      <dgm:spPr/>
    </dgm:pt>
    <dgm:pt modelId="{E9222328-C38A-4222-B833-21A5BE6C1D1A}" type="pres">
      <dgm:prSet presAssocID="{2B821356-F7F8-4C03-B9E5-9B65BA6347A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B7C34858-3A58-4F1E-87E9-6282ED2190E0}" type="pres">
      <dgm:prSet presAssocID="{2B821356-F7F8-4C03-B9E5-9B65BA6347A9}" presName="spaceRect" presStyleCnt="0"/>
      <dgm:spPr/>
    </dgm:pt>
    <dgm:pt modelId="{4F71B2BC-ADA7-4D8C-80CD-F35D03FE2F6C}" type="pres">
      <dgm:prSet presAssocID="{2B821356-F7F8-4C03-B9E5-9B65BA6347A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0DDB00F-629D-46E9-BA2F-DAE1797F6214}" srcId="{DAECE61F-2369-4A09-9746-2A639ECFFD42}" destId="{C851A53A-B6B8-4F65-A55A-9E50B9733A1B}" srcOrd="1" destOrd="0" parTransId="{14317E6B-F3B8-43FB-8FE7-B6C74AB8BD19}" sibTransId="{47E0A113-7A4F-496F-BB6E-6E1A7271DD0A}"/>
    <dgm:cxn modelId="{8EED6D11-42E0-4BA5-8506-C6896ECBC8F6}" type="presOf" srcId="{C851A53A-B6B8-4F65-A55A-9E50B9733A1B}" destId="{BD25291B-5992-415B-B962-771868FB1C59}" srcOrd="0" destOrd="0" presId="urn:microsoft.com/office/officeart/2018/2/layout/IconLabelList"/>
    <dgm:cxn modelId="{95205B28-799A-4F6A-99FE-9F1E2E6B426A}" type="presOf" srcId="{DAECE61F-2369-4A09-9746-2A639ECFFD42}" destId="{1C9B96A3-2563-4FCC-BB76-A9C2A3B3D762}" srcOrd="0" destOrd="0" presId="urn:microsoft.com/office/officeart/2018/2/layout/IconLabelList"/>
    <dgm:cxn modelId="{CF46029A-9CBF-42BD-ABEC-B62A21DBF1B7}" type="presOf" srcId="{2B821356-F7F8-4C03-B9E5-9B65BA6347A9}" destId="{4F71B2BC-ADA7-4D8C-80CD-F35D03FE2F6C}" srcOrd="0" destOrd="0" presId="urn:microsoft.com/office/officeart/2018/2/layout/IconLabelList"/>
    <dgm:cxn modelId="{8613DF9C-AC55-4DDC-915D-9EA1512D00CD}" srcId="{DAECE61F-2369-4A09-9746-2A639ECFFD42}" destId="{53AEDEC3-6610-4457-9BE5-D54C384C4354}" srcOrd="0" destOrd="0" parTransId="{56F1B1CD-C39D-42FF-B88F-173BB3931784}" sibTransId="{DBE3A3E4-92EF-405A-9EAE-26D0AA2ECC01}"/>
    <dgm:cxn modelId="{55F145B4-467A-4BB0-B57A-11427939C50B}" type="presOf" srcId="{53AEDEC3-6610-4457-9BE5-D54C384C4354}" destId="{9308916D-6D6F-4939-892E-E6AD61BC2C72}" srcOrd="0" destOrd="0" presId="urn:microsoft.com/office/officeart/2018/2/layout/IconLabelList"/>
    <dgm:cxn modelId="{EE9DB1C3-E7FA-4F72-A8E2-8805E5827CE2}" srcId="{DAECE61F-2369-4A09-9746-2A639ECFFD42}" destId="{2B821356-F7F8-4C03-B9E5-9B65BA6347A9}" srcOrd="2" destOrd="0" parTransId="{2A37FD98-5E87-43E1-B802-6EBA793426EC}" sibTransId="{1C7AD69D-3B34-48A2-867E-530CB2C79B12}"/>
    <dgm:cxn modelId="{0556FE49-9FBE-4ACB-AA8A-1E90F16DCA0C}" type="presParOf" srcId="{1C9B96A3-2563-4FCC-BB76-A9C2A3B3D762}" destId="{5DE261E2-54CF-4C3B-9236-55680C351ADA}" srcOrd="0" destOrd="0" presId="urn:microsoft.com/office/officeart/2018/2/layout/IconLabelList"/>
    <dgm:cxn modelId="{8C6880E9-7B91-441B-A069-E17194F0EC7A}" type="presParOf" srcId="{5DE261E2-54CF-4C3B-9236-55680C351ADA}" destId="{C8394DB6-2F41-4BE5-8AE0-00B3912B5B2F}" srcOrd="0" destOrd="0" presId="urn:microsoft.com/office/officeart/2018/2/layout/IconLabelList"/>
    <dgm:cxn modelId="{89D5A156-CD0E-4F2D-ADF0-569D0218B6FE}" type="presParOf" srcId="{5DE261E2-54CF-4C3B-9236-55680C351ADA}" destId="{059F7441-DA93-422F-8AE5-DFFFC3DD9A7D}" srcOrd="1" destOrd="0" presId="urn:microsoft.com/office/officeart/2018/2/layout/IconLabelList"/>
    <dgm:cxn modelId="{F4891EBC-6797-4E18-B373-C0538C25CC6B}" type="presParOf" srcId="{5DE261E2-54CF-4C3B-9236-55680C351ADA}" destId="{9308916D-6D6F-4939-892E-E6AD61BC2C72}" srcOrd="2" destOrd="0" presId="urn:microsoft.com/office/officeart/2018/2/layout/IconLabelList"/>
    <dgm:cxn modelId="{31FE6E9F-66FE-473F-A166-45FC5427D5E7}" type="presParOf" srcId="{1C9B96A3-2563-4FCC-BB76-A9C2A3B3D762}" destId="{EF1B59B4-17E6-472F-95D1-B71C07CCB121}" srcOrd="1" destOrd="0" presId="urn:microsoft.com/office/officeart/2018/2/layout/IconLabelList"/>
    <dgm:cxn modelId="{2E2EF415-E990-416A-BD64-709B9497F927}" type="presParOf" srcId="{1C9B96A3-2563-4FCC-BB76-A9C2A3B3D762}" destId="{856426D7-3F8D-4CE7-AE23-9636C98E43EF}" srcOrd="2" destOrd="0" presId="urn:microsoft.com/office/officeart/2018/2/layout/IconLabelList"/>
    <dgm:cxn modelId="{66C20E1D-E3CF-4085-91BD-02D97CCB6B16}" type="presParOf" srcId="{856426D7-3F8D-4CE7-AE23-9636C98E43EF}" destId="{B45662A3-F5D4-495F-BF85-CB4E4EFF3367}" srcOrd="0" destOrd="0" presId="urn:microsoft.com/office/officeart/2018/2/layout/IconLabelList"/>
    <dgm:cxn modelId="{5EFA2743-60B4-43A3-A9C4-0708E86A2DEE}" type="presParOf" srcId="{856426D7-3F8D-4CE7-AE23-9636C98E43EF}" destId="{F22064EB-B7DB-41E7-B12C-BA6C3C1745AA}" srcOrd="1" destOrd="0" presId="urn:microsoft.com/office/officeart/2018/2/layout/IconLabelList"/>
    <dgm:cxn modelId="{EA6A8FEA-4502-48E1-BAE6-F4B4B81192C4}" type="presParOf" srcId="{856426D7-3F8D-4CE7-AE23-9636C98E43EF}" destId="{BD25291B-5992-415B-B962-771868FB1C59}" srcOrd="2" destOrd="0" presId="urn:microsoft.com/office/officeart/2018/2/layout/IconLabelList"/>
    <dgm:cxn modelId="{EAEB4AC8-B50E-4E6B-9695-633D64F91B6A}" type="presParOf" srcId="{1C9B96A3-2563-4FCC-BB76-A9C2A3B3D762}" destId="{F54122EF-19D1-46AC-9976-4BB0F8F2DF75}" srcOrd="3" destOrd="0" presId="urn:microsoft.com/office/officeart/2018/2/layout/IconLabelList"/>
    <dgm:cxn modelId="{1332952A-8A6C-4552-911B-454CB2C19142}" type="presParOf" srcId="{1C9B96A3-2563-4FCC-BB76-A9C2A3B3D762}" destId="{001D96C0-1996-4CF9-B240-02786511B1ED}" srcOrd="4" destOrd="0" presId="urn:microsoft.com/office/officeart/2018/2/layout/IconLabelList"/>
    <dgm:cxn modelId="{E1843500-1150-4CA0-B020-BB9B165DE7D6}" type="presParOf" srcId="{001D96C0-1996-4CF9-B240-02786511B1ED}" destId="{E9222328-C38A-4222-B833-21A5BE6C1D1A}" srcOrd="0" destOrd="0" presId="urn:microsoft.com/office/officeart/2018/2/layout/IconLabelList"/>
    <dgm:cxn modelId="{52A9AB59-378B-47CE-A70F-B25DAD2DD3F6}" type="presParOf" srcId="{001D96C0-1996-4CF9-B240-02786511B1ED}" destId="{B7C34858-3A58-4F1E-87E9-6282ED2190E0}" srcOrd="1" destOrd="0" presId="urn:microsoft.com/office/officeart/2018/2/layout/IconLabelList"/>
    <dgm:cxn modelId="{489246C7-9DFE-4A49-9B8E-2019B0DDA155}" type="presParOf" srcId="{001D96C0-1996-4CF9-B240-02786511B1ED}" destId="{4F71B2BC-ADA7-4D8C-80CD-F35D03FE2F6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94DB6-2F41-4BE5-8AE0-00B3912B5B2F}">
      <dsp:nvSpPr>
        <dsp:cNvPr id="0" name=""/>
        <dsp:cNvSpPr/>
      </dsp:nvSpPr>
      <dsp:spPr>
        <a:xfrm>
          <a:off x="938072" y="425888"/>
          <a:ext cx="1449518" cy="14495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8916D-6D6F-4939-892E-E6AD61BC2C72}">
      <dsp:nvSpPr>
        <dsp:cNvPr id="0" name=""/>
        <dsp:cNvSpPr/>
      </dsp:nvSpPr>
      <dsp:spPr>
        <a:xfrm>
          <a:off x="52256" y="2258388"/>
          <a:ext cx="322115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Software – Paw Partner</a:t>
          </a:r>
          <a:r>
            <a:rPr lang="en-US" sz="1600" kern="1200" dirty="0">
              <a:latin typeface="Century Gothic" panose="020B0502020202020204"/>
            </a:rPr>
            <a:t> = $</a:t>
          </a:r>
          <a:r>
            <a:rPr lang="en-US" sz="1600" kern="1200" dirty="0"/>
            <a:t>100 Monthly</a:t>
          </a:r>
          <a:endParaRPr lang="en-US" sz="1600" kern="1200" dirty="0">
            <a:latin typeface="Century Gothic" panose="020B0502020202020204"/>
          </a:endParaRPr>
        </a:p>
      </dsp:txBody>
      <dsp:txXfrm>
        <a:off x="52256" y="2258388"/>
        <a:ext cx="3221151" cy="720000"/>
      </dsp:txXfrm>
    </dsp:sp>
    <dsp:sp modelId="{B45662A3-F5D4-495F-BF85-CB4E4EFF3367}">
      <dsp:nvSpPr>
        <dsp:cNvPr id="0" name=""/>
        <dsp:cNvSpPr/>
      </dsp:nvSpPr>
      <dsp:spPr>
        <a:xfrm>
          <a:off x="4722925" y="425888"/>
          <a:ext cx="1449518" cy="14495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5291B-5992-415B-B962-771868FB1C59}">
      <dsp:nvSpPr>
        <dsp:cNvPr id="0" name=""/>
        <dsp:cNvSpPr/>
      </dsp:nvSpPr>
      <dsp:spPr>
        <a:xfrm>
          <a:off x="3837109" y="2258388"/>
          <a:ext cx="322115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Marketing – 2%-5% of Revenue = $300 Monthly</a:t>
          </a:r>
        </a:p>
      </dsp:txBody>
      <dsp:txXfrm>
        <a:off x="3837109" y="2258388"/>
        <a:ext cx="3221151" cy="720000"/>
      </dsp:txXfrm>
    </dsp:sp>
    <dsp:sp modelId="{E9222328-C38A-4222-B833-21A5BE6C1D1A}">
      <dsp:nvSpPr>
        <dsp:cNvPr id="0" name=""/>
        <dsp:cNvSpPr/>
      </dsp:nvSpPr>
      <dsp:spPr>
        <a:xfrm>
          <a:off x="8507778" y="425888"/>
          <a:ext cx="1449518" cy="14495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1B2BC-ADA7-4D8C-80CD-F35D03FE2F6C}">
      <dsp:nvSpPr>
        <dsp:cNvPr id="0" name=""/>
        <dsp:cNvSpPr/>
      </dsp:nvSpPr>
      <dsp:spPr>
        <a:xfrm>
          <a:off x="7621962" y="2258388"/>
          <a:ext cx="322115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Supplies – </a:t>
          </a:r>
          <a:r>
            <a:rPr lang="en-US" sz="1600" kern="1200" dirty="0">
              <a:latin typeface="Century Gothic" panose="020B0502020202020204"/>
            </a:rPr>
            <a:t>Chemicals</a:t>
          </a:r>
          <a:r>
            <a:rPr lang="en-US" sz="1600" kern="1200" dirty="0"/>
            <a:t>, Cleaning, Perishables</a:t>
          </a:r>
          <a:r>
            <a:rPr lang="en-US" sz="1600" kern="1200" dirty="0">
              <a:latin typeface="Century Gothic" panose="020B0502020202020204"/>
            </a:rPr>
            <a:t> =</a:t>
          </a:r>
          <a:r>
            <a:rPr lang="en-US" sz="1600" kern="1200" dirty="0"/>
            <a:t> $350 Monthly</a:t>
          </a:r>
        </a:p>
      </dsp:txBody>
      <dsp:txXfrm>
        <a:off x="7621962" y="2258388"/>
        <a:ext cx="3221151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69C28-3E17-4C0C-BFB5-369566941FB3}" type="datetimeFigureOut"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AA8E5-FD7F-4FCC-885C-9D8C6FCF57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2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Real Estate Website: </a:t>
            </a:r>
            <a:r>
              <a:rPr lang="en-US" dirty="0" err="1">
                <a:ea typeface="Calibri"/>
                <a:cs typeface="Calibri"/>
              </a:rPr>
              <a:t>Loopnet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PropertyShark</a:t>
            </a:r>
            <a:r>
              <a:rPr lang="en-US" dirty="0">
                <a:ea typeface="Calibri"/>
                <a:cs typeface="Calibri"/>
              </a:rPr>
              <a:t>, showcase.com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Electric and water bill: Energy Information Administration 2021-2022 Average Commercial Electric Bill, Cobb Water Rates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Expense Report – Does contain the Capital Expenditure Cost for an Initial Startup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89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Difficult to determine. Imagining starting as a small-scale business with no reputation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9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Revenue Statement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97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Breaking Even in 1 Month and 30 days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Break Even for boarding is about 13 dogs and to turn a positive cash flow quicket, I need to include daycare</a:t>
            </a:r>
          </a:p>
          <a:p>
            <a:r>
              <a:rPr lang="en-US" dirty="0">
                <a:ea typeface="Calibri"/>
                <a:cs typeface="Calibri"/>
              </a:rPr>
              <a:t>Average for Daycare &amp; Boarding to break even in 1 year is 6,192 Dogs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06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/>
              <a:t>Explain difference in cash flow and net income... "cash flow is more important, because cash is what pays the bills"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0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K9-Kennelstore is a very popular business with safe, tough, and durable dog enclosures ranging from a variety of sizes and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4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Karunda</a:t>
            </a:r>
            <a:r>
              <a:rPr lang="en-US" dirty="0">
                <a:ea typeface="Calibri"/>
                <a:cs typeface="Calibri"/>
              </a:rPr>
              <a:t> Dog Beds – High Quality Aluminum or PVC w/ Heavy Duty Vinyl</a:t>
            </a:r>
          </a:p>
          <a:p>
            <a:r>
              <a:rPr lang="en-US" dirty="0">
                <a:ea typeface="Calibri"/>
                <a:cs typeface="Calibri"/>
              </a:rPr>
              <a:t>Bowls: petedge.com , amazon,  </a:t>
            </a:r>
            <a:r>
              <a:rPr lang="en-US" dirty="0" err="1">
                <a:ea typeface="Calibri"/>
                <a:cs typeface="Calibri"/>
              </a:rPr>
              <a:t>walmart</a:t>
            </a:r>
          </a:p>
          <a:p>
            <a:r>
              <a:rPr lang="en-US" dirty="0">
                <a:ea typeface="Calibri"/>
                <a:cs typeface="Calibri"/>
              </a:rPr>
              <a:t>Equipment: puppyplayground.com</a:t>
            </a:r>
          </a:p>
          <a:p>
            <a:r>
              <a:rPr lang="en-US" dirty="0">
                <a:ea typeface="Calibri"/>
                <a:cs typeface="Calibri"/>
              </a:rPr>
              <a:t>Cleaning – home depot and </a:t>
            </a:r>
            <a:r>
              <a:rPr lang="en-US" dirty="0" err="1">
                <a:ea typeface="Calibri"/>
                <a:cs typeface="Calibri"/>
              </a:rPr>
              <a:t>lowes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47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Allied Products LLC – Rolled Rubber Industrial Flooring, comfort and durability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Fencing- Lawn Care Websites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9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General Google Searches</a:t>
            </a:r>
          </a:p>
          <a:p>
            <a:r>
              <a:rPr lang="en-US" dirty="0">
                <a:ea typeface="Calibri"/>
                <a:cs typeface="Calibri"/>
              </a:rPr>
              <a:t>Computer &amp; Monitor for Front House</a:t>
            </a:r>
          </a:p>
          <a:p>
            <a:r>
              <a:rPr lang="en-US" dirty="0">
                <a:ea typeface="Calibri"/>
                <a:cs typeface="Calibri"/>
              </a:rPr>
              <a:t>New iPad – for Back House</a:t>
            </a:r>
          </a:p>
          <a:p>
            <a:r>
              <a:rPr lang="en-US" dirty="0">
                <a:ea typeface="Calibri"/>
                <a:cs typeface="Calibri"/>
              </a:rPr>
              <a:t>Printer and basic office supplies, pens, paper, ink, </a:t>
            </a:r>
            <a:r>
              <a:rPr lang="en-US" dirty="0" err="1">
                <a:ea typeface="Calibri"/>
                <a:cs typeface="Calibri"/>
              </a:rPr>
              <a:t>ect.</a:t>
            </a:r>
            <a:r>
              <a:rPr lang="en-US" dirty="0">
                <a:ea typeface="Calibri"/>
                <a:cs typeface="Calibri"/>
              </a:rPr>
              <a:t>..</a:t>
            </a:r>
          </a:p>
          <a:p>
            <a:r>
              <a:rPr lang="en-US" dirty="0">
                <a:ea typeface="Calibri"/>
                <a:cs typeface="Calibri"/>
              </a:rPr>
              <a:t>Lorex camera system – front and back house, 12 cameras with video recorder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66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Including Myself</a:t>
            </a:r>
          </a:p>
          <a:p>
            <a:r>
              <a:rPr lang="en-US" dirty="0">
                <a:cs typeface="Calibri"/>
              </a:rPr>
              <a:t>Potential for Tips for employee pay</a:t>
            </a:r>
          </a:p>
          <a:p>
            <a:r>
              <a:rPr lang="en-US" dirty="0">
                <a:cs typeface="Calibri"/>
              </a:rPr>
              <a:t>Low volume periods versus high volume periods</a:t>
            </a:r>
          </a:p>
          <a:p>
            <a:endParaRPr lang="en-US" dirty="0">
              <a:ea typeface="Calibri" panose="020F0502020204030204"/>
              <a:cs typeface="Calibri"/>
            </a:endParaRPr>
          </a:p>
          <a:p>
            <a:r>
              <a:rPr lang="en-US" dirty="0">
                <a:ea typeface="Calibri" panose="020F0502020204030204"/>
                <a:cs typeface="Calibri"/>
              </a:rPr>
              <a:t>What is the 20%??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2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Software used for client and pet management, reservation management, staff management. Potential for Retail items to be sold</a:t>
            </a:r>
          </a:p>
          <a:p>
            <a:r>
              <a:rPr lang="en-US" dirty="0">
                <a:ea typeface="Calibri"/>
                <a:cs typeface="Calibri"/>
              </a:rPr>
              <a:t>Marketing – </a:t>
            </a:r>
            <a:r>
              <a:rPr lang="en-US" dirty="0" err="1">
                <a:ea typeface="Calibri"/>
                <a:cs typeface="Calibri"/>
              </a:rPr>
              <a:t>facebook</a:t>
            </a:r>
            <a:r>
              <a:rPr lang="en-US" dirty="0">
                <a:ea typeface="Calibri"/>
                <a:cs typeface="Calibri"/>
              </a:rPr>
              <a:t> ads, other online ads, magazines, </a:t>
            </a:r>
            <a:r>
              <a:rPr lang="en-US" dirty="0" err="1">
                <a:ea typeface="Calibri"/>
                <a:cs typeface="Calibri"/>
              </a:rPr>
              <a:t>ect.</a:t>
            </a:r>
            <a:r>
              <a:rPr lang="en-US" dirty="0">
                <a:ea typeface="Calibri"/>
                <a:cs typeface="Calibri"/>
              </a:rPr>
              <a:t>.</a:t>
            </a:r>
          </a:p>
          <a:p>
            <a:r>
              <a:rPr lang="en-US" dirty="0">
                <a:ea typeface="Calibri"/>
                <a:cs typeface="Calibri"/>
              </a:rPr>
              <a:t>Supplies – Monthly necessities, daily chemicals, cleaning supplies such as dish soap, sponge, gloves, trash bags, </a:t>
            </a:r>
            <a:r>
              <a:rPr lang="en-US" dirty="0" err="1">
                <a:ea typeface="Calibri"/>
                <a:cs typeface="Calibri"/>
              </a:rPr>
              <a:t>ect.</a:t>
            </a:r>
            <a:r>
              <a:rPr lang="en-US" dirty="0">
                <a:ea typeface="Calibri"/>
                <a:cs typeface="Calibri"/>
              </a:rPr>
              <a:t>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0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What is an expense?</a:t>
            </a:r>
          </a:p>
          <a:p>
            <a:r>
              <a:rPr lang="en-US">
                <a:ea typeface="Calibri"/>
                <a:cs typeface="Calibri"/>
              </a:rPr>
              <a:t>Outflow of Money, -18,065 a month</a:t>
            </a:r>
          </a:p>
          <a:p>
            <a:r>
              <a:rPr lang="en-US" dirty="0">
                <a:ea typeface="Calibri"/>
                <a:cs typeface="Calibri"/>
              </a:rPr>
              <a:t>Fixed Expense – cost will stay the same month to month</a:t>
            </a:r>
          </a:p>
          <a:p>
            <a:r>
              <a:rPr lang="en-US" dirty="0">
                <a:ea typeface="Calibri"/>
                <a:cs typeface="Calibri"/>
              </a:rPr>
              <a:t>Variable expense- varies month to month dependent on occupancy rates, staff needed, utilities being used, </a:t>
            </a:r>
            <a:r>
              <a:rPr lang="en-US" dirty="0" err="1">
                <a:ea typeface="Calibri"/>
                <a:cs typeface="Calibri"/>
              </a:rPr>
              <a:t>ect.</a:t>
            </a:r>
            <a:r>
              <a:rPr lang="en-US" dirty="0">
                <a:ea typeface="Calibri"/>
                <a:cs typeface="Calibri"/>
              </a:rPr>
              <a:t>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What is a capital expenditure?</a:t>
            </a:r>
          </a:p>
          <a:p>
            <a:r>
              <a:rPr lang="en-US" dirty="0">
                <a:ea typeface="Calibri"/>
                <a:cs typeface="Calibri"/>
              </a:rPr>
              <a:t>Money invested into a company for a fixed asset. In comparison to an expense is an outflow of cash for overhead or operating purposes. </a:t>
            </a:r>
          </a:p>
          <a:p>
            <a:r>
              <a:rPr lang="en-US" dirty="0"/>
              <a:t>Capital expenditures are major purchases that will be used beyond the current accounting period in which they’re purchased. Operating expenses represent the day-to-day expenses designed to keep a company running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AA8E5-FD7F-4FCC-885C-9D8C6FCF57BF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3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0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3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84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5107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78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14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398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26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8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1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74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2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1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7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39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78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3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00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flickr.com/photos/halseyeast/14021165070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67D83-2891-F8D5-3469-18CD9FB224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Dog Daycare and Boarding Business Budgets</a:t>
            </a:r>
          </a:p>
        </p:txBody>
      </p:sp>
    </p:spTree>
    <p:extLst>
      <p:ext uri="{BB962C8B-B14F-4D97-AF65-F5344CB8AC3E}">
        <p14:creationId xmlns:p14="http://schemas.microsoft.com/office/powerpoint/2010/main" val="246042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C913F-CE68-BD69-E9FE-E8019870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Facility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74848-AB5E-E3C2-07A4-3307609A0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Rolled Rubber Flooring - $2.50/</a:t>
            </a:r>
            <a:r>
              <a:rPr lang="en-US" dirty="0" err="1">
                <a:solidFill>
                  <a:srgbClr val="FFFFFF"/>
                </a:solidFill>
              </a:rPr>
              <a:t>sqft</a:t>
            </a:r>
            <a:r>
              <a:rPr lang="en-US" dirty="0">
                <a:solidFill>
                  <a:srgbClr val="FFFFFF"/>
                </a:solidFill>
              </a:rPr>
              <a:t> x 1,650 sq ft play yard =  $4,125</a:t>
            </a:r>
            <a:endParaRPr lang="en-US" dirty="0"/>
          </a:p>
          <a:p>
            <a:pPr algn="ctr">
              <a:buClr>
                <a:srgbClr val="8AD0D6"/>
              </a:buClr>
            </a:pPr>
            <a:endParaRPr lang="en-US">
              <a:solidFill>
                <a:srgbClr val="FFFFFF"/>
              </a:solidFill>
            </a:endParaRPr>
          </a:p>
          <a:p>
            <a:pPr algn="ctr">
              <a:buClr>
                <a:srgbClr val="8AD0D6"/>
              </a:buClr>
            </a:pPr>
            <a:r>
              <a:rPr lang="en-US" dirty="0">
                <a:solidFill>
                  <a:srgbClr val="FFFFFF"/>
                </a:solidFill>
              </a:rPr>
              <a:t>Outside Space Fencing Estimate = $4,844</a:t>
            </a:r>
          </a:p>
          <a:p>
            <a:pPr algn="ctr">
              <a:buClr>
                <a:srgbClr val="8AD0D6"/>
              </a:buClr>
            </a:pPr>
            <a:endParaRPr lang="en-US">
              <a:solidFill>
                <a:srgbClr val="FFFFFF"/>
              </a:solidFill>
            </a:endParaRPr>
          </a:p>
          <a:p>
            <a:pPr marL="0" indent="0" algn="ctr">
              <a:buClr>
                <a:srgbClr val="8AD0D6"/>
              </a:buClr>
              <a:buNone/>
            </a:pPr>
            <a:r>
              <a:rPr lang="en-US" dirty="0">
                <a:solidFill>
                  <a:srgbClr val="FFFFFF"/>
                </a:solidFill>
              </a:rPr>
              <a:t>Estimate of </a:t>
            </a:r>
            <a:r>
              <a:rPr lang="en-US" b="1" dirty="0">
                <a:solidFill>
                  <a:srgbClr val="FFFFFF"/>
                </a:solidFill>
              </a:rPr>
              <a:t>$8,969</a:t>
            </a:r>
            <a:r>
              <a:rPr lang="en-US" dirty="0">
                <a:solidFill>
                  <a:srgbClr val="FFFFFF"/>
                </a:solidFill>
              </a:rPr>
              <a:t> in Basic Facility Upgrades </a:t>
            </a:r>
            <a:r>
              <a:rPr lang="en-US" b="1" dirty="0">
                <a:solidFill>
                  <a:srgbClr val="FFFFFF"/>
                </a:solidFill>
              </a:rPr>
              <a:t>Initial Cost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grass, park&#10;&#10;Description automatically generated">
            <a:extLst>
              <a:ext uri="{FF2B5EF4-FFF2-40B4-BE49-F238E27FC236}">
                <a16:creationId xmlns:a16="http://schemas.microsoft.com/office/drawing/2014/main" id="{8CAA237D-6948-D3D7-CDFA-0B4249929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124" r="38167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6D55A-8734-DB96-C4C7-F3CAF49DC779}"/>
              </a:ext>
            </a:extLst>
          </p:cNvPr>
          <p:cNvSpPr txBox="1"/>
          <p:nvPr/>
        </p:nvSpPr>
        <p:spPr>
          <a:xfrm>
            <a:off x="9320701" y="6657945"/>
            <a:ext cx="287129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935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266E391-BE6B-A0B8-16D2-55CC136DD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</a:blip>
          <a:srcRect t="2646" b="140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05AD09-8456-F7F4-E7E8-97C85F4E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How about for the staff?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9FE742-1A27-4AEF-B5F0-F8C383EAB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60D22-DCDB-DAFC-BF17-D22A101F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996" y="1625128"/>
            <a:ext cx="8946541" cy="41954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Facility and Front Office Equipment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Computer &amp; Monitor = $500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New iPad = $325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New TV = $975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Printer = $350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Basic Office Supplies = $150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Lorex Camera System = $1,649.99</a:t>
            </a:r>
          </a:p>
          <a:p>
            <a:pPr marL="0" indent="0" algn="ctr">
              <a:buNone/>
            </a:pPr>
            <a:r>
              <a:rPr lang="en-US" b="1" dirty="0">
                <a:cs typeface="Calibri" panose="020F0502020204030204"/>
              </a:rPr>
              <a:t>Total Costs = $3,949.99  initial cost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9980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7A2EB-B75D-8B23-E1CF-A2BEF590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  <a:cs typeface="Calibri Light"/>
              </a:rPr>
              <a:t>I will need to pay my staff....</a:t>
            </a:r>
            <a:endParaRPr lang="en-US">
              <a:solidFill>
                <a:srgbClr val="EBEBEB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B2DA8FC-5937-003D-B572-5464438D97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436920"/>
              </p:ext>
            </p:extLst>
          </p:nvPr>
        </p:nvGraphicFramePr>
        <p:xfrm>
          <a:off x="861100" y="2810256"/>
          <a:ext cx="10471032" cy="3467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2943">
                  <a:extLst>
                    <a:ext uri="{9D8B030D-6E8A-4147-A177-3AD203B41FA5}">
                      <a16:colId xmlns:a16="http://schemas.microsoft.com/office/drawing/2014/main" val="1839041371"/>
                    </a:ext>
                  </a:extLst>
                </a:gridCol>
                <a:gridCol w="1387512">
                  <a:extLst>
                    <a:ext uri="{9D8B030D-6E8A-4147-A177-3AD203B41FA5}">
                      <a16:colId xmlns:a16="http://schemas.microsoft.com/office/drawing/2014/main" val="528804018"/>
                    </a:ext>
                  </a:extLst>
                </a:gridCol>
                <a:gridCol w="2031272">
                  <a:extLst>
                    <a:ext uri="{9D8B030D-6E8A-4147-A177-3AD203B41FA5}">
                      <a16:colId xmlns:a16="http://schemas.microsoft.com/office/drawing/2014/main" val="2520705003"/>
                    </a:ext>
                  </a:extLst>
                </a:gridCol>
                <a:gridCol w="1882342">
                  <a:extLst>
                    <a:ext uri="{9D8B030D-6E8A-4147-A177-3AD203B41FA5}">
                      <a16:colId xmlns:a16="http://schemas.microsoft.com/office/drawing/2014/main" val="3315280889"/>
                    </a:ext>
                  </a:extLst>
                </a:gridCol>
                <a:gridCol w="3056963">
                  <a:extLst>
                    <a:ext uri="{9D8B030D-6E8A-4147-A177-3AD203B41FA5}">
                      <a16:colId xmlns:a16="http://schemas.microsoft.com/office/drawing/2014/main" val="889088935"/>
                    </a:ext>
                  </a:extLst>
                </a:gridCol>
              </a:tblGrid>
              <a:tr h="2347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Payroll Break Down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53359" marR="53359" marT="26679" marB="26679" anchor="ctr"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Monthly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302381"/>
                  </a:ext>
                </a:extLst>
              </a:tr>
              <a:tr h="2347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2 Mangement/Leads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$17 per hour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 Hour Work Weeks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$5,440.00 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T w="0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5438518"/>
                  </a:ext>
                </a:extLst>
              </a:tr>
              <a:tr h="2347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2 Kennel Tech's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$13 per hour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 Hour Work Weeks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/>
                        <a:t> $4,160.00 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39119962"/>
                  </a:ext>
                </a:extLst>
              </a:tr>
              <a:tr h="234778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53359" marR="53359" marT="26679" marB="26679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none" dirty="0"/>
                        <a:t> $ 9,600.00 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69379625"/>
                  </a:ext>
                </a:extLst>
              </a:tr>
              <a:tr h="39485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53359" marR="53359" marT="26679" marB="2667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R w="127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/>
                        <a:t>$1,920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(20%; social security, Medicare, unemployment…)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62110088"/>
                  </a:ext>
                </a:extLst>
              </a:tr>
              <a:tr h="234778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53359" marR="53359" marT="26679" marB="2667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R w="127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$11,520.00 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88325425"/>
                  </a:ext>
                </a:extLst>
              </a:tr>
              <a:tr h="266793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53359" marR="53359" marT="26679" marB="26679"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3359" marR="53359" marT="26679" marB="26679" anchor="ctr"/>
                </a:tc>
                <a:extLst>
                  <a:ext uri="{0D108BD9-81ED-4DB2-BD59-A6C34878D82A}">
                    <a16:rowId xmlns:a16="http://schemas.microsoft.com/office/drawing/2014/main" val="2927916032"/>
                  </a:ext>
                </a:extLst>
              </a:tr>
              <a:tr h="2347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2 Mangement/Leads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$17 per hour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 Hour Work Weeks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$5,440.00 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94347337"/>
                  </a:ext>
                </a:extLst>
              </a:tr>
              <a:tr h="2347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2 Kennel Tech's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$13 per hour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 Hour Work Weeks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$4,160.00 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75095568"/>
                  </a:ext>
                </a:extLst>
              </a:tr>
              <a:tr h="2347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2 Kennel Tech's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$13 per hour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Hour Work Weeks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/>
                        <a:t> $2,496.00 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56694339"/>
                  </a:ext>
                </a:extLst>
              </a:tr>
              <a:tr h="234778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53359" marR="53359" marT="26679" marB="26679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none" dirty="0"/>
                        <a:t> $12,096.00 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39631593"/>
                  </a:ext>
                </a:extLst>
              </a:tr>
              <a:tr h="39485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53359" marR="53359" marT="26679" marB="2667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R w="127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/>
                        <a:t> $2,419.20 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(20%; social security, Medicare, unemployment…)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51268894"/>
                  </a:ext>
                </a:extLst>
              </a:tr>
              <a:tr h="234778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53359" marR="53359" marT="26679" marB="2667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R w="12700">
                      <a:solidFill>
                        <a:schemeClr val="tx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$14,515.20 </a:t>
                      </a:r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53359" marR="53359" marT="26679" marB="26679" anchor="ctr"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6241473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F0C19AD-CA2B-F360-BBCA-1120914BFE38}"/>
              </a:ext>
            </a:extLst>
          </p:cNvPr>
          <p:cNvCxnSpPr/>
          <p:nvPr/>
        </p:nvCxnSpPr>
        <p:spPr>
          <a:xfrm flipH="1" flipV="1">
            <a:off x="7996989" y="3932989"/>
            <a:ext cx="549441" cy="1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5596E7-BD49-353A-15EC-3BBE07A65549}"/>
              </a:ext>
            </a:extLst>
          </p:cNvPr>
          <p:cNvCxnSpPr>
            <a:cxnSpLocks/>
          </p:cNvCxnSpPr>
          <p:nvPr/>
        </p:nvCxnSpPr>
        <p:spPr>
          <a:xfrm flipH="1" flipV="1">
            <a:off x="7996989" y="5737725"/>
            <a:ext cx="549441" cy="1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17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40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D041B-FD47-FDAC-68A4-60EDC33A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cs typeface="Calibri Light"/>
              </a:rPr>
              <a:t>Additional Costs</a:t>
            </a:r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6" name="Freeform: Shape 41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406" name="Content Placeholder 403">
            <a:extLst>
              <a:ext uri="{FF2B5EF4-FFF2-40B4-BE49-F238E27FC236}">
                <a16:creationId xmlns:a16="http://schemas.microsoft.com/office/drawing/2014/main" id="{27EB76F3-33CB-0FFA-0D01-8DD57D32C3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147000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7049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25115-AB17-D31C-B917-35AC83A0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Expense </a:t>
            </a:r>
            <a:r>
              <a:rPr lang="en-US" sz="5400" dirty="0">
                <a:solidFill>
                  <a:srgbClr val="EBEBEB"/>
                </a:solidFill>
              </a:rPr>
              <a:t>Budget</a:t>
            </a:r>
            <a:endParaRPr lang="en-US" sz="5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9E826AB-A7EB-5232-6543-59F5454985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697388"/>
              </p:ext>
            </p:extLst>
          </p:nvPr>
        </p:nvGraphicFramePr>
        <p:xfrm>
          <a:off x="761529" y="535055"/>
          <a:ext cx="5796782" cy="5562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39952">
                  <a:extLst>
                    <a:ext uri="{9D8B030D-6E8A-4147-A177-3AD203B41FA5}">
                      <a16:colId xmlns:a16="http://schemas.microsoft.com/office/drawing/2014/main" val="1581068773"/>
                    </a:ext>
                  </a:extLst>
                </a:gridCol>
                <a:gridCol w="1556830">
                  <a:extLst>
                    <a:ext uri="{9D8B030D-6E8A-4147-A177-3AD203B41FA5}">
                      <a16:colId xmlns:a16="http://schemas.microsoft.com/office/drawing/2014/main" val="2064912197"/>
                    </a:ext>
                  </a:extLst>
                </a:gridCol>
              </a:tblGrid>
              <a:tr h="595323">
                <a:tc>
                  <a:txBody>
                    <a:bodyPr/>
                    <a:lstStyle/>
                    <a:p>
                      <a:r>
                        <a:rPr lang="en-US" sz="2300" cap="none" spc="60" dirty="0">
                          <a:effectLst/>
                        </a:rPr>
                        <a:t>Fixed Monthly Expenses</a:t>
                      </a:r>
                    </a:p>
                  </a:txBody>
                  <a:tcPr marL="130363" marR="130363" marT="130363" marB="65181" anchor="ctr"/>
                </a:tc>
                <a:tc>
                  <a:txBody>
                    <a:bodyPr/>
                    <a:lstStyle/>
                    <a:p>
                      <a:endParaRPr lang="en-US" sz="2300" cap="none" spc="60" dirty="0">
                        <a:effectLst/>
                      </a:endParaRPr>
                    </a:p>
                  </a:txBody>
                  <a:tcPr marL="130363" marR="130363" marT="130363" marB="65181" anchor="ctr"/>
                </a:tc>
                <a:extLst>
                  <a:ext uri="{0D108BD9-81ED-4DB2-BD59-A6C34878D82A}">
                    <a16:rowId xmlns:a16="http://schemas.microsoft.com/office/drawing/2014/main" val="91712983"/>
                  </a:ext>
                </a:extLst>
              </a:tr>
              <a:tr h="551869"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effectLst/>
                        </a:rPr>
                        <a:t>Insurance</a:t>
                      </a:r>
                    </a:p>
                  </a:txBody>
                  <a:tcPr marL="130363" marR="130363" marT="130363" marB="65181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/>
                        <a:t>$300</a:t>
                      </a:r>
                      <a:r>
                        <a:rPr lang="en-US" sz="2000" cap="none" spc="0" dirty="0">
                          <a:effectLst/>
                        </a:rPr>
                        <a:t> </a:t>
                      </a:r>
                      <a:endParaRPr lang="en-US" sz="2000" cap="none" spc="0" dirty="0"/>
                    </a:p>
                  </a:txBody>
                  <a:tcPr marL="130363" marR="130363" marT="130363" marB="65181" anchor="ctr"/>
                </a:tc>
                <a:extLst>
                  <a:ext uri="{0D108BD9-81ED-4DB2-BD59-A6C34878D82A}">
                    <a16:rowId xmlns:a16="http://schemas.microsoft.com/office/drawing/2014/main" val="1302922444"/>
                  </a:ext>
                </a:extLst>
              </a:tr>
              <a:tr h="551869"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effectLst/>
                        </a:rPr>
                        <a:t>Rent</a:t>
                      </a:r>
                    </a:p>
                  </a:txBody>
                  <a:tcPr marL="130363" marR="130363" marT="130363" marB="65181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/>
                        <a:t>$2,000</a:t>
                      </a:r>
                      <a:r>
                        <a:rPr lang="en-US" sz="2000" cap="none" spc="0" dirty="0">
                          <a:effectLst/>
                        </a:rPr>
                        <a:t> </a:t>
                      </a:r>
                      <a:endParaRPr lang="en-US" sz="2000" cap="none" spc="0" dirty="0"/>
                    </a:p>
                  </a:txBody>
                  <a:tcPr marL="130363" marR="130363" marT="130363" marB="65181" anchor="ctr"/>
                </a:tc>
                <a:extLst>
                  <a:ext uri="{0D108BD9-81ED-4DB2-BD59-A6C34878D82A}">
                    <a16:rowId xmlns:a16="http://schemas.microsoft.com/office/drawing/2014/main" val="3009956230"/>
                  </a:ext>
                </a:extLst>
              </a:tr>
              <a:tr h="551869"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effectLst/>
                        </a:rPr>
                        <a:t>Software</a:t>
                      </a:r>
                    </a:p>
                  </a:txBody>
                  <a:tcPr marL="130363" marR="130363" marT="130363" marB="65181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/>
                        <a:t>$100</a:t>
                      </a:r>
                      <a:r>
                        <a:rPr lang="en-US" sz="2000" cap="none" spc="0" dirty="0">
                          <a:effectLst/>
                        </a:rPr>
                        <a:t> </a:t>
                      </a:r>
                      <a:endParaRPr lang="en-US" sz="2000" cap="none" spc="0" dirty="0"/>
                    </a:p>
                  </a:txBody>
                  <a:tcPr marL="130363" marR="130363" marT="130363" marB="65181" anchor="ctr"/>
                </a:tc>
                <a:extLst>
                  <a:ext uri="{0D108BD9-81ED-4DB2-BD59-A6C34878D82A}">
                    <a16:rowId xmlns:a16="http://schemas.microsoft.com/office/drawing/2014/main" val="2054446145"/>
                  </a:ext>
                </a:extLst>
              </a:tr>
              <a:tr h="551869">
                <a:tc>
                  <a:txBody>
                    <a:bodyPr/>
                    <a:lstStyle/>
                    <a:p>
                      <a:r>
                        <a:rPr lang="en-US" sz="2300" cap="none" spc="0" dirty="0">
                          <a:effectLst/>
                        </a:rPr>
                        <a:t>Variable Monthly Expenses</a:t>
                      </a:r>
                    </a:p>
                  </a:txBody>
                  <a:tcPr marL="130363" marR="130363" marT="130363" marB="65181" anchor="ctr"/>
                </a:tc>
                <a:tc>
                  <a:txBody>
                    <a:bodyPr/>
                    <a:lstStyle/>
                    <a:p>
                      <a:endParaRPr lang="en-US" sz="2000" cap="none" spc="0" dirty="0"/>
                    </a:p>
                  </a:txBody>
                  <a:tcPr marL="130363" marR="130363" marT="130363" marB="65181" anchor="ctr"/>
                </a:tc>
                <a:extLst>
                  <a:ext uri="{0D108BD9-81ED-4DB2-BD59-A6C34878D82A}">
                    <a16:rowId xmlns:a16="http://schemas.microsoft.com/office/drawing/2014/main" val="4117399232"/>
                  </a:ext>
                </a:extLst>
              </a:tr>
              <a:tr h="551869"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effectLst/>
                        </a:rPr>
                        <a:t>Utilities</a:t>
                      </a:r>
                    </a:p>
                  </a:txBody>
                  <a:tcPr marL="130363" marR="130363" marT="130363" marB="65181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/>
                        <a:t>$500</a:t>
                      </a:r>
                      <a:r>
                        <a:rPr lang="en-US" sz="2000" cap="none" spc="0" dirty="0">
                          <a:effectLst/>
                        </a:rPr>
                        <a:t> </a:t>
                      </a:r>
                      <a:endParaRPr lang="en-US" sz="2000" cap="none" spc="0" dirty="0"/>
                    </a:p>
                  </a:txBody>
                  <a:tcPr marL="130363" marR="130363" marT="130363" marB="65181" anchor="ctr"/>
                </a:tc>
                <a:extLst>
                  <a:ext uri="{0D108BD9-81ED-4DB2-BD59-A6C34878D82A}">
                    <a16:rowId xmlns:a16="http://schemas.microsoft.com/office/drawing/2014/main" val="291494652"/>
                  </a:ext>
                </a:extLst>
              </a:tr>
              <a:tr h="551869"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effectLst/>
                        </a:rPr>
                        <a:t>Marketing</a:t>
                      </a:r>
                    </a:p>
                  </a:txBody>
                  <a:tcPr marL="130363" marR="130363" marT="130363" marB="65181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/>
                        <a:t>$300</a:t>
                      </a:r>
                      <a:r>
                        <a:rPr lang="en-US" sz="2000" cap="none" spc="0" dirty="0">
                          <a:effectLst/>
                        </a:rPr>
                        <a:t> </a:t>
                      </a:r>
                      <a:endParaRPr lang="en-US" sz="2000" cap="none" spc="0" dirty="0"/>
                    </a:p>
                  </a:txBody>
                  <a:tcPr marL="130363" marR="130363" marT="130363" marB="65181" anchor="ctr"/>
                </a:tc>
                <a:extLst>
                  <a:ext uri="{0D108BD9-81ED-4DB2-BD59-A6C34878D82A}">
                    <a16:rowId xmlns:a16="http://schemas.microsoft.com/office/drawing/2014/main" val="3665759838"/>
                  </a:ext>
                </a:extLst>
              </a:tr>
              <a:tr h="551869"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effectLst/>
                        </a:rPr>
                        <a:t>Supplies/Misc. </a:t>
                      </a:r>
                      <a:endParaRPr lang="en-US" sz="20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30363" marR="130363" marT="130363" marB="65181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/>
                        <a:t>$350</a:t>
                      </a:r>
                      <a:r>
                        <a:rPr lang="en-US" sz="2000" cap="none" spc="0" dirty="0">
                          <a:effectLst/>
                        </a:rPr>
                        <a:t> </a:t>
                      </a:r>
                      <a:endParaRPr lang="en-US" sz="2000" cap="none" spc="0" dirty="0"/>
                    </a:p>
                  </a:txBody>
                  <a:tcPr marL="130363" marR="130363" marT="130363" marB="65181" anchor="ctr"/>
                </a:tc>
                <a:extLst>
                  <a:ext uri="{0D108BD9-81ED-4DB2-BD59-A6C34878D82A}">
                    <a16:rowId xmlns:a16="http://schemas.microsoft.com/office/drawing/2014/main" val="10722768"/>
                  </a:ext>
                </a:extLst>
              </a:tr>
              <a:tr h="551869">
                <a:tc>
                  <a:txBody>
                    <a:bodyPr/>
                    <a:lstStyle/>
                    <a:p>
                      <a:r>
                        <a:rPr lang="en-US" sz="2000" cap="none" spc="0" dirty="0">
                          <a:effectLst/>
                        </a:rPr>
                        <a:t>Payroll</a:t>
                      </a:r>
                    </a:p>
                  </a:txBody>
                  <a:tcPr marL="130363" marR="130363" marT="130363" marB="65181" anchor="ctr"/>
                </a:tc>
                <a:tc>
                  <a:txBody>
                    <a:bodyPr/>
                    <a:lstStyle/>
                    <a:p>
                      <a:r>
                        <a:rPr lang="en-US" sz="2000" cap="none" spc="0" dirty="0"/>
                        <a:t>$14,515</a:t>
                      </a:r>
                      <a:r>
                        <a:rPr lang="en-US" sz="2000" cap="none" spc="0" dirty="0">
                          <a:effectLst/>
                        </a:rPr>
                        <a:t> </a:t>
                      </a:r>
                      <a:endParaRPr lang="en-US" sz="2000" cap="none" spc="0" dirty="0"/>
                    </a:p>
                  </a:txBody>
                  <a:tcPr marL="130363" marR="130363" marT="130363" marB="65181" anchor="ctr"/>
                </a:tc>
                <a:extLst>
                  <a:ext uri="{0D108BD9-81ED-4DB2-BD59-A6C34878D82A}">
                    <a16:rowId xmlns:a16="http://schemas.microsoft.com/office/drawing/2014/main" val="685954877"/>
                  </a:ext>
                </a:extLst>
              </a:tr>
              <a:tr h="551869">
                <a:tc>
                  <a:txBody>
                    <a:bodyPr/>
                    <a:lstStyle/>
                    <a:p>
                      <a:r>
                        <a:rPr lang="en-US" sz="2300" b="1" cap="none" spc="0" dirty="0">
                          <a:effectLst/>
                        </a:rPr>
                        <a:t>Total Monthly Expenses</a:t>
                      </a:r>
                    </a:p>
                  </a:txBody>
                  <a:tcPr marL="130363" marR="130363" marT="130363" marB="65181" anchor="ctr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/>
                        <a:t>$18,065</a:t>
                      </a:r>
                      <a:r>
                        <a:rPr lang="en-US" sz="2000" b="1" cap="none" spc="0" dirty="0">
                          <a:effectLst/>
                        </a:rPr>
                        <a:t> </a:t>
                      </a:r>
                      <a:endParaRPr lang="en-US" sz="2000" b="1" cap="none" spc="0" dirty="0"/>
                    </a:p>
                  </a:txBody>
                  <a:tcPr marL="130363" marR="130363" marT="130363" marB="65181" anchor="ctr"/>
                </a:tc>
                <a:extLst>
                  <a:ext uri="{0D108BD9-81ED-4DB2-BD59-A6C34878D82A}">
                    <a16:rowId xmlns:a16="http://schemas.microsoft.com/office/drawing/2014/main" val="3518490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9465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96D87-B295-1294-BC81-B365B4277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Capital Expenditures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E8731BD-A35A-54BB-7D09-D2140441CE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229514"/>
              </p:ext>
            </p:extLst>
          </p:nvPr>
        </p:nvGraphicFramePr>
        <p:xfrm>
          <a:off x="1033669" y="2398643"/>
          <a:ext cx="9038978" cy="4218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59951">
                  <a:extLst>
                    <a:ext uri="{9D8B030D-6E8A-4147-A177-3AD203B41FA5}">
                      <a16:colId xmlns:a16="http://schemas.microsoft.com/office/drawing/2014/main" val="3971142511"/>
                    </a:ext>
                  </a:extLst>
                </a:gridCol>
                <a:gridCol w="2279027">
                  <a:extLst>
                    <a:ext uri="{9D8B030D-6E8A-4147-A177-3AD203B41FA5}">
                      <a16:colId xmlns:a16="http://schemas.microsoft.com/office/drawing/2014/main" val="842566513"/>
                    </a:ext>
                  </a:extLst>
                </a:gridCol>
              </a:tblGrid>
              <a:tr h="468695">
                <a:tc>
                  <a:txBody>
                    <a:bodyPr/>
                    <a:lstStyle/>
                    <a:p>
                      <a:r>
                        <a:rPr lang="en-US" sz="2400" b="1" cap="none" spc="0" dirty="0">
                          <a:effectLst/>
                        </a:rPr>
                        <a:t>Capital Expenditures </a:t>
                      </a:r>
                      <a:endParaRPr lang="en-US" sz="2400" b="1" cap="none" spc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4489" marR="38921" marT="77842" marB="77842" anchor="ctr"/>
                </a:tc>
                <a:tc>
                  <a:txBody>
                    <a:bodyPr/>
                    <a:lstStyle/>
                    <a:p>
                      <a:endParaRPr lang="en-US" sz="2400" cap="none" spc="0" dirty="0">
                        <a:effectLst/>
                      </a:endParaRPr>
                    </a:p>
                  </a:txBody>
                  <a:tcPr marL="54489" marR="38921" marT="77842" marB="77842" anchor="ctr"/>
                </a:tc>
                <a:extLst>
                  <a:ext uri="{0D108BD9-81ED-4DB2-BD59-A6C34878D82A}">
                    <a16:rowId xmlns:a16="http://schemas.microsoft.com/office/drawing/2014/main" val="1246053008"/>
                  </a:ext>
                </a:extLst>
              </a:tr>
              <a:tr h="366168">
                <a:tc>
                  <a:txBody>
                    <a:bodyPr/>
                    <a:lstStyle/>
                    <a:p>
                      <a:r>
                        <a:rPr lang="en-US" sz="1800" cap="none" spc="0" dirty="0">
                          <a:effectLst/>
                        </a:rPr>
                        <a:t>Cash Flows From Investing Activities</a:t>
                      </a:r>
                    </a:p>
                  </a:txBody>
                  <a:tcPr marL="54489" marR="38921" marT="38921" marB="77842" anchor="ctr"/>
                </a:tc>
                <a:tc>
                  <a:txBody>
                    <a:bodyPr/>
                    <a:lstStyle/>
                    <a:p>
                      <a:endParaRPr lang="en-US" sz="1600" cap="none" spc="0" dirty="0"/>
                    </a:p>
                  </a:txBody>
                  <a:tcPr marL="54489" marR="38921" marT="38921" marB="77842" anchor="ctr"/>
                </a:tc>
                <a:extLst>
                  <a:ext uri="{0D108BD9-81ED-4DB2-BD59-A6C34878D82A}">
                    <a16:rowId xmlns:a16="http://schemas.microsoft.com/office/drawing/2014/main" val="3459264709"/>
                  </a:ext>
                </a:extLst>
              </a:tr>
              <a:tr h="344198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effectLst/>
                        </a:rPr>
                        <a:t>Enclosures 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4489" marR="38921" marT="38921" marB="77842" anchor="ctr"/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effectLst/>
                        </a:rPr>
                        <a:t> </a:t>
                      </a:r>
                      <a:r>
                        <a:rPr lang="en-US" sz="1600" cap="none" spc="0" dirty="0"/>
                        <a:t>$(19,497)</a:t>
                      </a:r>
                    </a:p>
                  </a:txBody>
                  <a:tcPr marL="54489" marR="38921" marT="38921" marB="77842" anchor="ctr"/>
                </a:tc>
                <a:extLst>
                  <a:ext uri="{0D108BD9-81ED-4DB2-BD59-A6C34878D82A}">
                    <a16:rowId xmlns:a16="http://schemas.microsoft.com/office/drawing/2014/main" val="3282484358"/>
                  </a:ext>
                </a:extLst>
              </a:tr>
              <a:tr h="344198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effectLst/>
                        </a:rPr>
                        <a:t>Play Equipment</a:t>
                      </a:r>
                    </a:p>
                  </a:txBody>
                  <a:tcPr marL="54489" marR="38921" marT="38921" marB="77842" anchor="ctr"/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/>
                        <a:t>$(2,000)</a:t>
                      </a:r>
                    </a:p>
                  </a:txBody>
                  <a:tcPr marL="54489" marR="38921" marT="38921" marB="77842" anchor="ctr"/>
                </a:tc>
                <a:extLst>
                  <a:ext uri="{0D108BD9-81ED-4DB2-BD59-A6C34878D82A}">
                    <a16:rowId xmlns:a16="http://schemas.microsoft.com/office/drawing/2014/main" val="1861086907"/>
                  </a:ext>
                </a:extLst>
              </a:tr>
              <a:tr h="344198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effectLst/>
                        </a:rPr>
                        <a:t>Dog Beds</a:t>
                      </a:r>
                    </a:p>
                  </a:txBody>
                  <a:tcPr marL="54489" marR="38921" marT="38921" marB="77842" anchor="ctr"/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/>
                        <a:t>$(1,319)</a:t>
                      </a:r>
                    </a:p>
                  </a:txBody>
                  <a:tcPr marL="54489" marR="38921" marT="38921" marB="77842" anchor="ctr"/>
                </a:tc>
                <a:extLst>
                  <a:ext uri="{0D108BD9-81ED-4DB2-BD59-A6C34878D82A}">
                    <a16:rowId xmlns:a16="http://schemas.microsoft.com/office/drawing/2014/main" val="258751924"/>
                  </a:ext>
                </a:extLst>
              </a:tr>
              <a:tr h="344198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effectLst/>
                        </a:rPr>
                        <a:t>Food &amp; Water Bowls</a:t>
                      </a:r>
                    </a:p>
                  </a:txBody>
                  <a:tcPr marL="54489" marR="38921" marT="38921" marB="77842" anchor="ctr"/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/>
                        <a:t>$(140)</a:t>
                      </a:r>
                    </a:p>
                  </a:txBody>
                  <a:tcPr marL="54489" marR="38921" marT="38921" marB="77842" anchor="ctr"/>
                </a:tc>
                <a:extLst>
                  <a:ext uri="{0D108BD9-81ED-4DB2-BD59-A6C34878D82A}">
                    <a16:rowId xmlns:a16="http://schemas.microsoft.com/office/drawing/2014/main" val="248351792"/>
                  </a:ext>
                </a:extLst>
              </a:tr>
              <a:tr h="3441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cap="none" spc="0" dirty="0">
                          <a:effectLst/>
                        </a:rPr>
                        <a:t>Office Equipment</a:t>
                      </a:r>
                    </a:p>
                  </a:txBody>
                  <a:tcPr marL="54489" marR="38921" marT="38921" marB="77842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cap="none" spc="0" dirty="0"/>
                        <a:t>$(975)</a:t>
                      </a:r>
                    </a:p>
                  </a:txBody>
                  <a:tcPr marL="54489" marR="38921" marT="38921" marB="77842" anchor="ctr"/>
                </a:tc>
                <a:extLst>
                  <a:ext uri="{0D108BD9-81ED-4DB2-BD59-A6C34878D82A}">
                    <a16:rowId xmlns:a16="http://schemas.microsoft.com/office/drawing/2014/main" val="3866300024"/>
                  </a:ext>
                </a:extLst>
              </a:tr>
              <a:tr h="344198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effectLst/>
                        </a:rPr>
                        <a:t>Cleaning Supplies</a:t>
                      </a:r>
                    </a:p>
                  </a:txBody>
                  <a:tcPr marL="54489" marR="38921" marT="38921" marB="77842" anchor="ctr"/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/>
                        <a:t>$(500)</a:t>
                      </a:r>
                    </a:p>
                  </a:txBody>
                  <a:tcPr marL="54489" marR="38921" marT="38921" marB="77842" anchor="ctr"/>
                </a:tc>
                <a:extLst>
                  <a:ext uri="{0D108BD9-81ED-4DB2-BD59-A6C34878D82A}">
                    <a16:rowId xmlns:a16="http://schemas.microsoft.com/office/drawing/2014/main" val="3514021259"/>
                  </a:ext>
                </a:extLst>
              </a:tr>
              <a:tr h="344198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effectLst/>
                        </a:rPr>
                        <a:t>Camera System</a:t>
                      </a:r>
                    </a:p>
                  </a:txBody>
                  <a:tcPr marL="54489" marR="38921" marT="38921" marB="77842" anchor="ctr"/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/>
                        <a:t>$(1,650)</a:t>
                      </a:r>
                    </a:p>
                  </a:txBody>
                  <a:tcPr marL="54489" marR="38921" marT="38921" marB="77842" anchor="ctr"/>
                </a:tc>
                <a:extLst>
                  <a:ext uri="{0D108BD9-81ED-4DB2-BD59-A6C34878D82A}">
                    <a16:rowId xmlns:a16="http://schemas.microsoft.com/office/drawing/2014/main" val="3610913522"/>
                  </a:ext>
                </a:extLst>
              </a:tr>
              <a:tr h="344198"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effectLst/>
                        </a:rPr>
                        <a:t>Facility Upgrades</a:t>
                      </a:r>
                    </a:p>
                  </a:txBody>
                  <a:tcPr marL="54489" marR="38921" marT="38921" marB="77842" anchor="ctr"/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/>
                        <a:t>($8,969)</a:t>
                      </a:r>
                    </a:p>
                  </a:txBody>
                  <a:tcPr marL="54489" marR="38921" marT="38921" marB="77842" anchor="ctr"/>
                </a:tc>
                <a:extLst>
                  <a:ext uri="{0D108BD9-81ED-4DB2-BD59-A6C34878D82A}">
                    <a16:rowId xmlns:a16="http://schemas.microsoft.com/office/drawing/2014/main" val="288252100"/>
                  </a:ext>
                </a:extLst>
              </a:tr>
              <a:tr h="402785"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effectLst/>
                        </a:rPr>
                        <a:t>Total</a:t>
                      </a:r>
                    </a:p>
                  </a:txBody>
                  <a:tcPr marL="54489" marR="38921" marT="38921" marB="77842" anchor="ctr"/>
                </a:tc>
                <a:tc>
                  <a:txBody>
                    <a:bodyPr/>
                    <a:lstStyle/>
                    <a:p>
                      <a:r>
                        <a:rPr lang="en-US" sz="1600" b="1" cap="none" spc="0" dirty="0"/>
                        <a:t>$(40,000)</a:t>
                      </a:r>
                    </a:p>
                  </a:txBody>
                  <a:tcPr marL="54489" marR="38921" marT="38921" marB="77842" anchor="ctr"/>
                </a:tc>
                <a:extLst>
                  <a:ext uri="{0D108BD9-81ED-4DB2-BD59-A6C34878D82A}">
                    <a16:rowId xmlns:a16="http://schemas.microsoft.com/office/drawing/2014/main" val="469581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56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9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EE767-BD8F-9690-F6FF-09FBDD03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2F2F2"/>
                </a:solidFill>
                <a:cs typeface="Calibri Light"/>
              </a:rPr>
              <a:t>Putting it all Together</a:t>
            </a:r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3E1976-A8C5-349A-1EF2-E69E74594B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61000"/>
              </p:ext>
            </p:extLst>
          </p:nvPr>
        </p:nvGraphicFramePr>
        <p:xfrm>
          <a:off x="5280991" y="1219200"/>
          <a:ext cx="6343874" cy="4757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4512">
                  <a:extLst>
                    <a:ext uri="{9D8B030D-6E8A-4147-A177-3AD203B41FA5}">
                      <a16:colId xmlns:a16="http://schemas.microsoft.com/office/drawing/2014/main" val="1990225322"/>
                    </a:ext>
                  </a:extLst>
                </a:gridCol>
                <a:gridCol w="1338226">
                  <a:extLst>
                    <a:ext uri="{9D8B030D-6E8A-4147-A177-3AD203B41FA5}">
                      <a16:colId xmlns:a16="http://schemas.microsoft.com/office/drawing/2014/main" val="395859245"/>
                    </a:ext>
                  </a:extLst>
                </a:gridCol>
                <a:gridCol w="1691136">
                  <a:extLst>
                    <a:ext uri="{9D8B030D-6E8A-4147-A177-3AD203B41FA5}">
                      <a16:colId xmlns:a16="http://schemas.microsoft.com/office/drawing/2014/main" val="2300728501"/>
                    </a:ext>
                  </a:extLst>
                </a:gridCol>
              </a:tblGrid>
              <a:tr h="91487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effectLst/>
                      </a:endParaRPr>
                    </a:p>
                    <a:p>
                      <a:pPr lvl="0" algn="ctr">
                        <a:buNone/>
                      </a:pPr>
                      <a:endParaRPr lang="en-US" sz="1800" dirty="0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dirty="0">
                          <a:effectLst/>
                        </a:rPr>
                        <a:t>Insurance</a:t>
                      </a:r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>
                          <a:effectLst/>
                        </a:rPr>
                        <a:t>Month 1</a:t>
                      </a:r>
                    </a:p>
                    <a:p>
                      <a:pPr lvl="0" algn="ctr">
                        <a:buNone/>
                      </a:pPr>
                      <a:endParaRPr lang="en-US" sz="1800" dirty="0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dirty="0">
                          <a:effectLst/>
                        </a:rPr>
                        <a:t>$300 </a:t>
                      </a:r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>
                          <a:effectLst/>
                        </a:rPr>
                        <a:t>Month 6</a:t>
                      </a:r>
                    </a:p>
                    <a:p>
                      <a:pPr lvl="0" algn="ctr">
                        <a:buNone/>
                      </a:pPr>
                      <a:endParaRPr lang="en-US" sz="1800" dirty="0">
                        <a:effectLst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dirty="0">
                          <a:effectLst/>
                        </a:rPr>
                        <a:t>$300 </a:t>
                      </a:r>
                    </a:p>
                  </a:txBody>
                  <a:tcPr marL="89960" marR="89960" marT="44980" marB="44980" anchor="ctr"/>
                </a:tc>
                <a:extLst>
                  <a:ext uri="{0D108BD9-81ED-4DB2-BD59-A6C34878D82A}">
                    <a16:rowId xmlns:a16="http://schemas.microsoft.com/office/drawing/2014/main" val="3828162639"/>
                  </a:ext>
                </a:extLst>
              </a:tr>
              <a:tr h="4966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Rent</a:t>
                      </a:r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$2,000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$2,000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extLst>
                  <a:ext uri="{0D108BD9-81ED-4DB2-BD59-A6C34878D82A}">
                    <a16:rowId xmlns:a16="http://schemas.microsoft.com/office/drawing/2014/main" val="3482790261"/>
                  </a:ext>
                </a:extLst>
              </a:tr>
              <a:tr h="4966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Utilities</a:t>
                      </a:r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extLst>
                  <a:ext uri="{0D108BD9-81ED-4DB2-BD59-A6C34878D82A}">
                    <a16:rowId xmlns:a16="http://schemas.microsoft.com/office/drawing/2014/main" val="3780864363"/>
                  </a:ext>
                </a:extLst>
              </a:tr>
              <a:tr h="4966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Software</a:t>
                      </a:r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extLst>
                  <a:ext uri="{0D108BD9-81ED-4DB2-BD59-A6C34878D82A}">
                    <a16:rowId xmlns:a16="http://schemas.microsoft.com/office/drawing/2014/main" val="65340485"/>
                  </a:ext>
                </a:extLst>
              </a:tr>
              <a:tr h="4966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Marketing</a:t>
                      </a:r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$300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$300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extLst>
                  <a:ext uri="{0D108BD9-81ED-4DB2-BD59-A6C34878D82A}">
                    <a16:rowId xmlns:a16="http://schemas.microsoft.com/office/drawing/2014/main" val="3780671974"/>
                  </a:ext>
                </a:extLst>
              </a:tr>
              <a:tr h="4966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Supplies / Misc. Expenses</a:t>
                      </a:r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$350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$350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extLst>
                  <a:ext uri="{0D108BD9-81ED-4DB2-BD59-A6C34878D82A}">
                    <a16:rowId xmlns:a16="http://schemas.microsoft.com/office/drawing/2014/main" val="2787788024"/>
                  </a:ext>
                </a:extLst>
              </a:tr>
              <a:tr h="4966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Payroll</a:t>
                      </a:r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$11,520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$14,515.20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extLst>
                  <a:ext uri="{0D108BD9-81ED-4DB2-BD59-A6C34878D82A}">
                    <a16:rowId xmlns:a16="http://schemas.microsoft.com/office/drawing/2014/main" val="2826526495"/>
                  </a:ext>
                </a:extLst>
              </a:tr>
              <a:tr h="4966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Startup Costs (One Time)</a:t>
                      </a:r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$40,000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/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89960" marR="89960" marT="44980" marB="44980" anchor="ctr"/>
                </a:tc>
                <a:extLst>
                  <a:ext uri="{0D108BD9-81ED-4DB2-BD59-A6C34878D82A}">
                    <a16:rowId xmlns:a16="http://schemas.microsoft.com/office/drawing/2014/main" val="3193630982"/>
                  </a:ext>
                </a:extLst>
              </a:tr>
              <a:tr h="36594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Total Monthly Expenses:</a:t>
                      </a:r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$55,070</a:t>
                      </a: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/>
                    </a:p>
                  </a:txBody>
                  <a:tcPr marL="89960" marR="89960" marT="44980" marB="449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$18,065</a:t>
                      </a: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/>
                    </a:p>
                  </a:txBody>
                  <a:tcPr marL="89960" marR="89960" marT="44980" marB="44980" anchor="ctr"/>
                </a:tc>
                <a:extLst>
                  <a:ext uri="{0D108BD9-81ED-4DB2-BD59-A6C34878D82A}">
                    <a16:rowId xmlns:a16="http://schemas.microsoft.com/office/drawing/2014/main" val="3184332717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9D7ABF-8910-497C-7A2B-77B234D419AC}"/>
              </a:ext>
            </a:extLst>
          </p:cNvPr>
          <p:cNvCxnSpPr/>
          <p:nvPr/>
        </p:nvCxnSpPr>
        <p:spPr>
          <a:xfrm>
            <a:off x="5632173" y="4813851"/>
            <a:ext cx="834887" cy="66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377DA8-D213-6D7A-1531-4F2F648C95BE}"/>
              </a:ext>
            </a:extLst>
          </p:cNvPr>
          <p:cNvCxnSpPr>
            <a:cxnSpLocks/>
          </p:cNvCxnSpPr>
          <p:nvPr/>
        </p:nvCxnSpPr>
        <p:spPr>
          <a:xfrm>
            <a:off x="4737650" y="5821015"/>
            <a:ext cx="834887" cy="66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4B2301-4DEC-3B34-97C1-243FFF9257DC}"/>
              </a:ext>
            </a:extLst>
          </p:cNvPr>
          <p:cNvCxnSpPr>
            <a:cxnSpLocks/>
          </p:cNvCxnSpPr>
          <p:nvPr/>
        </p:nvCxnSpPr>
        <p:spPr>
          <a:xfrm>
            <a:off x="4704521" y="5324060"/>
            <a:ext cx="834887" cy="66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10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73BE0F7-CB07-2D1D-8F67-957AC5E65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1112" b="13888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9F267A-925C-0BD4-8C5D-A0AF72360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Calculating Potential Revenue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207CF-7238-8E55-F450-C094F0328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Boarding Only, or Boarding and Daycare?</a:t>
            </a:r>
          </a:p>
          <a:p>
            <a:pPr>
              <a:buClr>
                <a:srgbClr val="8AD0D6"/>
              </a:buClr>
            </a:pPr>
            <a:r>
              <a:rPr lang="en-US"/>
              <a:t>Determining Pricing, 2 Enclosure Sizes</a:t>
            </a:r>
          </a:p>
          <a:p>
            <a:pPr>
              <a:buClr>
                <a:srgbClr val="8AD0D6"/>
              </a:buClr>
            </a:pPr>
            <a:endParaRPr lang="en-US"/>
          </a:p>
          <a:p>
            <a:pPr>
              <a:buClr>
                <a:srgbClr val="8AD0D6"/>
              </a:buClr>
            </a:pPr>
            <a:r>
              <a:rPr lang="en-US"/>
              <a:t>Small 'Suite' - 4x4 Enclosure - $40 Per Night</a:t>
            </a:r>
          </a:p>
          <a:p>
            <a:pPr>
              <a:buClr>
                <a:srgbClr val="8AD0D6"/>
              </a:buClr>
            </a:pPr>
            <a:r>
              <a:rPr lang="en-US"/>
              <a:t>Large 'Suite' - 4x6 Enclosure - $50 Per Night </a:t>
            </a:r>
          </a:p>
          <a:p>
            <a:pPr>
              <a:buClr>
                <a:srgbClr val="8AD0D6"/>
              </a:buClr>
            </a:pPr>
            <a:endParaRPr lang="en-US"/>
          </a:p>
          <a:p>
            <a:pPr marL="0" indent="0">
              <a:buClr>
                <a:srgbClr val="8AD0D6"/>
              </a:buClr>
              <a:buNone/>
            </a:pPr>
            <a:r>
              <a:rPr lang="en-US"/>
              <a:t>How many dogs will I have in my FIRST month?</a:t>
            </a:r>
          </a:p>
          <a:p>
            <a:pPr marL="0" indent="0">
              <a:buNone/>
            </a:pPr>
            <a:r>
              <a:rPr lang="en-US"/>
              <a:t>How fast do I expect my business to grow per month?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39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Table&#10;&#10;Description automatically generated">
            <a:extLst>
              <a:ext uri="{FF2B5EF4-FFF2-40B4-BE49-F238E27FC236}">
                <a16:creationId xmlns:a16="http://schemas.microsoft.com/office/drawing/2014/main" id="{EC7CD9AC-C350-C4C7-57AF-CB15219A28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2159368"/>
            <a:ext cx="12192000" cy="754263"/>
          </a:xfrm>
          <a:prstGeom prst="rect">
            <a:avLst/>
          </a:prstGeom>
        </p:spPr>
      </p:pic>
      <p:pic>
        <p:nvPicPr>
          <p:cNvPr id="17" name="Picture 18" descr="Table&#10;&#10;Description automatically generated">
            <a:extLst>
              <a:ext uri="{FF2B5EF4-FFF2-40B4-BE49-F238E27FC236}">
                <a16:creationId xmlns:a16="http://schemas.microsoft.com/office/drawing/2014/main" id="{54041588-5ADE-C9BF-00D8-3ED9B7043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37" y="4054622"/>
            <a:ext cx="11945526" cy="12609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244935B-ACC1-627F-C39F-F07B2183C591}"/>
              </a:ext>
            </a:extLst>
          </p:cNvPr>
          <p:cNvSpPr txBox="1"/>
          <p:nvPr/>
        </p:nvSpPr>
        <p:spPr>
          <a:xfrm>
            <a:off x="725714" y="1209523"/>
            <a:ext cx="32717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Boarding Only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DD0B9C-C6E8-B37F-EF98-FDEFD0820EEF}"/>
              </a:ext>
            </a:extLst>
          </p:cNvPr>
          <p:cNvSpPr txBox="1"/>
          <p:nvPr/>
        </p:nvSpPr>
        <p:spPr>
          <a:xfrm>
            <a:off x="725714" y="3277809"/>
            <a:ext cx="35741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Boarding and Daycare</a:t>
            </a:r>
          </a:p>
        </p:txBody>
      </p:sp>
    </p:spTree>
    <p:extLst>
      <p:ext uri="{BB962C8B-B14F-4D97-AF65-F5344CB8AC3E}">
        <p14:creationId xmlns:p14="http://schemas.microsoft.com/office/powerpoint/2010/main" val="1077257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09D615-BA21-B78B-1A33-2295A500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  <a:cs typeface="Calibri Light"/>
              </a:rPr>
              <a:t>Breaking Even</a:t>
            </a:r>
            <a:endParaRPr lang="en-US">
              <a:solidFill>
                <a:srgbClr val="EBEBEB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7BE941A-98E2-6ED4-ED20-898B0BBB1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546582"/>
              </p:ext>
            </p:extLst>
          </p:nvPr>
        </p:nvGraphicFramePr>
        <p:xfrm>
          <a:off x="2080591" y="2402308"/>
          <a:ext cx="7104526" cy="41272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09171">
                  <a:extLst>
                    <a:ext uri="{9D8B030D-6E8A-4147-A177-3AD203B41FA5}">
                      <a16:colId xmlns:a16="http://schemas.microsoft.com/office/drawing/2014/main" val="357953698"/>
                    </a:ext>
                  </a:extLst>
                </a:gridCol>
                <a:gridCol w="2295355">
                  <a:extLst>
                    <a:ext uri="{9D8B030D-6E8A-4147-A177-3AD203B41FA5}">
                      <a16:colId xmlns:a16="http://schemas.microsoft.com/office/drawing/2014/main" val="1313845864"/>
                    </a:ext>
                  </a:extLst>
                </a:gridCol>
              </a:tblGrid>
              <a:tr h="3269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Monthly Expenses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$18,065 </a:t>
                      </a:r>
                      <a:endParaRPr lang="en-US" sz="1100">
                        <a:effectLst/>
                      </a:endParaRPr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1715458096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Divided by </a:t>
                      </a:r>
                      <a:r>
                        <a:rPr lang="en-US" sz="1100" b="1" dirty="0">
                          <a:effectLst/>
                        </a:rPr>
                        <a:t>Boarding </a:t>
                      </a:r>
                      <a:r>
                        <a:rPr lang="en-US" sz="1100" dirty="0">
                          <a:effectLst/>
                        </a:rPr>
                        <a:t>Rate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sng" dirty="0"/>
                        <a:t>$45</a:t>
                      </a:r>
                      <a:r>
                        <a:rPr lang="en-US" sz="1100" u="sng" dirty="0">
                          <a:effectLst/>
                        </a:rPr>
                        <a:t> </a:t>
                      </a:r>
                      <a:endParaRPr lang="en-US" sz="1100" u="sng"/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2395979641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# of Dogs in One Month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401.4444444</a:t>
                      </a:r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696419300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Divided by 30 Nights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sng" dirty="0"/>
                        <a:t>30</a:t>
                      </a:r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4069125155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effectLst/>
                        </a:rPr>
                        <a:t>Average Dogs Per Night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13.38148148</a:t>
                      </a:r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677248795"/>
                  </a:ext>
                </a:extLst>
              </a:tr>
              <a:tr h="224779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897746519"/>
                  </a:ext>
                </a:extLst>
              </a:tr>
              <a:tr h="224779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284436344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Monthly Expenses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$18,065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/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2676989102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Divided by </a:t>
                      </a:r>
                      <a:r>
                        <a:rPr lang="en-US" sz="1100" b="1" dirty="0">
                          <a:effectLst/>
                        </a:rPr>
                        <a:t>Daycare </a:t>
                      </a:r>
                      <a:r>
                        <a:rPr lang="en-US" sz="1100" dirty="0">
                          <a:effectLst/>
                        </a:rPr>
                        <a:t>Rate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sng" dirty="0"/>
                        <a:t>$25</a:t>
                      </a:r>
                      <a:r>
                        <a:rPr lang="en-US" sz="1100" u="sng" dirty="0">
                          <a:effectLst/>
                        </a:rPr>
                        <a:t> </a:t>
                      </a:r>
                      <a:endParaRPr lang="en-US" sz="1100" u="sng"/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4223246858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# of Dogs in One Month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722.6</a:t>
                      </a:r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2398156913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Divided by 30 Days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sng" dirty="0"/>
                        <a:t>30</a:t>
                      </a:r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1290448749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effectLst/>
                        </a:rPr>
                        <a:t>Average Dogs Per Day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24.08666667</a:t>
                      </a:r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2199483433"/>
                  </a:ext>
                </a:extLst>
              </a:tr>
              <a:tr h="224779">
                <a:tc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2350787794"/>
                  </a:ext>
                </a:extLst>
              </a:tr>
              <a:tr h="224779">
                <a:tc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3205999984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Monthly Expenses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$18,065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/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1941680023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Divided By </a:t>
                      </a:r>
                      <a:r>
                        <a:rPr lang="en-US" sz="1100" b="1" dirty="0">
                          <a:effectLst/>
                        </a:rPr>
                        <a:t>Average </a:t>
                      </a:r>
                      <a:r>
                        <a:rPr lang="en-US" sz="1100" dirty="0">
                          <a:effectLst/>
                        </a:rPr>
                        <a:t>Rate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sng" dirty="0"/>
                        <a:t>$35</a:t>
                      </a:r>
                      <a:r>
                        <a:rPr lang="en-US" sz="1100" u="sng" dirty="0">
                          <a:effectLst/>
                        </a:rPr>
                        <a:t> </a:t>
                      </a:r>
                      <a:endParaRPr lang="en-US" sz="1100" u="sng" dirty="0"/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2135751328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# Of Dogs in One Month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516.1428571</a:t>
                      </a:r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1436386539"/>
                  </a:ext>
                </a:extLst>
              </a:tr>
              <a:tr h="16347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Divided By 30 Days/Nights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sng" dirty="0"/>
                        <a:t>30</a:t>
                      </a:r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1574813314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effectLst/>
                        </a:rPr>
                        <a:t>Average Dogs Per Day/Night</a:t>
                      </a:r>
                    </a:p>
                  </a:txBody>
                  <a:tcPr marL="39585" marR="39585" marT="19792" marB="197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17.2047619</a:t>
                      </a:r>
                    </a:p>
                  </a:txBody>
                  <a:tcPr marL="39585" marR="39585" marT="19792" marB="19792" anchor="ctr"/>
                </a:tc>
                <a:extLst>
                  <a:ext uri="{0D108BD9-81ED-4DB2-BD59-A6C34878D82A}">
                    <a16:rowId xmlns:a16="http://schemas.microsoft.com/office/drawing/2014/main" val="2052180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869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A picture containing grass, stone, lush&#10;&#10;Description automatically generated">
            <a:extLst>
              <a:ext uri="{FF2B5EF4-FFF2-40B4-BE49-F238E27FC236}">
                <a16:creationId xmlns:a16="http://schemas.microsoft.com/office/drawing/2014/main" id="{C45B6E1C-DB14-ADFD-6F86-F7CBCAFCB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D489E29-742E-4D34-AB08-CE3217805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053153" y="1320127"/>
            <a:ext cx="4812846" cy="41954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5BA23-4170-FFAA-994A-265EB639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887" y="1641860"/>
            <a:ext cx="4204298" cy="1034728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 Light"/>
              </a:rPr>
              <a:t>Facility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02767-59A3-8C9D-5C13-DEF8F05D8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781" y="2589233"/>
            <a:ext cx="4169380" cy="2384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en-US" sz="1800" dirty="0">
                <a:ea typeface="Calibri"/>
                <a:cs typeface="Calibri"/>
              </a:rPr>
              <a:t>Size Needed – Max Occupancy</a:t>
            </a:r>
            <a:endParaRPr lang="en-US" dirty="0"/>
          </a:p>
          <a:p>
            <a:r>
              <a:rPr lang="en-US" sz="1800" dirty="0">
                <a:ea typeface="Calibri"/>
                <a:cs typeface="Calibri"/>
              </a:rPr>
              <a:t>General Location</a:t>
            </a:r>
          </a:p>
          <a:p>
            <a:pPr>
              <a:buClr>
                <a:srgbClr val="8AD0D6"/>
              </a:buClr>
            </a:pPr>
            <a:r>
              <a:rPr lang="en-US" sz="1800" dirty="0">
                <a:ea typeface="Calibri"/>
                <a:cs typeface="Calibri"/>
              </a:rPr>
              <a:t>Hours &amp; Staff</a:t>
            </a:r>
          </a:p>
          <a:p>
            <a:endParaRPr lang="en-US" sz="1800">
              <a:ea typeface="Calibri"/>
              <a:cs typeface="Calibri"/>
            </a:endParaRPr>
          </a:p>
          <a:p>
            <a:r>
              <a:rPr lang="en-US" sz="1800" dirty="0">
                <a:ea typeface="Calibri"/>
                <a:cs typeface="Calibri"/>
              </a:rPr>
              <a:t>Potential Upgrades – Floors and Fence</a:t>
            </a:r>
          </a:p>
          <a:p>
            <a:pPr marL="0" indent="0">
              <a:buNone/>
            </a:pPr>
            <a:endParaRPr lang="en-US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769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616B7-3953-6D9D-280B-B609C5F0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Income Statement – Boarding Only</a:t>
            </a:r>
          </a:p>
          <a:p>
            <a:endParaRPr lang="en-US" dirty="0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E31B871B-B0DE-6AF8-40F0-351CE05D2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61309"/>
            <a:ext cx="12217682" cy="3285385"/>
          </a:xfrm>
        </p:spPr>
      </p:pic>
    </p:spTree>
    <p:extLst>
      <p:ext uri="{BB962C8B-B14F-4D97-AF65-F5344CB8AC3E}">
        <p14:creationId xmlns:p14="http://schemas.microsoft.com/office/powerpoint/2010/main" val="4256893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161F-B352-9586-77B3-E3F36A00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Income Statement – Boarding &amp; Daycare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95C072FB-27AF-589F-F1CD-20EE3124E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42556"/>
            <a:ext cx="12089708" cy="411460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F247A6-C641-D4EB-9586-8DA23C52605A}"/>
              </a:ext>
            </a:extLst>
          </p:cNvPr>
          <p:cNvSpPr/>
          <p:nvPr/>
        </p:nvSpPr>
        <p:spPr>
          <a:xfrm>
            <a:off x="2025952" y="2042556"/>
            <a:ext cx="10063756" cy="44752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55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73EA-EE8B-C946-A262-138FC8E7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Breaking it down...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5D73-6509-9CE1-4C06-84E50D36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4037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Boarding only yearly cash flow remains negative for the first year</a:t>
            </a:r>
          </a:p>
          <a:p>
            <a:pPr>
              <a:buClr>
                <a:srgbClr val="8AD0D6"/>
              </a:buClr>
            </a:pPr>
            <a:r>
              <a:rPr lang="en-US" dirty="0">
                <a:cs typeface="Calibri"/>
              </a:rPr>
              <a:t>Boarding and Daycare turn a positive yearly cash flow after 6 months</a:t>
            </a:r>
          </a:p>
          <a:p>
            <a:pPr>
              <a:buClr>
                <a:srgbClr val="8AD0D6"/>
              </a:buClr>
            </a:pPr>
            <a:endParaRPr lang="en-US" dirty="0">
              <a:cs typeface="Calibri"/>
            </a:endParaRPr>
          </a:p>
          <a:p>
            <a:pPr>
              <a:buClr>
                <a:srgbClr val="8AD0D6"/>
              </a:buClr>
            </a:pPr>
            <a:r>
              <a:rPr lang="en-US" dirty="0">
                <a:cs typeface="Calibri"/>
              </a:rPr>
              <a:t>Overall turn a profit faster with Boarding and Daycare</a:t>
            </a:r>
          </a:p>
          <a:p>
            <a:pPr>
              <a:buClr>
                <a:srgbClr val="8AD0D6"/>
              </a:buClr>
            </a:pPr>
            <a:r>
              <a:rPr lang="en-US" dirty="0">
                <a:cs typeface="Calibri"/>
              </a:rPr>
              <a:t>Potential of a second year in business, boarding will reach a yearly net profit </a:t>
            </a:r>
          </a:p>
          <a:p>
            <a:pPr>
              <a:buClr>
                <a:srgbClr val="8AD0D6"/>
              </a:buClr>
            </a:pPr>
            <a:endParaRPr lang="en-US" dirty="0">
              <a:cs typeface="Calibri"/>
            </a:endParaRPr>
          </a:p>
          <a:p>
            <a:pPr>
              <a:buClr>
                <a:srgbClr val="8AD0D6"/>
              </a:buClr>
            </a:pPr>
            <a:r>
              <a:rPr lang="en-US" dirty="0">
                <a:cs typeface="Calibri"/>
              </a:rPr>
              <a:t>What did this project teach me?</a:t>
            </a:r>
          </a:p>
        </p:txBody>
      </p:sp>
    </p:spTree>
    <p:extLst>
      <p:ext uri="{BB962C8B-B14F-4D97-AF65-F5344CB8AC3E}">
        <p14:creationId xmlns:p14="http://schemas.microsoft.com/office/powerpoint/2010/main" val="3775626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B1312-3122-8DF7-7544-FE2A0FEC6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ea typeface="Calibri Light"/>
                <a:cs typeface="Calibri Light"/>
              </a:rPr>
              <a:t>How Much Space Do I Need?</a:t>
            </a:r>
            <a:endParaRPr lang="en-US" dirty="0">
              <a:solidFill>
                <a:srgbClr val="EBEBEB"/>
              </a:solidFill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141DA-03AF-890F-D112-AA8B47238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73" y="2534913"/>
            <a:ext cx="5122606" cy="36586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Font typeface="Arial" charset="2"/>
              <a:buChar char="•"/>
            </a:pPr>
            <a:r>
              <a:rPr lang="en-US">
                <a:ea typeface="Calibri"/>
                <a:cs typeface="Calibri"/>
              </a:rPr>
              <a:t>Imagining my ideal building and layout </a:t>
            </a:r>
            <a:endParaRPr lang="en-US"/>
          </a:p>
          <a:p>
            <a:pPr algn="ctr"/>
            <a:r>
              <a:rPr lang="en-US">
                <a:ea typeface="Calibri"/>
                <a:cs typeface="Calibri"/>
              </a:rPr>
              <a:t>Consideration to staff and dog's needs</a:t>
            </a:r>
          </a:p>
          <a:p>
            <a:pPr algn="ctr"/>
            <a:r>
              <a:rPr lang="en-US">
                <a:ea typeface="Calibri"/>
                <a:cs typeface="Calibri"/>
              </a:rPr>
              <a:t>Research on average sized rooms and desired enclosure size</a:t>
            </a:r>
          </a:p>
          <a:p>
            <a:pPr marL="0" indent="0" algn="ctr">
              <a:buNone/>
            </a:pPr>
            <a:endParaRPr lang="en-US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b="1">
                <a:ea typeface="Calibri"/>
                <a:cs typeface="Calibri"/>
              </a:rPr>
              <a:t>Total Needed Building Size:</a:t>
            </a:r>
          </a:p>
          <a:p>
            <a:pPr marL="0" indent="0" algn="ctr">
              <a:buNone/>
            </a:pPr>
            <a:r>
              <a:rPr lang="en-US" b="1">
                <a:ea typeface="Calibri"/>
                <a:cs typeface="Calibri"/>
              </a:rPr>
              <a:t>2,995 sq ft</a:t>
            </a:r>
          </a:p>
          <a:p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EBDDDE9-76E1-8F35-0852-92DD11673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701442"/>
              </p:ext>
            </p:extLst>
          </p:nvPr>
        </p:nvGraphicFramePr>
        <p:xfrm>
          <a:off x="6091916" y="2867143"/>
          <a:ext cx="5451629" cy="30242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9352">
                  <a:extLst>
                    <a:ext uri="{9D8B030D-6E8A-4147-A177-3AD203B41FA5}">
                      <a16:colId xmlns:a16="http://schemas.microsoft.com/office/drawing/2014/main" val="321902876"/>
                    </a:ext>
                  </a:extLst>
                </a:gridCol>
                <a:gridCol w="720987">
                  <a:extLst>
                    <a:ext uri="{9D8B030D-6E8A-4147-A177-3AD203B41FA5}">
                      <a16:colId xmlns:a16="http://schemas.microsoft.com/office/drawing/2014/main" val="195902822"/>
                    </a:ext>
                  </a:extLst>
                </a:gridCol>
                <a:gridCol w="478362">
                  <a:extLst>
                    <a:ext uri="{9D8B030D-6E8A-4147-A177-3AD203B41FA5}">
                      <a16:colId xmlns:a16="http://schemas.microsoft.com/office/drawing/2014/main" val="3374268086"/>
                    </a:ext>
                  </a:extLst>
                </a:gridCol>
                <a:gridCol w="1171652">
                  <a:extLst>
                    <a:ext uri="{9D8B030D-6E8A-4147-A177-3AD203B41FA5}">
                      <a16:colId xmlns:a16="http://schemas.microsoft.com/office/drawing/2014/main" val="664582113"/>
                    </a:ext>
                  </a:extLst>
                </a:gridCol>
                <a:gridCol w="1043668">
                  <a:extLst>
                    <a:ext uri="{9D8B030D-6E8A-4147-A177-3AD203B41FA5}">
                      <a16:colId xmlns:a16="http://schemas.microsoft.com/office/drawing/2014/main" val="4094209743"/>
                    </a:ext>
                  </a:extLst>
                </a:gridCol>
                <a:gridCol w="847608">
                  <a:extLst>
                    <a:ext uri="{9D8B030D-6E8A-4147-A177-3AD203B41FA5}">
                      <a16:colId xmlns:a16="http://schemas.microsoft.com/office/drawing/2014/main" val="938293428"/>
                    </a:ext>
                  </a:extLst>
                </a:gridCol>
              </a:tblGrid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effectLst/>
                        </a:rPr>
                        <a:t>Staff / General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effectLst/>
                        </a:rPr>
                        <a:t>Play Yard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ctr"/>
                </a:tc>
                <a:extLst>
                  <a:ext uri="{0D108BD9-81ED-4DB2-BD59-A6C34878D82A}">
                    <a16:rowId xmlns:a16="http://schemas.microsoft.com/office/drawing/2014/main" val="2231781983"/>
                  </a:ext>
                </a:extLst>
              </a:tr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Bathroom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40 sq ft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15 Small Dogs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x 40 sq ft per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600 sq ft</a:t>
                      </a:r>
                    </a:p>
                  </a:txBody>
                  <a:tcPr marL="10445" marR="10445" marT="10445" marB="50132" anchor="ctr"/>
                </a:tc>
                <a:extLst>
                  <a:ext uri="{0D108BD9-81ED-4DB2-BD59-A6C34878D82A}">
                    <a16:rowId xmlns:a16="http://schemas.microsoft.com/office/drawing/2014/main" val="950219876"/>
                  </a:ext>
                </a:extLst>
              </a:tr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2nd Bathroom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40 sq ft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15 Large Dogs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x 70 sq ft per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sng">
                          <a:effectLst/>
                        </a:rPr>
                        <a:t>1,050 sq ft</a:t>
                      </a:r>
                    </a:p>
                  </a:txBody>
                  <a:tcPr marL="10445" marR="10445" marT="10445" marB="50132" anchor="ctr"/>
                </a:tc>
                <a:extLst>
                  <a:ext uri="{0D108BD9-81ED-4DB2-BD59-A6C34878D82A}">
                    <a16:rowId xmlns:a16="http://schemas.microsoft.com/office/drawing/2014/main" val="1791479257"/>
                  </a:ext>
                </a:extLst>
              </a:tr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Laundry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50 sq ft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1,650 sq ft</a:t>
                      </a:r>
                    </a:p>
                  </a:txBody>
                  <a:tcPr marL="10445" marR="10445" marT="10445" marB="50132" anchor="b"/>
                </a:tc>
                <a:extLst>
                  <a:ext uri="{0D108BD9-81ED-4DB2-BD59-A6C34878D82A}">
                    <a16:rowId xmlns:a16="http://schemas.microsoft.com/office/drawing/2014/main" val="3598782111"/>
                  </a:ext>
                </a:extLst>
              </a:tr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Bathing Area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50 sq ft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>
                          <a:effectLst/>
                        </a:rPr>
                        <a:t>Enclosure</a:t>
                      </a: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extLst>
                  <a:ext uri="{0D108BD9-81ED-4DB2-BD59-A6C34878D82A}">
                    <a16:rowId xmlns:a16="http://schemas.microsoft.com/office/drawing/2014/main" val="933452305"/>
                  </a:ext>
                </a:extLst>
              </a:tr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Storage 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25 sq ft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15 Enclosures</a:t>
                      </a: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4x4</a:t>
                      </a: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240 sq ft</a:t>
                      </a:r>
                    </a:p>
                  </a:txBody>
                  <a:tcPr marL="10445" marR="10445" marT="10445" marB="50132" anchor="b"/>
                </a:tc>
                <a:extLst>
                  <a:ext uri="{0D108BD9-81ED-4DB2-BD59-A6C34878D82A}">
                    <a16:rowId xmlns:a16="http://schemas.microsoft.com/office/drawing/2014/main" val="1412938712"/>
                  </a:ext>
                </a:extLst>
              </a:tr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Kitchen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160 sq ft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15 Enclosures</a:t>
                      </a: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4x6</a:t>
                      </a: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>
                          <a:effectLst/>
                        </a:rPr>
                        <a:t>360 sq ft</a:t>
                      </a:r>
                    </a:p>
                  </a:txBody>
                  <a:tcPr marL="10445" marR="10445" marT="10445" marB="50132" anchor="b"/>
                </a:tc>
                <a:extLst>
                  <a:ext uri="{0D108BD9-81ED-4DB2-BD59-A6C34878D82A}">
                    <a16:rowId xmlns:a16="http://schemas.microsoft.com/office/drawing/2014/main" val="3777973800"/>
                  </a:ext>
                </a:extLst>
              </a:tr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Office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100 sq ft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600 sq ft</a:t>
                      </a:r>
                    </a:p>
                  </a:txBody>
                  <a:tcPr marL="10445" marR="10445" marT="10445" marB="50132" anchor="b"/>
                </a:tc>
                <a:extLst>
                  <a:ext uri="{0D108BD9-81ED-4DB2-BD59-A6C34878D82A}">
                    <a16:rowId xmlns:a16="http://schemas.microsoft.com/office/drawing/2014/main" val="3180320258"/>
                  </a:ext>
                </a:extLst>
              </a:tr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Reception 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effectLst/>
                        </a:rPr>
                        <a:t>160 sq ft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extLst>
                  <a:ext uri="{0D108BD9-81ED-4DB2-BD59-A6C34878D82A}">
                    <a16:rowId xmlns:a16="http://schemas.microsoft.com/office/drawing/2014/main" val="3947054608"/>
                  </a:ext>
                </a:extLst>
              </a:tr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sng">
                          <a:effectLst/>
                        </a:rPr>
                        <a:t>Breakroom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sng">
                          <a:effectLst/>
                        </a:rPr>
                        <a:t>120 sq ft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>
                          <a:effectLst/>
                        </a:rPr>
                        <a:t>Total For Dogs</a:t>
                      </a: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>
                          <a:effectLst/>
                        </a:rPr>
                        <a:t>2,250 sq ft</a:t>
                      </a:r>
                    </a:p>
                  </a:txBody>
                  <a:tcPr marL="10445" marR="10445" marT="10445" marB="50132" anchor="b"/>
                </a:tc>
                <a:extLst>
                  <a:ext uri="{0D108BD9-81ED-4DB2-BD59-A6C34878D82A}">
                    <a16:rowId xmlns:a16="http://schemas.microsoft.com/office/drawing/2014/main" val="4028691392"/>
                  </a:ext>
                </a:extLst>
              </a:tr>
              <a:tr h="274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effectLst/>
                        </a:rPr>
                        <a:t>Total for Staff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effectLst/>
                        </a:rPr>
                        <a:t>745 sq ft</a:t>
                      </a:r>
                    </a:p>
                  </a:txBody>
                  <a:tcPr marL="10445" marR="10445" marT="10445" marB="50132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</a:endParaRPr>
                    </a:p>
                  </a:txBody>
                  <a:tcPr marL="10445" marR="10445" marT="10445" marB="50132" anchor="b"/>
                </a:tc>
                <a:extLst>
                  <a:ext uri="{0D108BD9-81ED-4DB2-BD59-A6C34878D82A}">
                    <a16:rowId xmlns:a16="http://schemas.microsoft.com/office/drawing/2014/main" val="4164766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175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31D7-5F4C-6876-FF1F-8689B5B54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Determining Facility Costs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F7A7C-293A-B312-4B5E-5335084B3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36" y="1434074"/>
            <a:ext cx="11665787" cy="462450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Can be difficult to guestimate for the ideal building location and costs</a:t>
            </a:r>
          </a:p>
          <a:p>
            <a:pPr marL="0" indent="0">
              <a:buClr>
                <a:srgbClr val="8AD0D6"/>
              </a:buClr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ea typeface="Calibri"/>
                <a:cs typeface="Calibri"/>
              </a:rPr>
              <a:t>Average Rent </a:t>
            </a:r>
          </a:p>
          <a:p>
            <a:pPr marL="0" indent="0">
              <a:buNone/>
            </a:pPr>
            <a:r>
              <a:rPr lang="en-US" sz="2400" dirty="0">
                <a:ea typeface="Calibri"/>
                <a:cs typeface="Calibri"/>
              </a:rPr>
              <a:t>Used real estate websites to get average for cost/sf/year and general property information </a:t>
            </a:r>
          </a:p>
          <a:p>
            <a:r>
              <a:rPr lang="en-US" sz="2400" dirty="0">
                <a:ea typeface="Calibri"/>
                <a:cs typeface="Calibri"/>
              </a:rPr>
              <a:t>Areas such as Marietta, Kennesaw, Woodstock : </a:t>
            </a:r>
            <a:r>
              <a:rPr lang="en-US" sz="2400" b="1" dirty="0">
                <a:ea typeface="Calibri"/>
                <a:cs typeface="Calibri"/>
              </a:rPr>
              <a:t>$12.50/sf/year</a:t>
            </a:r>
          </a:p>
          <a:p>
            <a:r>
              <a:rPr lang="en-US" sz="2400" dirty="0">
                <a:ea typeface="Calibri"/>
                <a:cs typeface="Calibri"/>
              </a:rPr>
              <a:t>Farther from City such as Cummings, Gainsville: </a:t>
            </a:r>
            <a:r>
              <a:rPr lang="en-US" sz="2400" b="1" dirty="0">
                <a:ea typeface="Calibri"/>
                <a:cs typeface="Calibri"/>
              </a:rPr>
              <a:t>$7.25/sf/year</a:t>
            </a:r>
          </a:p>
          <a:p>
            <a:endParaRPr lang="en-US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ea typeface="Calibri"/>
                <a:cs typeface="Calibri"/>
              </a:rPr>
              <a:t>Average Electric and Water Bill:</a:t>
            </a:r>
          </a:p>
          <a:p>
            <a:r>
              <a:rPr lang="en-US" sz="2400" dirty="0">
                <a:ea typeface="Calibri"/>
                <a:cs typeface="Calibri"/>
              </a:rPr>
              <a:t>Energy management websites: Commercial Utilities </a:t>
            </a:r>
            <a:r>
              <a:rPr lang="en-US" sz="2400" b="1" dirty="0">
                <a:ea typeface="Calibri"/>
                <a:cs typeface="Calibri"/>
              </a:rPr>
              <a:t>$2.10/sf/year</a:t>
            </a:r>
          </a:p>
          <a:p>
            <a:r>
              <a:rPr lang="en-US" sz="2400" dirty="0">
                <a:ea typeface="Calibri"/>
                <a:cs typeface="Calibri"/>
              </a:rPr>
              <a:t>Water management websites: Non-Residential </a:t>
            </a:r>
            <a:r>
              <a:rPr lang="en-US" sz="2400" b="1" dirty="0">
                <a:ea typeface="Calibri"/>
                <a:cs typeface="Calibri"/>
              </a:rPr>
              <a:t>$5.21 per 1,000 gallons/monthly</a:t>
            </a:r>
          </a:p>
          <a:p>
            <a:pPr marL="0" indent="0">
              <a:buNone/>
            </a:pPr>
            <a:endParaRPr lang="en-US" sz="2400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ea typeface="Calibri"/>
                <a:cs typeface="Calibri"/>
              </a:rPr>
              <a:t>Overall Estimate for Utilities: $500 monthly</a:t>
            </a:r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17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760C3-3FF7-85A7-C092-D822E3FB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  <a:cs typeface="Calibri Light"/>
              </a:rPr>
              <a:t>So How Much is Rent Going To Cost?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DD8C-F3C1-E903-66CC-DA3B00849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6269434" cy="4470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I will be using 3,000 sq ft for further calculations as it is an easier number to use and to adjust for potential use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Rent in Marietta or Surrounding: $37,500/year or $3,125/monthly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Rent in Cumming or Surrounding: $21,750/year or $1,812.50/monthly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Using </a:t>
            </a:r>
            <a:r>
              <a:rPr lang="en-US" b="1" dirty="0">
                <a:cs typeface="Calibri"/>
              </a:rPr>
              <a:t>$2,000 monthly rent</a:t>
            </a:r>
            <a:r>
              <a:rPr lang="en-US" dirty="0">
                <a:cs typeface="Calibri"/>
              </a:rPr>
              <a:t> for further calculations</a:t>
            </a:r>
          </a:p>
        </p:txBody>
      </p:sp>
    </p:spTree>
    <p:extLst>
      <p:ext uri="{BB962C8B-B14F-4D97-AF65-F5344CB8AC3E}">
        <p14:creationId xmlns:p14="http://schemas.microsoft.com/office/powerpoint/2010/main" val="3570534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26340-A2D3-E8DE-591A-A98C96ECA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Well, I will probably need Insurance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C53F2-0831-F3D3-BB36-197B18D8A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Progressive Commerical 2021 Median Costs</a:t>
            </a:r>
            <a:endParaRPr lang="en-US"/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General Insurance: $65</a:t>
            </a:r>
          </a:p>
          <a:p>
            <a:r>
              <a:rPr lang="en-US" dirty="0">
                <a:cs typeface="Calibri"/>
              </a:rPr>
              <a:t>Business Owners Policy: $68</a:t>
            </a:r>
          </a:p>
          <a:p>
            <a:r>
              <a:rPr lang="en-US" dirty="0">
                <a:cs typeface="Calibri"/>
              </a:rPr>
              <a:t>Workman's Comp Liability: $111</a:t>
            </a:r>
          </a:p>
          <a:p>
            <a:r>
              <a:rPr lang="en-US" dirty="0">
                <a:cs typeface="Calibri"/>
              </a:rPr>
              <a:t>Professional Liability: $300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 algn="ctr">
              <a:buNone/>
            </a:pPr>
            <a:r>
              <a:rPr lang="en-US" b="1" dirty="0">
                <a:cs typeface="Calibri"/>
              </a:rPr>
              <a:t>Total Insurance = $300 Monthly</a:t>
            </a:r>
          </a:p>
        </p:txBody>
      </p:sp>
    </p:spTree>
    <p:extLst>
      <p:ext uri="{BB962C8B-B14F-4D97-AF65-F5344CB8AC3E}">
        <p14:creationId xmlns:p14="http://schemas.microsoft.com/office/powerpoint/2010/main" val="48880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331F6A-DA09-422D-8CED-00C0B4585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7C2F65-00C4-451C-8BFA-E765DEC17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9BD5E-872A-47F2-A48D-56D57CD11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69" y="1447799"/>
            <a:ext cx="2731458" cy="476673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cs typeface="Calibri Light"/>
              </a:rPr>
              <a:t>How about a Business License?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DDF752-B2A6-49DC-B474-8E1F71AFF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4859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68A9-D36B-3E6B-B3F9-93D01680C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447798"/>
            <a:ext cx="6282984" cy="47667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For the State of Georgia, the current rules for 2023: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457200" indent="-457200"/>
            <a:r>
              <a:rPr lang="en-US" dirty="0">
                <a:cs typeface="Calibri"/>
              </a:rPr>
              <a:t>Kennel License Fee – based upon the holding capacity </a:t>
            </a:r>
          </a:p>
          <a:p>
            <a:pPr marL="457200" indent="-457200"/>
            <a:r>
              <a:rPr lang="en-US" dirty="0">
                <a:cs typeface="Calibri"/>
              </a:rPr>
              <a:t>Capacity for 21-40 pets: $200.00 fee</a:t>
            </a:r>
          </a:p>
          <a:p>
            <a:pPr marL="457200" indent="-457200"/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The License is Valid for one year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 algn="ctr">
              <a:buNone/>
            </a:pPr>
            <a:r>
              <a:rPr lang="en-US" b="1" dirty="0">
                <a:cs typeface="Calibri"/>
              </a:rPr>
              <a:t>$200 Fixed Yearly Cost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8690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floor, platform, ceiling&#10;&#10;Description automatically generated">
            <a:extLst>
              <a:ext uri="{FF2B5EF4-FFF2-40B4-BE49-F238E27FC236}">
                <a16:creationId xmlns:a16="http://schemas.microsoft.com/office/drawing/2014/main" id="{0F7217BA-1598-AF18-AC16-FDB1CFCD9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702" b="9426"/>
          <a:stretch/>
        </p:blipFill>
        <p:spPr>
          <a:xfrm>
            <a:off x="-220559" y="-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696FD-8EB1-D651-01EE-BCC16732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Where am I going to put 21-40 dogs?</a:t>
            </a:r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B8E37-1123-504C-720F-AF21B7880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K9-kennelstore.com</a:t>
            </a: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Enclosure Count: 30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  <a:p>
            <a:pPr marL="457200" indent="-457200"/>
            <a:r>
              <a:rPr lang="en-US" dirty="0">
                <a:cs typeface="Calibri" panose="020F0502020204030204"/>
              </a:rPr>
              <a:t>Full Stall Dog Kennels / Welded Wire and Metal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15 'Small' Enclosures (4x4) = $9,654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15 'Large' Enclosures (4x6) = $9,843</a:t>
            </a:r>
          </a:p>
          <a:p>
            <a:pPr marL="457200" indent="-457200" algn="ctr"/>
            <a:endParaRPr lang="en-US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dirty="0">
                <a:cs typeface="Calibri" panose="020F0502020204030204"/>
              </a:rPr>
              <a:t>      30 Heavy Duty Enclosures = </a:t>
            </a:r>
            <a:r>
              <a:rPr lang="en-US" b="1" dirty="0">
                <a:cs typeface="Calibri" panose="020F0502020204030204"/>
              </a:rPr>
              <a:t>$19,497 Initial Cost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730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3A884DBE-50A9-47FA-E939-74A1F7EB0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489E29-742E-4D34-AB08-CE3217805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053153" y="1320127"/>
            <a:ext cx="4812846" cy="41954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3E067-2101-2050-8899-0D95150A7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887" y="1641860"/>
            <a:ext cx="4204298" cy="1034728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 Light"/>
              </a:rPr>
              <a:t>Initial Necessities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40C66-F6A6-933A-AD3A-7A58F98D2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5297" y="2517258"/>
            <a:ext cx="4169380" cy="2384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endParaRPr lang="en-US" sz="900"/>
          </a:p>
          <a:p>
            <a:pPr>
              <a:lnSpc>
                <a:spcPct val="90000"/>
              </a:lnSpc>
            </a:pPr>
            <a:r>
              <a:rPr lang="en-US" sz="900" dirty="0">
                <a:cs typeface="Calibri"/>
              </a:rPr>
              <a:t>Heavy Duty Vinyl Dog Beds - $87.95 per x 15 beds = $1,319.25</a:t>
            </a:r>
          </a:p>
          <a:p>
            <a:pPr>
              <a:lnSpc>
                <a:spcPct val="90000"/>
              </a:lnSpc>
            </a:pPr>
            <a:r>
              <a:rPr lang="en-US" sz="900" dirty="0">
                <a:cs typeface="Calibri"/>
              </a:rPr>
              <a:t>Stainless Steel Pet Bowls – 60 32oz, 4 96oz = $139.36 </a:t>
            </a:r>
          </a:p>
          <a:p>
            <a:pPr>
              <a:lnSpc>
                <a:spcPct val="90000"/>
              </a:lnSpc>
            </a:pPr>
            <a:r>
              <a:rPr lang="en-US" sz="900" dirty="0">
                <a:cs typeface="Calibri"/>
              </a:rPr>
              <a:t>Playground Equipment – Starter Kit = $1,850</a:t>
            </a:r>
          </a:p>
          <a:p>
            <a:pPr>
              <a:lnSpc>
                <a:spcPct val="90000"/>
              </a:lnSpc>
            </a:pPr>
            <a:r>
              <a:rPr lang="en-US" sz="900" dirty="0">
                <a:cs typeface="Calibri"/>
              </a:rPr>
              <a:t>Basic Cleaning – Trash Cans, Mop Buckets, Poop Scoops </a:t>
            </a:r>
            <a:r>
              <a:rPr lang="en-US" sz="900" dirty="0" err="1">
                <a:cs typeface="Calibri"/>
              </a:rPr>
              <a:t>ect.</a:t>
            </a:r>
            <a:r>
              <a:rPr lang="en-US" sz="900" dirty="0">
                <a:cs typeface="Calibri"/>
              </a:rPr>
              <a:t>.. - $500</a:t>
            </a:r>
          </a:p>
          <a:p>
            <a:pPr>
              <a:lnSpc>
                <a:spcPct val="90000"/>
              </a:lnSpc>
              <a:buClr>
                <a:srgbClr val="1E5155">
                  <a:lumMod val="40000"/>
                  <a:lumOff val="60000"/>
                </a:srgbClr>
              </a:buClr>
            </a:pPr>
            <a:endParaRPr lang="en-US" sz="900"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900" b="1" dirty="0">
                <a:cs typeface="Calibri"/>
              </a:rPr>
              <a:t>Total Costs = $7,576.11 initial cost</a:t>
            </a:r>
          </a:p>
        </p:txBody>
      </p:sp>
    </p:spTree>
    <p:extLst>
      <p:ext uri="{BB962C8B-B14F-4D97-AF65-F5344CB8AC3E}">
        <p14:creationId xmlns:p14="http://schemas.microsoft.com/office/powerpoint/2010/main" val="3570845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1289</Words>
  <Application>Microsoft Office PowerPoint</Application>
  <PresentationFormat>Widescreen</PresentationFormat>
  <Paragraphs>340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Wingdings 3</vt:lpstr>
      <vt:lpstr>Ion</vt:lpstr>
      <vt:lpstr>Dog Daycare and Boarding Business Budgets</vt:lpstr>
      <vt:lpstr>Facility Variables</vt:lpstr>
      <vt:lpstr>How Much Space Do I Need?</vt:lpstr>
      <vt:lpstr>Determining Facility Costs</vt:lpstr>
      <vt:lpstr>So How Much is Rent Going To Cost?</vt:lpstr>
      <vt:lpstr>Well, I will probably need Insurance</vt:lpstr>
      <vt:lpstr>How about a Business License?</vt:lpstr>
      <vt:lpstr>Where am I going to put 21-40 dogs?</vt:lpstr>
      <vt:lpstr>Initial Necessities</vt:lpstr>
      <vt:lpstr>Facility Upgrades</vt:lpstr>
      <vt:lpstr>How about for the staff?</vt:lpstr>
      <vt:lpstr>I will need to pay my staff....</vt:lpstr>
      <vt:lpstr>Additional Costs</vt:lpstr>
      <vt:lpstr>Expense Budget</vt:lpstr>
      <vt:lpstr>Capital Expenditures</vt:lpstr>
      <vt:lpstr>Putting it all Together</vt:lpstr>
      <vt:lpstr>Calculating Potential Revenue</vt:lpstr>
      <vt:lpstr>PowerPoint Presentation</vt:lpstr>
      <vt:lpstr>Breaking Even</vt:lpstr>
      <vt:lpstr>Income Statement – Boarding Only </vt:lpstr>
      <vt:lpstr>Income Statement – Boarding &amp; Daycare</vt:lpstr>
      <vt:lpstr>Breaking it down...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Steve Stuglin</cp:lastModifiedBy>
  <cp:revision>1066</cp:revision>
  <dcterms:created xsi:type="dcterms:W3CDTF">2023-05-01T12:24:20Z</dcterms:created>
  <dcterms:modified xsi:type="dcterms:W3CDTF">2023-08-17T14:32:18Z</dcterms:modified>
</cp:coreProperties>
</file>