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30"/>
  </p:notesMasterIdLst>
  <p:sldIdLst>
    <p:sldId id="256" r:id="rId6"/>
    <p:sldId id="257" r:id="rId7"/>
    <p:sldId id="292" r:id="rId8"/>
    <p:sldId id="295" r:id="rId9"/>
    <p:sldId id="258" r:id="rId10"/>
    <p:sldId id="293" r:id="rId11"/>
    <p:sldId id="259" r:id="rId12"/>
    <p:sldId id="296" r:id="rId13"/>
    <p:sldId id="264" r:id="rId14"/>
    <p:sldId id="266" r:id="rId15"/>
    <p:sldId id="289" r:id="rId16"/>
    <p:sldId id="273" r:id="rId17"/>
    <p:sldId id="275" r:id="rId18"/>
    <p:sldId id="276" r:id="rId19"/>
    <p:sldId id="287" r:id="rId20"/>
    <p:sldId id="286" r:id="rId21"/>
    <p:sldId id="285" r:id="rId22"/>
    <p:sldId id="284" r:id="rId23"/>
    <p:sldId id="283" r:id="rId24"/>
    <p:sldId id="271" r:id="rId25"/>
    <p:sldId id="290" r:id="rId26"/>
    <p:sldId id="270" r:id="rId27"/>
    <p:sldId id="267" r:id="rId28"/>
    <p:sldId id="281" r:id="rId2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86144" autoAdjust="0"/>
  </p:normalViewPr>
  <p:slideViewPr>
    <p:cSldViewPr snapToGrid="0">
      <p:cViewPr varScale="1">
        <p:scale>
          <a:sx n="71" d="100"/>
          <a:sy n="71" d="100"/>
        </p:scale>
        <p:origin x="14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C75A602-E081-4DAA-95E2-01FF7C7A30FB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9AC8B2-4BB0-4B7A-B957-0E35D5D0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Sharon and </a:t>
            </a:r>
            <a:r>
              <a:rPr lang="en-US" dirty="0">
                <a:cs typeface="Calibri"/>
              </a:rPr>
              <a:t>Paula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30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2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87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1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9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8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If HSCI 3501 is completed, take other required Gen Ed courses.</a:t>
            </a:r>
          </a:p>
          <a:p>
            <a:r>
              <a:rPr lang="en-US" dirty="0"/>
              <a:t>NURS 4404 Prerequisites: NURS 3197, NURS 3297, NURS 3397, NURS 4597, and HSCI 3501</a:t>
            </a:r>
            <a:endParaRPr lang="en-US" dirty="0">
              <a:cs typeface="Calibri"/>
            </a:endParaRPr>
          </a:p>
          <a:p>
            <a:r>
              <a:rPr lang="en-US"/>
              <a:t>Any remaining Area A-F should be taken prior to or concurrently with NURS 4404.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9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If HSCI 3501 is completed, take other required Gen Ed courses.</a:t>
            </a:r>
          </a:p>
          <a:p>
            <a:pPr>
              <a:spcAft>
                <a:spcPts val="0"/>
              </a:spcAft>
            </a:pPr>
            <a:r>
              <a:rPr lang="en-US" sz="1200" cap="none" spc="0" dirty="0">
                <a:solidFill>
                  <a:schemeClr val="tx1"/>
                </a:solidFill>
                <a:effectLst/>
              </a:rPr>
              <a:t>Students may choose up to two courses from the MSN approved list (6 credit hours).</a:t>
            </a:r>
          </a:p>
          <a:p>
            <a:pPr>
              <a:spcAft>
                <a:spcPts val="0"/>
              </a:spcAft>
            </a:pPr>
            <a:r>
              <a:rPr lang="en-US" sz="1200" cap="none" spc="0" dirty="0">
                <a:solidFill>
                  <a:schemeClr val="tx1"/>
                </a:solidFill>
                <a:effectLst/>
              </a:rPr>
              <a:t>^Elective courses may be taken before entering the BSN program, while taking BSN courses, or after completing the BSN curriculum. Only two are required. *Courses registered through </a:t>
            </a:r>
            <a:r>
              <a:rPr lang="en-US" sz="1200" cap="none" spc="0" dirty="0" err="1">
                <a:solidFill>
                  <a:schemeClr val="tx1"/>
                </a:solidFill>
                <a:effectLst/>
              </a:rPr>
              <a:t>eMajor</a:t>
            </a:r>
            <a:r>
              <a:rPr lang="en-US" sz="1200" cap="none" spc="0" dirty="0">
                <a:solidFill>
                  <a:schemeClr val="tx1"/>
                </a:solidFill>
                <a:effectLst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7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6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045B-5F3F-440A-B606-9A7CF3A0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F3ECD-2E40-48DA-9086-935BE94F4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2EDB3-DE59-4170-9E83-5A3C2966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5247B-1E7F-4ACD-89F3-21434EAA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910A-C805-443C-9F38-F91D253E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2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F270-AA1E-4FCA-B542-EBB516FF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BF1F0-FA41-4C69-8B89-2EFCC9FF4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08E86-5B00-4B41-B54C-D97AC5AE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A2839-63ED-43D6-B6D1-D1748C03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A4E5-9D4E-4912-BEA6-668F2CAD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8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A536C-BFE7-4E04-B45E-3E7486ED1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A9FFC-096D-49F5-9CC7-ABA514EB0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6FB62-3F78-42F2-878F-BFF9D3CF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CBB44-E04A-4B12-987A-3F07BFF7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4BF75-2191-4C22-8BF5-6FD450EC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40D5-CE8E-7345-B91D-FB7DD080F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0037A-02B5-1F40-93D8-A4679515B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B840E-0705-EE41-B106-4A7A839B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C428D-223E-4147-99A1-924D2139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C0491-5707-524D-B0D3-48FD842C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9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87FF-6B2A-1648-A473-2B53DB9F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1293-2BB2-0D40-8B7E-1DB639FB2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1226-53AD-1A45-A76A-E36241A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4C87A-C620-464C-8007-B199DA4D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64703-7DED-0545-A2DB-39BB374C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4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050F-6BC6-8046-8C67-3547E78A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83FF0-4E31-9349-93F0-B6F2D1233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36DA-4069-B845-8D5D-A931E87B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6D4B5-7B1E-3145-9068-A5005F32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92C2-05C8-7947-A147-A3F658DC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4BEC-F2F0-7246-982A-D6F523EF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C0F8-CFB7-C64A-B7D7-6AD8DB54D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321E9-C76E-2A4C-B5C0-7BCE6AC87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94FEC-8200-7741-80F7-84AC11DE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568F5-A7DB-8045-8269-1921EF35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5C421-E0E0-C94F-BFE4-2848C495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6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0517-21E4-EE40-8E6A-B4C12C85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00405-72EA-A843-83EC-385CA8937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B8438-630D-A34F-B86C-E47CA1BA6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A3594-EF0D-C647-9264-9597BF1E1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B0C4F-5DE8-AF4F-B954-D299D7030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683EE-AA1A-7940-ABFF-1E8283AD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E5179D-185A-2E49-A0BA-63B61565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79889-1A66-A442-955B-972EFABB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51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BFD7-200F-8F4D-9CE2-13D489F6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CDCBD-38DD-C247-8234-AD4A0A20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7994C-6F92-1E40-9DA9-CA86D781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D501D-5757-D14D-8104-878B3936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4D542-E2F9-5F4C-8A66-21782FBD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59963-FF39-6B42-8265-81ACD558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13852-1923-0147-A5FA-3C5553C4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0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0265-6EA6-9F48-847D-86099C4E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7324-1202-DF48-8155-72152AB2B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3559A-B439-E040-B408-E5180698E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B731C-C6BA-6543-823B-86773971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6B711-FCD1-1C46-B4A7-F79E4C39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4082D-B2F9-B347-9EA1-B78FA736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667B-79CB-4F90-AD10-1339A405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8C5A6-2378-4D27-99B5-86AEE0415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55E4A-A09A-4CF7-9DCB-3DCCB1BA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64B1E-ECF6-4315-926C-E5AADAFF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26CC-A0A8-46B2-B41C-10558C73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72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6B15-FBB1-C142-BD01-C1F4F165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25AE6-E6C3-6A41-84AD-DEF8BA35D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9C34A-55A0-354E-B5F6-47E32AE29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BFD06-73CF-804B-AA8A-14F1F52C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D237E-79B5-574B-92D8-EFED21CE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EEB36-E150-8040-98FC-7F85F7F5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DEF5-88A3-2E43-AD5D-7F6E53EA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13C7D-1F52-CC40-B8F5-B0ED74203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E03BF-D20B-0F4C-B899-77CA3628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13D73-67F4-0D44-B119-A178B7C6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B7C01-2AA3-E44F-91FA-34D914F3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74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4AD1B-8A47-BD49-9AA4-33398D7AE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1083F-AD4B-484C-B1C4-1E5A9FF43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C4501-F655-764D-BD32-8B9B78B9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6F060-B120-D147-A488-8A25803C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AB03F-85EE-FD49-B3CA-E916E9D4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0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C1E4-5A51-484B-B54F-AD251068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75659-23ED-42EF-888E-F4F564861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C50F9-69F2-48C7-A691-EE4F1B98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46E5-3D26-4942-9025-3DA0C189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C7ADF-8E70-4C5E-AB8E-9F1CFB74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18F7-45E7-4961-9CCF-28A8686F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94EA9-5D45-4881-BFAD-6250A7EF3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5B196-E137-43D4-9F23-143CDC31A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79076-9E48-46B5-A26A-D8B971C3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291FD-F289-47F2-A89A-59EEF79A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C47A7-88C2-43F8-98DE-C75C3B6F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9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CB6F-7493-413D-90C7-EFCF8618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D9CD1-1E0D-4A5A-9BA6-B9632F108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B2CE1-7F0E-439C-904A-0F32F2CCA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97E5F-6B0B-42C2-A527-5045F1923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98C15-BB7A-426E-9B23-9E52F1934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CB31C-F9D9-4A96-8C05-01329AF3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5BBC5-E8ED-4D1C-860F-B6F8E7480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F2E71-0D2A-482B-9B30-2FDFA9A8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7013C-9B87-4EF6-8C72-0AE90C5A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9950B-8B12-40A1-8575-CADA5EFE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4F921-C617-4962-A9EB-E1985490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FA73D-614A-469F-94CA-C84B8C90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1BDB7-9F38-4052-BAD0-C90206BB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3A5BF-604B-4E40-9E12-9EFA9867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2F8F2-6AB2-4D2E-8BE6-4C8F5136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94DA-6852-481B-A395-1F447FCC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2CCB-3EAF-496F-8D6F-427B4474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5C6C2-1347-4DD4-941D-AD0B3DBD4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A5FBC-A673-478B-88E1-D2191F91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8D987-48C1-4DC4-B41D-30D66819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9E574-002A-4157-B8D2-68201801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8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49DD8-06EE-4548-AB20-AF74A647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A578D-D58B-4FA5-A10E-B8236999A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BBB18-5661-4249-BA07-F567D05DA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125D0-3D03-4479-A1BE-4CBCED3E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6407-D5C0-44EC-8BE1-2089FBE0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38B9B-9C9B-4B5C-A339-D3310793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E1CCB-1BBA-4EA2-9132-342019D4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96801-28C1-43C4-95B1-6994C12D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D072F-0B0C-475F-ABD9-58B050427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93D78-04DD-44D2-935C-EBEF197F27B9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4D5BE-27F4-40C7-9506-B0E89E40C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2EF5B-5400-4160-A139-ACEC2276D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B4960-B0E7-DF45-A8EB-DA5CE476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5E2D0-8B94-814D-A322-CC7711416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7D081-AA0B-3245-A687-B25135F6D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C9E8-62E9-2844-A0B6-2E913AE715F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8F361-D7DD-CF46-9138-3F609D662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8D07F-62A8-1A43-A4C9-11349FF87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bailey@highland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hyperlink" Target="mailto:pstover@highlands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highlands.edu/student-engagement/student-handboo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emajor.usg.edu/current-students/student-guide/index" TargetMode="External"/><Relationship Id="rId4" Type="http://schemas.openxmlformats.org/officeDocument/2006/relationships/hyperlink" Target="https://sites.highlands.edu/health-sciences/wp-content/uploads/sites/36/2023/07/RN-BSN-Student-Handbook-2023-2024-7.25.2023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highlands.edu/online/state-authorizatio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major.usg.edu/future-students/new-student-introduction-quiz/" TargetMode="External"/><Relationship Id="rId2" Type="http://schemas.openxmlformats.org/officeDocument/2006/relationships/hyperlink" Target="https://emajor.usg.edu/about/academic-calendar/#collabora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highlands.edu/nursing/rn-to-bs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ajor.usg.edu/about/academic-calendar/#rnbs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highlands.edu/ghc-calendars/academic-calendar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highlands.edu/elearning/d2l-course-acces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major.usg.edu/current-students/student-guide/inde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bailey@highlands.edu" TargetMode="External"/><Relationship Id="rId4" Type="http://schemas.openxmlformats.org/officeDocument/2006/relationships/hyperlink" Target="mailto:emajor@ecampus.usg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B3063-AA5B-4DA7-8C1D-1CE248AF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9231410" cy="2420006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Atrium Health Floyd </a:t>
            </a:r>
            <a:br>
              <a:rPr lang="en-US" sz="4800" b="1" dirty="0"/>
            </a:br>
            <a:r>
              <a:rPr lang="en-US" sz="4800" b="1" dirty="0"/>
              <a:t>Department of Nursing</a:t>
            </a:r>
            <a:br>
              <a:rPr lang="en-US" sz="4800" dirty="0"/>
            </a:br>
            <a:r>
              <a:rPr lang="en-US" sz="3600" dirty="0"/>
              <a:t>RN-to-BSN Program </a:t>
            </a:r>
            <a:br>
              <a:rPr lang="en-US" sz="4800"/>
            </a:br>
            <a:r>
              <a:rPr lang="en-US" sz="3100"/>
              <a:t>Orientation</a:t>
            </a: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7D58B-5271-429C-B82D-11379AB2E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8132" y="3788635"/>
            <a:ext cx="7132335" cy="8418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dirty="0">
                <a:solidFill>
                  <a:srgbClr val="002060"/>
                </a:solidFill>
              </a:rPr>
              <a:t>Sharon Bailey, MS - Program Coordinator </a:t>
            </a:r>
            <a:r>
              <a:rPr lang="en-US" sz="18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sbailey</a:t>
            </a:r>
            <a:r>
              <a:rPr lang="en-US" sz="1800" dirty="0">
                <a:solidFill>
                  <a:srgbClr val="002060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@highlands.edu</a:t>
            </a:r>
            <a:r>
              <a:rPr lang="en-US" sz="1800" dirty="0">
                <a:solidFill>
                  <a:srgbClr val="002060"/>
                </a:solidFill>
                <a:cs typeface="Calibri"/>
              </a:rPr>
              <a:t> </a:t>
            </a:r>
            <a:endParaRPr lang="en-US" sz="1800" dirty="0">
              <a:solidFill>
                <a:srgbClr val="002060"/>
              </a:solidFill>
            </a:endParaRPr>
          </a:p>
          <a:p>
            <a:pPr algn="l"/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Paula Stover, DNP, RN - Director of Nursing 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pstover@highlands.edu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D4B16-2CF8-6A8B-6388-6C2215B17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782" y="4933655"/>
            <a:ext cx="607314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0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BE30-9383-42AB-B681-D47E54DE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07" y="627564"/>
            <a:ext cx="8009193" cy="1325563"/>
          </a:xfrm>
        </p:spPr>
        <p:txBody>
          <a:bodyPr>
            <a:normAutofit/>
          </a:bodyPr>
          <a:lstStyle/>
          <a:p>
            <a:r>
              <a:rPr lang="en-US"/>
              <a:t>Student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5E02-863F-4370-A060-E10D4A81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10" y="1717819"/>
            <a:ext cx="8199641" cy="4569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/>
              <a:t>Student Handbooks: </a:t>
            </a:r>
            <a:r>
              <a:rPr lang="en-US" sz="2400" dirty="0"/>
              <a:t>Three guides to support success</a:t>
            </a:r>
            <a:endParaRPr lang="en-US" sz="2400" dirty="0">
              <a:highlight>
                <a:srgbClr val="FFFF00"/>
              </a:highlight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GHC Student Handbook </a:t>
            </a:r>
            <a:endParaRPr lang="en-US" sz="2400" dirty="0">
              <a:solidFill>
                <a:srgbClr val="002060"/>
              </a:solidFill>
              <a:ea typeface="Calibri"/>
              <a:cs typeface="Calibri"/>
            </a:endParaRPr>
          </a:p>
          <a:p>
            <a:pPr lvl="1" indent="-285750"/>
            <a:r>
              <a:rPr lang="en-US" sz="1800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https://sites.highlands.edu/student-engagement/student-handbook/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 sz="1800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RN-BSN Student Handbook</a:t>
            </a:r>
            <a:endParaRPr lang="en-US" sz="2400" dirty="0">
              <a:solidFill>
                <a:srgbClr val="002060"/>
              </a:solidFill>
              <a:ea typeface="Calibri"/>
              <a:cs typeface="Calibri"/>
            </a:endParaRPr>
          </a:p>
          <a:p>
            <a:pPr lvl="1" indent="-285750"/>
            <a:r>
              <a:rPr lang="en-US" sz="1800" dirty="0">
                <a:solidFill>
                  <a:srgbClr val="00206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https://sites.highlands.edu/health-sciences/wp-content/uploads/sites/36/2023/07/RN-BSN-Student-Handbook-2023-2024-7.25.2023.pdf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r>
              <a:rPr lang="en-US" sz="2400" dirty="0" err="1">
                <a:solidFill>
                  <a:srgbClr val="002060"/>
                </a:solidFill>
                <a:ea typeface="+mn-lt"/>
                <a:cs typeface="+mn-lt"/>
              </a:rPr>
              <a:t>eMajor</a:t>
            </a:r>
            <a:r>
              <a:rPr lang="en-US" sz="2400" dirty="0">
                <a:solidFill>
                  <a:srgbClr val="002060"/>
                </a:solidFill>
                <a:ea typeface="+mn-lt"/>
                <a:cs typeface="+mn-lt"/>
              </a:rPr>
              <a:t> Student Guide</a:t>
            </a:r>
          </a:p>
          <a:p>
            <a:pPr lvl="1" indent="-285750"/>
            <a:r>
              <a:rPr lang="en-US" sz="1800" dirty="0">
                <a:solidFill>
                  <a:srgbClr val="00206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https://emajor.usg.edu/current-students/student-guide/index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2400" b="1" dirty="0">
                <a:ea typeface="Calibri" panose="020F0502020204030204"/>
                <a:cs typeface="Calibri" panose="020F0502020204030204"/>
              </a:rPr>
              <a:t>Course Syllabus</a:t>
            </a:r>
            <a:endParaRPr lang="en-US" sz="2400" dirty="0">
              <a:cs typeface="Calibri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Course specific policies can be found in the syllabus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15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17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2C87DCB-5166-5AAD-0FE7-558B6BF47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442" y="3015960"/>
            <a:ext cx="1462088" cy="8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C643FD-74D8-3F4F-9EEC-EFA8DF240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5051" y="1306892"/>
            <a:ext cx="699595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200" b="1" dirty="0">
              <a:latin typeface="Calibri Light"/>
              <a:ea typeface="Calibri Light"/>
              <a:cs typeface="Calibri Light"/>
            </a:endParaRPr>
          </a:p>
          <a:p>
            <a:pPr algn="ctr"/>
            <a:r>
              <a:rPr lang="en-US" sz="4400" b="1" dirty="0">
                <a:latin typeface="Calibri Light"/>
                <a:ea typeface="Calibri Light"/>
                <a:cs typeface="Calibri Light"/>
              </a:rPr>
              <a:t>Capstone Project </a:t>
            </a:r>
            <a:endParaRPr lang="en-US" sz="44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4400" b="1" dirty="0">
                <a:latin typeface="Calibri Light"/>
                <a:ea typeface="Calibri Light"/>
                <a:cs typeface="Calibri Light"/>
              </a:rPr>
              <a:t>&amp;</a:t>
            </a:r>
          </a:p>
          <a:p>
            <a:pPr algn="ctr"/>
            <a:r>
              <a:rPr lang="en-US" sz="4400" b="1" dirty="0">
                <a:latin typeface="Calibri Light"/>
                <a:ea typeface="Calibri Light"/>
                <a:cs typeface="Calibri Light"/>
              </a:rPr>
              <a:t>Leadership Practicum</a:t>
            </a:r>
            <a:endParaRPr lang="en-US" sz="4400" dirty="0">
              <a:ea typeface="Calibri"/>
              <a:cs typeface="Calibri"/>
            </a:endParaRPr>
          </a:p>
          <a:p>
            <a:pPr algn="ctr"/>
            <a:endParaRPr lang="en-US" sz="1600" b="1" dirty="0">
              <a:latin typeface="Calibri Light"/>
              <a:ea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0131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87DE2-04C1-8D4D-8D83-8BA1F164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NURS 4403 Capstone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97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Questions that will be addressed in the course:</a:t>
            </a:r>
          </a:p>
          <a:p>
            <a:pPr lvl="1"/>
            <a:r>
              <a:rPr lang="en-US" sz="2800" dirty="0"/>
              <a:t>How do I go about searching the nursing literature?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How do I keep track of the literature I find?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How do I present the results?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How would I implement evidence-based practice at work?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57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87DE2-04C1-8D4D-8D83-8BA1F164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4403 Capstone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1312"/>
            <a:ext cx="10134600" cy="3068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RN-to-BSN students complete an evidence-based capstone poster and an annotated bibliography.</a:t>
            </a:r>
            <a:endParaRPr lang="en-US" sz="2800" dirty="0">
              <a:cs typeface="Calibri"/>
            </a:endParaRPr>
          </a:p>
          <a:p>
            <a:pPr lvl="2"/>
            <a:r>
              <a:rPr lang="en-US" sz="2800" dirty="0"/>
              <a:t>NURS 4403 is completed in the final semester.  </a:t>
            </a:r>
            <a:endParaRPr lang="en-US" sz="2800" dirty="0">
              <a:cs typeface="Calibri"/>
            </a:endParaRPr>
          </a:p>
          <a:p>
            <a:pPr lvl="2"/>
            <a:r>
              <a:rPr lang="en-US" sz="2800" dirty="0"/>
              <a:t>The curriculum is sequenced to prepare students to be successful in the Capstone Project and the bibliography.</a:t>
            </a:r>
            <a:endParaRPr lang="en-US" sz="28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87DE2-04C1-8D4D-8D83-8BA1F164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4403 Capstone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881"/>
            <a:ext cx="102624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NURS 3297 Nursing Research</a:t>
            </a:r>
            <a:r>
              <a:rPr lang="en-US" dirty="0"/>
              <a:t> provides the foundation for NURS 4403 and is an overview of research concepts applied to nursing.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Students will:</a:t>
            </a:r>
            <a:endParaRPr lang="en-US" dirty="0"/>
          </a:p>
          <a:p>
            <a:pPr marL="914400" lvl="1" indent="-457200"/>
            <a:r>
              <a:rPr lang="en-US" dirty="0"/>
              <a:t>examine evidence-based practice and research approaches</a:t>
            </a:r>
            <a:endParaRPr lang="en-US" dirty="0">
              <a:cs typeface="Calibri"/>
            </a:endParaRPr>
          </a:p>
          <a:p>
            <a:pPr marL="914400" lvl="1" indent="-457200"/>
            <a:r>
              <a:rPr lang="en-US" dirty="0"/>
              <a:t>construct a PICOT question</a:t>
            </a:r>
            <a:endParaRPr lang="en-US" dirty="0">
              <a:cs typeface="Calibri"/>
            </a:endParaRPr>
          </a:p>
          <a:p>
            <a:pPr marL="914400" lvl="1" indent="-457200"/>
            <a:r>
              <a:rPr lang="en-US" dirty="0"/>
              <a:t>discuss nursing theory related to research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76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87DE2-04C1-8D4D-8D83-8BA1F164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NURS 4403 Capstone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511" y="1366684"/>
            <a:ext cx="10066216" cy="42440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 capstone course provides a </a:t>
            </a:r>
            <a:r>
              <a:rPr lang="en-US" b="1" dirty="0"/>
              <a:t>practical application of research</a:t>
            </a:r>
            <a:r>
              <a:rPr lang="en-US" dirty="0"/>
              <a:t> concepts  - for a </a:t>
            </a:r>
            <a:r>
              <a:rPr lang="en-US" i="1" dirty="0"/>
              <a:t>potential</a:t>
            </a:r>
            <a:r>
              <a:rPr lang="en-US" dirty="0"/>
              <a:t> research study. </a:t>
            </a:r>
          </a:p>
          <a:p>
            <a:pPr marL="0" indent="0">
              <a:buNone/>
            </a:pPr>
            <a:r>
              <a:rPr lang="en-US" sz="2400" dirty="0"/>
              <a:t> Students will:</a:t>
            </a:r>
            <a:endParaRPr lang="en-US" sz="2400" dirty="0">
              <a:cs typeface="Calibri"/>
            </a:endParaRPr>
          </a:p>
          <a:p>
            <a:pPr lvl="1"/>
            <a:r>
              <a:rPr lang="en-US" dirty="0"/>
              <a:t>perform literature searches and complete an annotated bibliography</a:t>
            </a:r>
          </a:p>
          <a:p>
            <a:pPr lvl="1"/>
            <a:r>
              <a:rPr lang="en-US" dirty="0"/>
              <a:t>develop a topic, title, and a PICOT question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discuss potential statistics and outcomes</a:t>
            </a:r>
          </a:p>
          <a:p>
            <a:pPr lvl="1"/>
            <a:r>
              <a:rPr lang="en-US" dirty="0"/>
              <a:t>develop presentation skills</a:t>
            </a:r>
          </a:p>
          <a:p>
            <a:pPr marL="457200" lvl="1" indent="0">
              <a:buNone/>
            </a:pPr>
            <a:r>
              <a:rPr lang="en-US" i="1" dirty="0"/>
              <a:t>But do not collect data due to time constraints</a:t>
            </a:r>
            <a:endParaRPr lang="en-US" i="1" dirty="0">
              <a:cs typeface="Calibri" panose="020F0502020204030204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0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DF722-FA71-9D47-B0FF-ACEC09D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259"/>
          </a:xfrm>
        </p:spPr>
        <p:txBody>
          <a:bodyPr/>
          <a:lstStyle/>
          <a:p>
            <a:r>
              <a:rPr lang="en-US" b="1" dirty="0"/>
              <a:t>NURS 4404 Leadership 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31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BSN students complete a Leadership Practicum in NURS 4404.*</a:t>
            </a:r>
            <a:endParaRPr lang="en-US" sz="2800" dirty="0">
              <a:cs typeface="Calibri"/>
            </a:endParaRPr>
          </a:p>
          <a:p>
            <a:pPr lvl="2"/>
            <a:r>
              <a:rPr lang="en-US" sz="2400" dirty="0"/>
              <a:t>NURS 4404 explores leadership roles and concepts guided by an approved nurse preceptor. </a:t>
            </a:r>
            <a:endParaRPr lang="en-US" sz="2400" dirty="0">
              <a:cs typeface="Calibri"/>
            </a:endParaRPr>
          </a:p>
          <a:p>
            <a:pPr lvl="2"/>
            <a:r>
              <a:rPr lang="en-US" sz="2400" dirty="0"/>
              <a:t>NURS 4404 is the final course in the RN-to-BSN program.  </a:t>
            </a:r>
            <a:endParaRPr lang="en-US" sz="2400" dirty="0">
              <a:cs typeface="Calibri"/>
            </a:endParaRPr>
          </a:p>
          <a:p>
            <a:pPr lvl="2"/>
            <a:r>
              <a:rPr lang="en-US" sz="2400" dirty="0"/>
              <a:t>Most general education courses should be completed before students register for NURS 4404.</a:t>
            </a:r>
          </a:p>
          <a:p>
            <a:pPr lvl="2"/>
            <a:r>
              <a:rPr lang="en-US" sz="2800" dirty="0">
                <a:highlight>
                  <a:srgbClr val="FFFF00"/>
                </a:highlight>
              </a:rPr>
              <a:t>Prerequisites: </a:t>
            </a:r>
            <a:r>
              <a:rPr lang="en-US" sz="2400" dirty="0">
                <a:highlight>
                  <a:srgbClr val="FFFF00"/>
                </a:highlight>
              </a:rPr>
              <a:t>NURS 3197, NURS 3297, NURS 3397, NURS 4597, HSCI 3501 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1800" dirty="0"/>
              <a:t>          *Must be completed within an NC-SARA state: </a:t>
            </a:r>
            <a:r>
              <a:rPr lang="en-US" sz="18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https://sites.highlands.edu/online/state-authorization/</a:t>
            </a:r>
            <a:r>
              <a:rPr lang="en-US" sz="18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102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DF722-FA71-9D47-B0FF-ACEC09D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4404 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1513010"/>
            <a:ext cx="101834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This is a high impact practice course</a:t>
            </a:r>
          </a:p>
          <a:p>
            <a:pPr lvl="1"/>
            <a:r>
              <a:rPr lang="en-US" sz="2800" dirty="0"/>
              <a:t>The course provides experiential learning with 45 hours of  leadership activities, including a service project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Students apply what was learned throughout the program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Students gain exposure to issues and solutions as seen through the lens of nursing leadership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11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DF722-FA71-9D47-B0FF-ACEC09D3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4404 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431" y="1468254"/>
            <a:ext cx="10271369" cy="39214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Students must locate a preceptor </a:t>
            </a:r>
            <a:r>
              <a:rPr lang="en-US" u="sng" dirty="0"/>
              <a:t>early</a:t>
            </a:r>
            <a:r>
              <a:rPr lang="en-US" dirty="0"/>
              <a:t> who meets qualifications: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sz="2200" dirty="0"/>
              <a:t>Hold a current and unencumbered RN license in the state of practice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Have at least a BSN degree and have at least 2 years of experience as an RN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200" dirty="0"/>
              <a:t>Be employed at least 1 year in area of current practice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Be in a leadership role at least one level above that of the RN-to-BSN student*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Willing to assume the responsibility for assisting students during the guided practicum to meet identified objectives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The preceptor must </a:t>
            </a:r>
            <a:r>
              <a:rPr lang="en-US" sz="2200" u="sng" dirty="0"/>
              <a:t>not</a:t>
            </a:r>
            <a:r>
              <a:rPr lang="en-US" sz="2200" dirty="0"/>
              <a:t> be your direct manager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>
                <a:cs typeface="Calibri"/>
              </a:rPr>
              <a:t>What to do if the preceptor leaves employment before or during your practicum.</a:t>
            </a:r>
          </a:p>
          <a:p>
            <a:pPr lvl="1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38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DF722-FA71-9D47-B0FF-ACEC09D3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4404 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224" y="1337945"/>
            <a:ext cx="10225576" cy="3960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To set up your practicum:</a:t>
            </a:r>
          </a:p>
          <a:p>
            <a:r>
              <a:rPr lang="en-US" sz="2400" dirty="0"/>
              <a:t>You must submit the </a:t>
            </a:r>
            <a:r>
              <a:rPr lang="en-US" sz="2400" b="1" dirty="0"/>
              <a:t>Application for Leadership Practicum </a:t>
            </a:r>
          </a:p>
          <a:p>
            <a:r>
              <a:rPr lang="en-US" sz="2400" i="1" u="sng" dirty="0"/>
              <a:t>At least three months prior to</a:t>
            </a:r>
            <a:r>
              <a:rPr lang="en-US" sz="2400" dirty="0"/>
              <a:t> NURS 4404 to allow sufficient time for arrangements to be completed. 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Go to the </a:t>
            </a:r>
            <a:r>
              <a:rPr lang="en-US" sz="2400" b="1" dirty="0"/>
              <a:t>Clinical Leadership Practicum </a:t>
            </a:r>
            <a:r>
              <a:rPr lang="en-US" sz="2400" dirty="0"/>
              <a:t>course in D2l.</a:t>
            </a:r>
          </a:p>
          <a:p>
            <a:pPr lvl="1"/>
            <a:r>
              <a:rPr lang="en-US" dirty="0"/>
              <a:t>Sharon Bailey will send access information later in the program.</a:t>
            </a:r>
          </a:p>
          <a:p>
            <a:r>
              <a:rPr lang="en-US" sz="2400" dirty="0"/>
              <a:t>Delayed submission could interfere with finalizing arrangements for your Leadership Practicum.</a:t>
            </a:r>
            <a:endParaRPr lang="en-US" sz="24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0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318B-330A-4657-AF4B-A5BD6898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246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Welcome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7171F-F7EC-4789-BF74-4B66E16F1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574789"/>
            <a:ext cx="7632847" cy="48573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/>
              <a:t>Program Overview</a:t>
            </a:r>
            <a:endParaRPr lang="en-US" sz="2400" b="1" dirty="0">
              <a:ea typeface="Calibri"/>
              <a:cs typeface="Calibri"/>
            </a:endParaRPr>
          </a:p>
          <a:p>
            <a:pPr lvl="1"/>
            <a:r>
              <a:rPr lang="en-US" dirty="0"/>
              <a:t>Gen Ed courses - must complete all but three or fewer 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Core Courses: </a:t>
            </a:r>
            <a:r>
              <a:rPr lang="en-US" dirty="0" err="1"/>
              <a:t>eMajor</a:t>
            </a:r>
            <a:r>
              <a:rPr lang="en-US" dirty="0"/>
              <a:t>  &amp; GHC for RN-to-BSN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Plans of study: Part-time, full time, and progression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/>
              <a:t>Capstone timing and Practicum placement</a:t>
            </a:r>
            <a:endParaRPr lang="en-US" sz="2400" b="1" dirty="0">
              <a:ea typeface="Calibri"/>
              <a:cs typeface="Calibri"/>
            </a:endParaRPr>
          </a:p>
          <a:p>
            <a:pPr lvl="1"/>
            <a:r>
              <a:rPr lang="en-US" dirty="0"/>
              <a:t>45 Leadership hours – What is expected?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/>
              <a:t>Communication for success</a:t>
            </a:r>
            <a:endParaRPr lang="en-US" sz="2400" b="1" dirty="0">
              <a:ea typeface="Calibri"/>
              <a:cs typeface="Calibri"/>
            </a:endParaRPr>
          </a:p>
          <a:p>
            <a:pPr lvl="1"/>
            <a:r>
              <a:rPr lang="en-US" dirty="0" err="1"/>
              <a:t>EMajor</a:t>
            </a:r>
            <a:r>
              <a:rPr lang="en-US" dirty="0"/>
              <a:t>, GHC, RN-to-BSN program 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/>
              <a:t>Student policies and handbooks </a:t>
            </a:r>
            <a:endParaRPr lang="en-US" sz="2400" b="1" dirty="0">
              <a:ea typeface="Calibri"/>
              <a:cs typeface="Calibri"/>
            </a:endParaRPr>
          </a:p>
          <a:p>
            <a:pPr lvl="1"/>
            <a:r>
              <a:rPr lang="en-US" dirty="0" err="1"/>
              <a:t>EMajor</a:t>
            </a:r>
            <a:r>
              <a:rPr lang="en-US" dirty="0"/>
              <a:t>, GHC Student, GHC RN-to-BSN Student Handbooks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/>
              <a:t>Next steps, Wrap up, Q&amp;A</a:t>
            </a:r>
            <a:endParaRPr lang="en-US" sz="2400" b="1" dirty="0">
              <a:ea typeface="Calibri"/>
              <a:cs typeface="Calibri"/>
            </a:endParaRPr>
          </a:p>
          <a:p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15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17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08B2F7D-A244-E180-E4B5-8DEC7004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015960"/>
            <a:ext cx="1462088" cy="8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2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00BEE-5DF8-B49B-5439-8726D65B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Credentialling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C519-DAB0-63D2-5B65-D4B036593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293" y="3703250"/>
            <a:ext cx="2435507" cy="1122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>
                <a:latin typeface="+mn-lt"/>
                <a:ea typeface="+mn-ea"/>
                <a:cs typeface="+mn-cs"/>
              </a:rPr>
              <a:t>Sharon</a:t>
            </a:r>
            <a:r>
              <a:rPr lang="en-US" sz="2000"/>
              <a:t> Bailey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B162668-A736-798E-B489-70FEC793B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58" y="1836932"/>
            <a:ext cx="5604636" cy="31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39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E4B3-8021-E8A5-1622-5BA78487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Credentialing through ACEMAPP  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80778-D9EF-40F9-8204-A6CC24AF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5274"/>
            <a:ext cx="4341108" cy="569913"/>
          </a:xfrm>
          <a:solidFill>
            <a:schemeClr val="accent2"/>
          </a:solidFill>
          <a:ln>
            <a:solidFill>
              <a:srgbClr val="4472C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>
                <a:cs typeface="Calibri"/>
              </a:rPr>
              <a:t>GHC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3278-2622-2E9B-AE25-25391410E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70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Background Check*</a:t>
            </a:r>
          </a:p>
          <a:p>
            <a:r>
              <a:rPr lang="en-US">
                <a:cs typeface="Calibri"/>
              </a:rPr>
              <a:t>Drug Screen*</a:t>
            </a:r>
          </a:p>
          <a:p>
            <a:r>
              <a:rPr lang="en-US">
                <a:cs typeface="Calibri"/>
              </a:rPr>
              <a:t>Immunizations required for admission to GHC</a:t>
            </a:r>
          </a:p>
          <a:p>
            <a:r>
              <a:rPr lang="en-US">
                <a:ea typeface="+mn-lt"/>
                <a:cs typeface="+mn-lt"/>
              </a:rPr>
              <a:t>Flu vaccination</a:t>
            </a:r>
          </a:p>
          <a:p>
            <a:r>
              <a:rPr lang="en-US">
                <a:ea typeface="+mn-lt"/>
                <a:cs typeface="+mn-lt"/>
              </a:rPr>
              <a:t>CPR Certification</a:t>
            </a:r>
            <a:endParaRPr lang="en-US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6463D-84F0-B91A-247B-513406E68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5274"/>
            <a:ext cx="4320648" cy="569913"/>
          </a:xfrm>
          <a:solidFill>
            <a:srgbClr val="ED7D31"/>
          </a:solidFill>
        </p:spPr>
        <p:txBody>
          <a:bodyPr>
            <a:normAutofit/>
          </a:bodyPr>
          <a:lstStyle/>
          <a:p>
            <a:pPr algn="ctr"/>
            <a:r>
              <a:rPr lang="en-US" sz="2800">
                <a:cs typeface="Calibri"/>
              </a:rPr>
              <a:t>Facility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06B7A-A3E9-FEB4-638E-C9A71C75E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85532" cy="30773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Facility requirements vary</a:t>
            </a:r>
          </a:p>
          <a:p>
            <a:r>
              <a:rPr lang="en-US" dirty="0">
                <a:cs typeface="Calibri"/>
              </a:rPr>
              <a:t>Students must adhere to student requirements</a:t>
            </a:r>
          </a:p>
          <a:p>
            <a:r>
              <a:rPr lang="en-US" dirty="0">
                <a:cs typeface="Calibri"/>
              </a:rPr>
              <a:t>Immunizations required by facility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164FC-47C0-F15F-EC3E-66B08783E587}"/>
              </a:ext>
            </a:extLst>
          </p:cNvPr>
          <p:cNvSpPr txBox="1"/>
          <p:nvPr/>
        </p:nvSpPr>
        <p:spPr>
          <a:xfrm>
            <a:off x="2043596" y="5571471"/>
            <a:ext cx="82483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All documents must be uploaded into ACEMAPP</a:t>
            </a:r>
            <a:endParaRPr lang="en-US" b="1">
              <a:solidFill>
                <a:schemeClr val="accent2"/>
              </a:solidFill>
              <a:cs typeface="Calibri"/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  <a:cs typeface="Calibri"/>
              </a:rPr>
              <a:t>*Paid through Advantage Student </a:t>
            </a:r>
          </a:p>
        </p:txBody>
      </p:sp>
    </p:spTree>
    <p:extLst>
      <p:ext uri="{BB962C8B-B14F-4D97-AF65-F5344CB8AC3E}">
        <p14:creationId xmlns:p14="http://schemas.microsoft.com/office/powerpoint/2010/main" val="874992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BE30-9383-42AB-B681-D47E54DE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5E02-863F-4370-A060-E10D4A81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968610"/>
            <a:ext cx="7899416" cy="447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/>
              <a:t>Think about your practicum site selection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>
                <a:cs typeface="Calibri"/>
              </a:rPr>
              <a:t>Check student email at least </a:t>
            </a:r>
            <a:r>
              <a:rPr lang="en-US" dirty="0">
                <a:highlight>
                  <a:srgbClr val="FFFF00"/>
                </a:highlight>
                <a:cs typeface="Calibri"/>
              </a:rPr>
              <a:t>3-4</a:t>
            </a:r>
            <a:r>
              <a:rPr lang="en-US" dirty="0">
                <a:cs typeface="Calibri"/>
              </a:rPr>
              <a:t> times per week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>
                <a:cs typeface="Calibri"/>
              </a:rPr>
              <a:t>Start date for GHC and </a:t>
            </a:r>
            <a:r>
              <a:rPr lang="en-US" dirty="0" err="1">
                <a:cs typeface="Calibri"/>
              </a:rPr>
              <a:t>eMajor</a:t>
            </a:r>
            <a:r>
              <a:rPr lang="en-US" dirty="0">
                <a:cs typeface="Calibri"/>
              </a:rPr>
              <a:t> is </a:t>
            </a:r>
            <a:r>
              <a:rPr lang="en-US" dirty="0">
                <a:highlight>
                  <a:srgbClr val="FFFF00"/>
                </a:highlight>
                <a:cs typeface="Calibri"/>
              </a:rPr>
              <a:t>January 8</a:t>
            </a:r>
            <a:r>
              <a:rPr lang="en-US" baseline="30000" dirty="0">
                <a:highlight>
                  <a:srgbClr val="FFFF00"/>
                </a:highlight>
                <a:cs typeface="Calibri"/>
              </a:rPr>
              <a:t>th</a:t>
            </a:r>
            <a:r>
              <a:rPr lang="en-US" dirty="0">
                <a:highlight>
                  <a:srgbClr val="FFFF00"/>
                </a:highlight>
                <a:cs typeface="Calibri"/>
              </a:rPr>
              <a:t> </a:t>
            </a:r>
          </a:p>
          <a:p>
            <a:pPr marL="914400" lvl="1" indent="-457200">
              <a:buFont typeface="Wingdings" panose="020B0604020202020204" pitchFamily="34" charset="0"/>
              <a:buChar char="ü"/>
            </a:pPr>
            <a:r>
              <a:rPr lang="en-US" sz="1600" dirty="0">
                <a:solidFill>
                  <a:srgbClr val="002060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https://emajor.usg.edu/about/academic-calendar/#collaborative</a:t>
            </a:r>
            <a:endParaRPr lang="en-US" sz="1600" dirty="0">
              <a:solidFill>
                <a:srgbClr val="002060"/>
              </a:solidFill>
              <a:cs typeface="Calibri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>
                <a:ea typeface="Calibri" panose="020F0502020204030204"/>
                <a:cs typeface="Calibri" panose="020F0502020204030204"/>
              </a:rPr>
              <a:t>Attendance deadline is </a:t>
            </a:r>
            <a:r>
              <a:rPr lang="en-US" dirty="0">
                <a:highlight>
                  <a:srgbClr val="FFFF00"/>
                </a:highlight>
                <a:ea typeface="Calibri" panose="020F0502020204030204"/>
                <a:cs typeface="Calibri" panose="020F0502020204030204"/>
              </a:rPr>
              <a:t>January 14</a:t>
            </a:r>
            <a:r>
              <a:rPr lang="en-US" baseline="30000" dirty="0">
                <a:highlight>
                  <a:srgbClr val="FFFF00"/>
                </a:highlight>
                <a:ea typeface="Calibri" panose="020F0502020204030204"/>
                <a:cs typeface="Calibri" panose="020F0502020204030204"/>
              </a:rPr>
              <a:t>th</a:t>
            </a:r>
            <a:r>
              <a:rPr lang="en-US" dirty="0">
                <a:highlight>
                  <a:srgbClr val="FFFF00"/>
                </a:highlight>
                <a:ea typeface="Calibri" panose="020F0502020204030204"/>
                <a:cs typeface="Calibri" panose="020F0502020204030204"/>
              </a:rPr>
              <a:t> </a:t>
            </a:r>
            <a:r>
              <a:rPr lang="en-US" dirty="0">
                <a:ea typeface="Calibri" panose="020F0502020204030204"/>
                <a:cs typeface="Calibri" panose="020F0502020204030204"/>
              </a:rPr>
              <a:t>at 11:59 pm</a:t>
            </a:r>
          </a:p>
          <a:p>
            <a:pPr marL="914400" lvl="1" indent="-457200">
              <a:buFont typeface="Wingdings" panose="020B0604020202020204" pitchFamily="34" charset="0"/>
              <a:buChar char="ü"/>
            </a:pPr>
            <a:r>
              <a:rPr lang="en-US" dirty="0">
                <a:ea typeface="Calibri" panose="020F0502020204030204"/>
                <a:cs typeface="Calibri" panose="020F0502020204030204"/>
              </a:rPr>
              <a:t>Complete </a:t>
            </a:r>
            <a:r>
              <a:rPr lang="en-US" dirty="0" err="1">
                <a:highlight>
                  <a:srgbClr val="FFFF00"/>
                </a:highlight>
                <a:ea typeface="Calibri" panose="020F0502020204030204"/>
                <a:cs typeface="Calibri" panose="020F0502020204030204"/>
              </a:rPr>
              <a:t>eMajor</a:t>
            </a:r>
            <a:r>
              <a:rPr lang="en-US" dirty="0">
                <a:highlight>
                  <a:srgbClr val="FFFF00"/>
                </a:highlight>
                <a:ea typeface="Calibri" panose="020F0502020204030204"/>
                <a:cs typeface="Calibri" panose="020F0502020204030204"/>
              </a:rPr>
              <a:t> Quiz </a:t>
            </a:r>
            <a:r>
              <a:rPr lang="en-US" dirty="0">
                <a:ea typeface="Calibri" panose="020F0502020204030204"/>
                <a:cs typeface="Calibri" panose="020F0502020204030204"/>
              </a:rPr>
              <a:t>by first day of EACH class  </a:t>
            </a:r>
          </a:p>
          <a:p>
            <a:pPr marL="914400" lvl="2" indent="0">
              <a:buNone/>
            </a:pPr>
            <a:r>
              <a:rPr lang="en-US" sz="1600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https://emajor.usg.edu/future-students/new-student-introduction-quiz/</a:t>
            </a:r>
            <a:r>
              <a:rPr lang="en-US" sz="16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 sz="1600" dirty="0">
              <a:solidFill>
                <a:srgbClr val="002060"/>
              </a:solidFill>
              <a:ea typeface="+mn-lt"/>
              <a:cs typeface="Calibri" panose="020F0502020204030204"/>
            </a:endParaRPr>
          </a:p>
          <a:p>
            <a:pPr marL="45720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15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17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1223701-79D7-CEA9-A946-245B1697B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442" y="3015960"/>
            <a:ext cx="1462088" cy="8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2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3709-6B80-4816-BB79-7FEAD9F4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Wrap Up</a:t>
            </a:r>
            <a:r>
              <a:rPr lang="en-US" dirty="0"/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A41A4-0371-49FA-8484-59B43018F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49"/>
            <a:ext cx="9186985" cy="4683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a typeface="Calibri"/>
                <a:cs typeface="Calibri"/>
              </a:rPr>
              <a:t>Welcome to the GHC RN-to-BSN program!</a:t>
            </a:r>
            <a:endParaRPr lang="en-US" b="1" dirty="0"/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We are thrilled to have you in our program!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As you further your career, let us know how we can help!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We covered these topics:</a:t>
            </a: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Program Overview</a:t>
            </a: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Capstone timing and Practicum placement</a:t>
            </a: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Communication for success</a:t>
            </a: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Student policies and handbooks 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Next Steps</a:t>
            </a:r>
          </a:p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6" name="Picture 5" descr="A black background with blue and orange letters&#10;&#10;Description automatically generated">
            <a:extLst>
              <a:ext uri="{FF2B5EF4-FFF2-40B4-BE49-F238E27FC236}">
                <a16:creationId xmlns:a16="http://schemas.microsoft.com/office/drawing/2014/main" id="{5FC724E7-7461-B987-EF70-5EC43E90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560" y="516877"/>
            <a:ext cx="607314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2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48EC5-43A7-F448-86E2-10FBD9480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9801C-3622-0FFF-692E-C98C4BA36BE3}"/>
              </a:ext>
            </a:extLst>
          </p:cNvPr>
          <p:cNvSpPr txBox="1"/>
          <p:nvPr/>
        </p:nvSpPr>
        <p:spPr>
          <a:xfrm>
            <a:off x="523875" y="5307471"/>
            <a:ext cx="11210925" cy="75460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What questions do you have?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0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2116-1CFE-4DF2-8B5F-1FEDC6EB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Plans of Study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F8C553-33DE-4517-BC2C-38372F031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30911"/>
              </p:ext>
            </p:extLst>
          </p:nvPr>
        </p:nvGraphicFramePr>
        <p:xfrm>
          <a:off x="914400" y="1557866"/>
          <a:ext cx="105156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587904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0518379"/>
                    </a:ext>
                  </a:extLst>
                </a:gridCol>
                <a:gridCol w="2922373">
                  <a:extLst>
                    <a:ext uri="{9D8B030D-6E8A-4147-A177-3AD203B41FA5}">
                      <a16:colId xmlns:a16="http://schemas.microsoft.com/office/drawing/2014/main" val="886020179"/>
                    </a:ext>
                  </a:extLst>
                </a:gridCol>
                <a:gridCol w="2335427">
                  <a:extLst>
                    <a:ext uri="{9D8B030D-6E8A-4147-A177-3AD203B41FA5}">
                      <a16:colId xmlns:a16="http://schemas.microsoft.com/office/drawing/2014/main" val="260494481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Full 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0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Fall – 1</a:t>
                      </a:r>
                      <a:r>
                        <a:rPr lang="en-US" b="1" baseline="30000"/>
                        <a:t>st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Fall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Spring 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Spring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11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NURS 3197 </a:t>
                      </a:r>
                    </a:p>
                    <a:p>
                      <a:r>
                        <a:rPr lang="en-US" dirty="0"/>
                        <a:t>Professional </a:t>
                      </a:r>
                      <a:r>
                        <a:rPr lang="en-US" dirty="0" err="1"/>
                        <a:t>Nsg</a:t>
                      </a:r>
                      <a:r>
                        <a:rPr lang="en-US" dirty="0"/>
                        <a:t>. Practice</a:t>
                      </a:r>
                    </a:p>
                    <a:p>
                      <a:r>
                        <a:rPr lang="en-US" b="1" dirty="0"/>
                        <a:t>NURS 3397 </a:t>
                      </a:r>
                    </a:p>
                    <a:p>
                      <a:r>
                        <a:rPr lang="en-US" dirty="0"/>
                        <a:t>Health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3297 </a:t>
                      </a:r>
                    </a:p>
                    <a:p>
                      <a:r>
                        <a:rPr lang="en-US" err="1"/>
                        <a:t>Nsg</a:t>
                      </a:r>
                      <a:r>
                        <a:rPr lang="en-US"/>
                        <a:t>. Research Application</a:t>
                      </a:r>
                    </a:p>
                    <a:p>
                      <a:r>
                        <a:rPr lang="en-US" b="1"/>
                        <a:t>HSCI 3501</a:t>
                      </a:r>
                    </a:p>
                    <a:p>
                      <a:r>
                        <a:rPr lang="en-US"/>
                        <a:t>Ethics in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NURS 4597</a:t>
                      </a:r>
                    </a:p>
                    <a:p>
                      <a:r>
                        <a:rPr lang="en-US" dirty="0"/>
                        <a:t>Leadership &amp; Management</a:t>
                      </a:r>
                    </a:p>
                    <a:p>
                      <a:r>
                        <a:rPr lang="en-US" b="1" dirty="0"/>
                        <a:t>NURS 4403</a:t>
                      </a:r>
                    </a:p>
                    <a:p>
                      <a:r>
                        <a:rPr lang="en-US" dirty="0"/>
                        <a:t>Capstone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NURS 4497</a:t>
                      </a:r>
                    </a:p>
                    <a:p>
                      <a:r>
                        <a:rPr lang="en-US" dirty="0"/>
                        <a:t>Community Health</a:t>
                      </a:r>
                    </a:p>
                    <a:p>
                      <a:r>
                        <a:rPr lang="en-US" b="1" dirty="0"/>
                        <a:t>NURS 4404</a:t>
                      </a:r>
                    </a:p>
                    <a:p>
                      <a:r>
                        <a:rPr lang="en-US" dirty="0"/>
                        <a:t>Leadership Practicum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307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B6AACC-17E6-450D-8F17-9815D9900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67927"/>
              </p:ext>
            </p:extLst>
          </p:nvPr>
        </p:nvGraphicFramePr>
        <p:xfrm>
          <a:off x="914400" y="3716866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96409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41433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6287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5599147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/>
                        <a:t>Part Time – Year 1 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3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Fall – 1</a:t>
                      </a:r>
                      <a:r>
                        <a:rPr lang="en-US" b="1" baseline="30000"/>
                        <a:t>st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Fall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Spring 1</a:t>
                      </a:r>
                      <a:r>
                        <a:rPr lang="en-US" b="1" baseline="30000"/>
                        <a:t>st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Spring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362483"/>
                  </a:ext>
                </a:extLst>
              </a:tr>
              <a:tr h="240454">
                <a:tc>
                  <a:txBody>
                    <a:bodyPr/>
                    <a:lstStyle/>
                    <a:p>
                      <a:r>
                        <a:rPr lang="en-US" b="1"/>
                        <a:t>NURS 3197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HSCI 3501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4597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4497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129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FE8D58-EEAE-491E-958C-F2DCCD87F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27371"/>
              </p:ext>
            </p:extLst>
          </p:nvPr>
        </p:nvGraphicFramePr>
        <p:xfrm>
          <a:off x="914400" y="5057986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96409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41433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6287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5599147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/>
                        <a:t>Part Time – Year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3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Fall – 1</a:t>
                      </a:r>
                      <a:r>
                        <a:rPr lang="en-US" b="1" baseline="30000"/>
                        <a:t>st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Fall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Spring 1</a:t>
                      </a:r>
                      <a:r>
                        <a:rPr lang="en-US" b="1" baseline="30000"/>
                        <a:t>st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Spring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36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NURS 3397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3297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4403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4404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129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AE154BB-59C8-48C8-B03B-D299F5CD5192}"/>
              </a:ext>
            </a:extLst>
          </p:cNvPr>
          <p:cNvSpPr txBox="1"/>
          <p:nvPr/>
        </p:nvSpPr>
        <p:spPr>
          <a:xfrm>
            <a:off x="838200" y="6219520"/>
            <a:ext cx="399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*Take electives during summer semester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1FD89-3438-4181-B96F-7520C8682087}"/>
              </a:ext>
            </a:extLst>
          </p:cNvPr>
          <p:cNvSpPr txBox="1"/>
          <p:nvPr/>
        </p:nvSpPr>
        <p:spPr>
          <a:xfrm>
            <a:off x="9078887" y="4224867"/>
            <a:ext cx="2851415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ea typeface="+mn-lt"/>
                <a:cs typeface="+mn-lt"/>
              </a:rPr>
              <a:t>https://sites.highlands.edu/academic-affairs/college-catalog/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2116-1CFE-4DF2-8B5F-1FEDC6EB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441"/>
          </a:xfrm>
        </p:spPr>
        <p:txBody>
          <a:bodyPr>
            <a:normAutofit/>
          </a:bodyPr>
          <a:lstStyle/>
          <a:p>
            <a:r>
              <a:rPr lang="en-US" b="1" dirty="0"/>
              <a:t>Optional Early Entry into MSN Program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154BB-59C8-48C8-B03B-D299F5CD5192}"/>
              </a:ext>
            </a:extLst>
          </p:cNvPr>
          <p:cNvSpPr txBox="1"/>
          <p:nvPr/>
        </p:nvSpPr>
        <p:spPr>
          <a:xfrm>
            <a:off x="2908505" y="5030603"/>
            <a:ext cx="637499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*Take electives during summer semester</a:t>
            </a:r>
          </a:p>
          <a:p>
            <a:pPr algn="ctr"/>
            <a:r>
              <a:rPr lang="en-US" dirty="0"/>
              <a:t>**</a:t>
            </a:r>
            <a:r>
              <a:rPr lang="en-US" dirty="0">
                <a:highlight>
                  <a:srgbClr val="C0C0C0"/>
                </a:highlight>
              </a:rPr>
              <a:t>Switch highlighted courses with MSN courses</a:t>
            </a:r>
            <a:endParaRPr lang="en-US" dirty="0">
              <a:highlight>
                <a:srgbClr val="C0C0C0"/>
              </a:highlight>
              <a:cs typeface="Calibri"/>
            </a:endParaRPr>
          </a:p>
          <a:p>
            <a:pPr algn="ctr"/>
            <a:r>
              <a:rPr lang="en-US" dirty="0"/>
              <a:t>Maintain other course work as planned for traditional program</a:t>
            </a:r>
          </a:p>
          <a:p>
            <a:pPr algn="ctr"/>
            <a:r>
              <a:rPr lang="en-US" dirty="0"/>
              <a:t>May also go part time with other course options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FA10F3-A605-2D2C-8566-C27E3EA43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82100"/>
              </p:ext>
            </p:extLst>
          </p:nvPr>
        </p:nvGraphicFramePr>
        <p:xfrm>
          <a:off x="838202" y="1634320"/>
          <a:ext cx="10515598" cy="3190453"/>
        </p:xfrm>
        <a:graphic>
          <a:graphicData uri="http://schemas.openxmlformats.org/drawingml/2006/table">
            <a:tbl>
              <a:tblPr/>
              <a:tblGrid>
                <a:gridCol w="2096517">
                  <a:extLst>
                    <a:ext uri="{9D8B030D-6E8A-4147-A177-3AD203B41FA5}">
                      <a16:colId xmlns:a16="http://schemas.microsoft.com/office/drawing/2014/main" val="4117769372"/>
                    </a:ext>
                  </a:extLst>
                </a:gridCol>
                <a:gridCol w="1968579">
                  <a:extLst>
                    <a:ext uri="{9D8B030D-6E8A-4147-A177-3AD203B41FA5}">
                      <a16:colId xmlns:a16="http://schemas.microsoft.com/office/drawing/2014/main" val="777367036"/>
                    </a:ext>
                  </a:extLst>
                </a:gridCol>
                <a:gridCol w="1968579">
                  <a:extLst>
                    <a:ext uri="{9D8B030D-6E8A-4147-A177-3AD203B41FA5}">
                      <a16:colId xmlns:a16="http://schemas.microsoft.com/office/drawing/2014/main" val="813593174"/>
                    </a:ext>
                  </a:extLst>
                </a:gridCol>
                <a:gridCol w="1993342">
                  <a:extLst>
                    <a:ext uri="{9D8B030D-6E8A-4147-A177-3AD203B41FA5}">
                      <a16:colId xmlns:a16="http://schemas.microsoft.com/office/drawing/2014/main" val="2608925858"/>
                    </a:ext>
                  </a:extLst>
                </a:gridCol>
                <a:gridCol w="2488581">
                  <a:extLst>
                    <a:ext uri="{9D8B030D-6E8A-4147-A177-3AD203B41FA5}">
                      <a16:colId xmlns:a16="http://schemas.microsoft.com/office/drawing/2014/main" val="1374009652"/>
                    </a:ext>
                  </a:extLst>
                </a:gridCol>
              </a:tblGrid>
              <a:tr h="31463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Full-Time RN-BSN to MSN Pathway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50726"/>
                  </a:ext>
                </a:extLst>
              </a:tr>
              <a:tr h="2575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Summer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Fall START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Spring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484000"/>
                  </a:ext>
                </a:extLst>
              </a:tr>
              <a:tr h="250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1st 8 Weeks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2nd 8 Weeks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1st 8 Weeks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2nd 8 Weeks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890763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Elective*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3197**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HSCI 3501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4597**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4497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038450"/>
                  </a:ext>
                </a:extLst>
              </a:tr>
              <a:tr h="471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Elective*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3397</a:t>
                      </a:r>
                      <a:endParaRPr lang="en-US" sz="180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3297</a:t>
                      </a:r>
                      <a:endParaRPr lang="en-US" sz="180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4403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NURS 4404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969119"/>
                  </a:ext>
                </a:extLst>
              </a:tr>
              <a:tr h="532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**NURS 6101 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replace NURS 3197</a:t>
                      </a: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Full Semester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**NURS 6105 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May replace NURS 4597</a:t>
                      </a: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Full Semester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89204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 6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165557"/>
                  </a:ext>
                </a:extLst>
              </a:tr>
              <a:tr h="242824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  <a:cs typeface="Calibri"/>
                        </a:rPr>
                        <a:t>6 Credit Hours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12 Credit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Credit Hours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83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4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0DFC5-950C-4799-B4D3-ACC8D003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95" y="2080441"/>
            <a:ext cx="4284420" cy="1727766"/>
          </a:xfrm>
          <a:noFill/>
        </p:spPr>
        <p:txBody>
          <a:bodyPr anchor="t">
            <a:normAutofit fontScale="90000"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  <a:t>RN-to-BSN </a:t>
            </a:r>
            <a:b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  <a:t>Program</a:t>
            </a:r>
            <a:b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</a:br>
            <a:endParaRPr lang="en-US" sz="4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49" y="2416891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F0CE-2227-4839-9185-9FFD8EB01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313" y="692898"/>
            <a:ext cx="4977650" cy="5518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dirty="0"/>
              <a:t>RN-to-BSN students complete </a:t>
            </a:r>
            <a:r>
              <a:rPr lang="en-US" sz="1900" b="1" dirty="0"/>
              <a:t>general education </a:t>
            </a:r>
            <a:r>
              <a:rPr lang="en-US" sz="1900" dirty="0"/>
              <a:t>courses and </a:t>
            </a:r>
            <a:r>
              <a:rPr lang="en-US" sz="1900" b="1" dirty="0"/>
              <a:t>nursing core course </a:t>
            </a:r>
            <a:r>
              <a:rPr lang="en-US" sz="1900" dirty="0"/>
              <a:t>work.</a:t>
            </a:r>
          </a:p>
          <a:p>
            <a:pPr marL="0" indent="0">
              <a:buNone/>
            </a:pPr>
            <a:r>
              <a:rPr lang="en-US" sz="1900" dirty="0"/>
              <a:t>Core Nursing Courses:</a:t>
            </a:r>
          </a:p>
          <a:p>
            <a:pPr lvl="1"/>
            <a:r>
              <a:rPr lang="en-US" sz="2000" dirty="0"/>
              <a:t>5 courses with USG </a:t>
            </a:r>
            <a:r>
              <a:rPr lang="en-US" sz="2000" dirty="0" err="1"/>
              <a:t>eMajor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/>
              <a:t>3 courses with GHC RN-to-BSN program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1700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Important:</a:t>
            </a:r>
          </a:p>
          <a:p>
            <a:r>
              <a:rPr lang="en-US" sz="1900" b="1" dirty="0">
                <a:ea typeface="+mn-lt"/>
                <a:cs typeface="+mn-lt"/>
              </a:rPr>
              <a:t>It is best to complete most Gen Ed courses before entering the program</a:t>
            </a:r>
          </a:p>
          <a:p>
            <a:r>
              <a:rPr lang="en-US" sz="1900" b="1" dirty="0">
                <a:ea typeface="+mn-lt"/>
                <a:cs typeface="+mn-lt"/>
              </a:rPr>
              <a:t>All Gen Ed courses should be completed before or concurrent with NURS 4404 </a:t>
            </a:r>
          </a:p>
          <a:p>
            <a:pPr marL="457200" lvl="1" indent="0">
              <a:buNone/>
            </a:pPr>
            <a:endParaRPr lang="en-US" sz="17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100" dirty="0">
                <a:ea typeface="+mn-lt"/>
                <a:cs typeface="+mn-lt"/>
              </a:rPr>
              <a:t>RN-to-BSN Web page: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600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://sites.highlands.edu/nursing/rn-to-bsn/</a:t>
            </a:r>
            <a:r>
              <a:rPr lang="en-US" sz="16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 sz="1600" dirty="0">
              <a:solidFill>
                <a:srgbClr val="002060"/>
              </a:solidFill>
              <a:ea typeface="Calibri"/>
              <a:cs typeface="Calibri"/>
            </a:endParaRPr>
          </a:p>
          <a:p>
            <a:pPr lvl="1"/>
            <a:endParaRPr lang="en-US" sz="17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254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E93D9-5CD7-4BF4-89BD-0F02281C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eMajor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Core  Courses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A74F-AECF-43E7-98F7-B302D5BD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IMPORTANT: </a:t>
            </a: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  <a:ea typeface="+mn-lt"/>
                <a:cs typeface="+mn-lt"/>
              </a:rPr>
              <a:t>Start/end dates vary – make notes!</a:t>
            </a:r>
            <a:endParaRPr lang="en-US" b="1" dirty="0">
              <a:solidFill>
                <a:srgbClr val="002060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lvl="1"/>
            <a:r>
              <a:rPr lang="en-US" dirty="0" err="1">
                <a:solidFill>
                  <a:srgbClr val="002060"/>
                </a:solidFill>
                <a:ea typeface="+mn-lt"/>
                <a:cs typeface="+mn-lt"/>
              </a:rPr>
              <a:t>EMajor</a:t>
            </a: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 Calendar </a:t>
            </a:r>
          </a:p>
          <a:p>
            <a:pPr lvl="2"/>
            <a:r>
              <a:rPr lang="en-US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https://emajor.usg.edu/about/academic-calendar/#rnbsn</a:t>
            </a: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lvl="1"/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GHC Calendar</a:t>
            </a:r>
            <a:endParaRPr lang="en-US" dirty="0">
              <a:solidFill>
                <a:srgbClr val="002060"/>
              </a:solidFill>
            </a:endParaRPr>
          </a:p>
          <a:p>
            <a:pPr lvl="2"/>
            <a:r>
              <a:rPr lang="en-US" dirty="0">
                <a:solidFill>
                  <a:srgbClr val="00206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https://sites.highlands.edu/ghc-calendars/academic-calendars/</a:t>
            </a: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Tips for early success</a:t>
            </a:r>
          </a:p>
          <a:p>
            <a:pPr lvl="1"/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Calibri"/>
              </a:rPr>
              <a:t>Watch for the </a:t>
            </a:r>
            <a:r>
              <a:rPr lang="en-US" dirty="0" err="1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Calibri"/>
              </a:rPr>
              <a:t>eMajor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Calibri"/>
              </a:rPr>
              <a:t> quiz </a:t>
            </a:r>
          </a:p>
          <a:p>
            <a:pPr lvl="2"/>
            <a:r>
              <a:rPr lang="en-US" i="1" u="sng" dirty="0">
                <a:solidFill>
                  <a:srgbClr val="002060"/>
                </a:solidFill>
                <a:ea typeface="Calibri"/>
                <a:cs typeface="Calibri"/>
              </a:rPr>
              <a:t>Due by first day</a:t>
            </a: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 in each course</a:t>
            </a:r>
          </a:p>
          <a:p>
            <a:pPr lvl="1"/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Work with </a:t>
            </a:r>
            <a:r>
              <a:rPr lang="en-US" dirty="0" err="1">
                <a:solidFill>
                  <a:srgbClr val="002060"/>
                </a:solidFill>
                <a:ea typeface="Calibri"/>
                <a:cs typeface="Calibri"/>
              </a:rPr>
              <a:t>EMajor</a:t>
            </a: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 course</a:t>
            </a: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 coaches </a:t>
            </a:r>
          </a:p>
          <a:p>
            <a:pPr lvl="1"/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Work with GHC librarians and instructors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13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E93D9-5CD7-4BF4-89BD-0F02281C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eMajor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Core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Courses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A74F-AECF-43E7-98F7-B302D5BD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USG RN-to-BSN Consortium has five courses.</a:t>
            </a:r>
          </a:p>
          <a:p>
            <a:pPr marL="800100" lvl="1" indent="-342900"/>
            <a:r>
              <a:rPr lang="en-US" dirty="0"/>
              <a:t>Allow time to adjust  </a:t>
            </a:r>
            <a:endParaRPr lang="en-US" dirty="0">
              <a:ea typeface="Calibri"/>
              <a:cs typeface="Calibri"/>
            </a:endParaRPr>
          </a:p>
          <a:p>
            <a:pPr marL="800100" lvl="1" indent="-342900"/>
            <a:r>
              <a:rPr lang="en-US" dirty="0">
                <a:cs typeface="Calibri"/>
              </a:rPr>
              <a:t>Separate Login</a:t>
            </a:r>
            <a:endParaRPr lang="en-US" dirty="0"/>
          </a:p>
          <a:p>
            <a:pPr marL="800100" lvl="1" indent="-342900"/>
            <a:r>
              <a:rPr lang="en-US" dirty="0" err="1"/>
              <a:t>eMajor</a:t>
            </a:r>
            <a:r>
              <a:rPr lang="en-US" dirty="0"/>
              <a:t> Courses*:</a:t>
            </a:r>
            <a:endParaRPr lang="en-US" dirty="0">
              <a:ea typeface="Calibri"/>
              <a:cs typeface="Calibri"/>
            </a:endParaRPr>
          </a:p>
          <a:p>
            <a:pPr marL="1257300" lvl="2"/>
            <a:r>
              <a:rPr lang="en-US" sz="2400" dirty="0"/>
              <a:t>NURS 3197 Professional Nursing Practice</a:t>
            </a:r>
            <a:endParaRPr lang="en-US" sz="2400" dirty="0">
              <a:ea typeface="Calibri"/>
              <a:cs typeface="Calibri"/>
            </a:endParaRPr>
          </a:p>
          <a:p>
            <a:pPr marL="1257300" lvl="2"/>
            <a:r>
              <a:rPr lang="en-US" sz="2400" dirty="0"/>
              <a:t>NURS 3297 Research Application</a:t>
            </a:r>
            <a:endParaRPr lang="en-US" sz="2400" dirty="0">
              <a:cs typeface="Calibri"/>
            </a:endParaRPr>
          </a:p>
          <a:p>
            <a:pPr marL="1257300" lvl="2"/>
            <a:r>
              <a:rPr lang="en-US" sz="2400" dirty="0"/>
              <a:t>NURS 3397 Health Assessment</a:t>
            </a:r>
            <a:endParaRPr lang="en-US" sz="2400" dirty="0">
              <a:cs typeface="Calibri" panose="020F0502020204030204"/>
            </a:endParaRPr>
          </a:p>
          <a:p>
            <a:pPr marL="1257300" lvl="2"/>
            <a:r>
              <a:rPr lang="en-US" sz="2400" dirty="0"/>
              <a:t>NURS 4497 Community Health</a:t>
            </a:r>
            <a:endParaRPr lang="en-US" sz="2400" dirty="0">
              <a:cs typeface="Calibri"/>
            </a:endParaRPr>
          </a:p>
          <a:p>
            <a:pPr marL="1257300" lvl="2"/>
            <a:r>
              <a:rPr lang="en-US" sz="2400" dirty="0"/>
              <a:t>NURS 4597 Leadership &amp; Management</a:t>
            </a:r>
            <a:endParaRPr lang="en-US" sz="2400" dirty="0">
              <a:cs typeface="Calibri" panose="020F0502020204030204"/>
            </a:endParaRPr>
          </a:p>
          <a:p>
            <a:pPr marL="1028700" lvl="2" indent="0">
              <a:buNone/>
            </a:pPr>
            <a:endParaRPr lang="en-US" sz="2400" dirty="0">
              <a:cs typeface="Calibri" panose="020F0502020204030204"/>
            </a:endParaRPr>
          </a:p>
          <a:p>
            <a:pPr marL="571500" lvl="1" indent="0">
              <a:buNone/>
            </a:pPr>
            <a:r>
              <a:rPr lang="en-US" i="1" dirty="0">
                <a:cs typeface="Calibri" panose="020F0502020204030204"/>
              </a:rPr>
              <a:t>*Textbooks are embedded; no extra cost</a:t>
            </a:r>
          </a:p>
        </p:txBody>
      </p:sp>
    </p:spTree>
    <p:extLst>
      <p:ext uri="{BB962C8B-B14F-4D97-AF65-F5344CB8AC3E}">
        <p14:creationId xmlns:p14="http://schemas.microsoft.com/office/powerpoint/2010/main" val="298244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E93D9-5CD7-4BF4-89BD-0F02281C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GHC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Core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Courses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A74F-AECF-43E7-98F7-B302D5BD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792" y="505283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GHC Faculty Teach these Courses:</a:t>
            </a:r>
            <a:endParaRPr lang="en-US" dirty="0">
              <a:solidFill>
                <a:srgbClr val="00206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b="1" dirty="0">
                <a:ea typeface="+mn-lt"/>
                <a:cs typeface="+mn-lt"/>
              </a:rPr>
              <a:t>HSCI 3501 – Ethics in Healthcare</a:t>
            </a:r>
          </a:p>
          <a:p>
            <a:pPr lvl="1"/>
            <a:r>
              <a:rPr lang="en-US" dirty="0">
                <a:ea typeface="+mn-lt"/>
                <a:cs typeface="+mn-lt"/>
              </a:rPr>
              <a:t>Required GHC course, not elective</a:t>
            </a:r>
            <a:endParaRPr lang="en-US" dirty="0"/>
          </a:p>
          <a:p>
            <a:pPr marL="0" indent="0">
              <a:buNone/>
            </a:pPr>
            <a:r>
              <a:rPr lang="en-US" sz="2400" b="1" dirty="0"/>
              <a:t>NURS 4403 – Capstone Project*</a:t>
            </a:r>
            <a:endParaRPr lang="en-US" sz="2400" b="1" dirty="0">
              <a:ea typeface="Calibri"/>
              <a:cs typeface="Calibri"/>
            </a:endParaRPr>
          </a:p>
          <a:p>
            <a:pPr lvl="1"/>
            <a:r>
              <a:rPr lang="en-US" dirty="0"/>
              <a:t>Information in next slides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/>
              <a:t>NURS 4404 – Clinical Leadership Practicum*</a:t>
            </a:r>
            <a:endParaRPr lang="en-US" sz="2400" b="1" dirty="0">
              <a:ea typeface="Calibri"/>
              <a:cs typeface="Calibri"/>
            </a:endParaRPr>
          </a:p>
          <a:p>
            <a:pPr lvl="1"/>
            <a:r>
              <a:rPr lang="en-US" dirty="0"/>
              <a:t>Choose site early.</a:t>
            </a:r>
          </a:p>
          <a:p>
            <a:pPr lvl="1"/>
            <a:r>
              <a:rPr lang="en-US" dirty="0">
                <a:cs typeface="Calibri"/>
              </a:rPr>
              <a:t>If WellStar employee, email Sharon </a:t>
            </a:r>
            <a:r>
              <a:rPr lang="en-US" u="sng" dirty="0">
                <a:cs typeface="Calibri"/>
              </a:rPr>
              <a:t>today</a:t>
            </a:r>
            <a:endParaRPr lang="en-US" u="sng" dirty="0"/>
          </a:p>
          <a:p>
            <a:pPr lvl="1"/>
            <a:r>
              <a:rPr lang="en-US" dirty="0"/>
              <a:t>If contract nurse &gt; alert Sharon </a:t>
            </a:r>
            <a:r>
              <a:rPr lang="en-US" u="sng" dirty="0"/>
              <a:t>today</a:t>
            </a:r>
          </a:p>
          <a:p>
            <a:pPr marL="0" indent="0">
              <a:buNone/>
            </a:pPr>
            <a:r>
              <a:rPr lang="en-US" sz="2400" i="1" dirty="0">
                <a:ea typeface="+mn-lt"/>
                <a:cs typeface="+mn-lt"/>
              </a:rPr>
              <a:t>*Textbooks are embedded; no extra cost</a:t>
            </a:r>
          </a:p>
          <a:p>
            <a:pPr marL="0" indent="0">
              <a:buNone/>
            </a:pPr>
            <a:endParaRPr lang="en-US" sz="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b="1" dirty="0"/>
              <a:t>D2L - </a:t>
            </a:r>
            <a:r>
              <a:rPr lang="en-US" sz="2200" dirty="0"/>
              <a:t>How to access and navigate GHC learning management system </a:t>
            </a:r>
            <a:r>
              <a:rPr lang="en-US" sz="2200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https://sites.highlands.edu/elearning/d2l-course-access/</a:t>
            </a:r>
            <a:r>
              <a:rPr lang="en-US" sz="22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643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BE30-9383-42AB-B681-D47E54DE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5E02-863F-4370-A060-E10D4A81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856"/>
            <a:ext cx="10515600" cy="4859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Who to contact…</a:t>
            </a:r>
          </a:p>
          <a:p>
            <a:pPr marL="0" indent="0">
              <a:buNone/>
            </a:pPr>
            <a:endParaRPr lang="en-US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Students must check email</a:t>
            </a:r>
            <a:r>
              <a:rPr lang="en-US" sz="2400" b="1" dirty="0"/>
              <a:t> </a:t>
            </a:r>
            <a:r>
              <a:rPr lang="en-US" sz="2400" b="1" dirty="0">
                <a:highlight>
                  <a:srgbClr val="FFFF00"/>
                </a:highlight>
              </a:rPr>
              <a:t>at least 3 times per weeks</a:t>
            </a:r>
            <a:r>
              <a:rPr lang="en-US" sz="2400" b="1" dirty="0"/>
              <a:t> </a:t>
            </a:r>
            <a:endParaRPr lang="en-US" sz="2400" b="1" dirty="0">
              <a:ea typeface="Calibri"/>
              <a:cs typeface="Calibri"/>
            </a:endParaRPr>
          </a:p>
          <a:p>
            <a:pPr marL="457200" lvl="1" indent="-285750">
              <a:buNone/>
            </a:pPr>
            <a:r>
              <a:rPr lang="en-US" sz="2200" dirty="0"/>
              <a:t>*</a:t>
            </a:r>
            <a:r>
              <a:rPr lang="en-US" sz="2200" dirty="0">
                <a:solidFill>
                  <a:srgbClr val="002060"/>
                </a:solidFill>
              </a:rPr>
              <a:t>Per </a:t>
            </a:r>
            <a:r>
              <a:rPr lang="en-US" sz="2200" dirty="0" err="1">
                <a:solidFill>
                  <a:srgbClr val="002060"/>
                </a:solidFill>
              </a:rPr>
              <a:t>eMajor</a:t>
            </a:r>
            <a:r>
              <a:rPr lang="en-US" sz="2200" dirty="0">
                <a:solidFill>
                  <a:srgbClr val="002060"/>
                </a:solidFill>
              </a:rPr>
              <a:t> Student Guidebook 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https://emajor.usg.edu/current-students/student-guide/index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marL="457200" lvl="1" indent="-285750">
              <a:buNone/>
            </a:pPr>
            <a:r>
              <a:rPr lang="en-US" sz="2200" dirty="0">
                <a:solidFill>
                  <a:srgbClr val="002060"/>
                </a:solidFill>
              </a:rPr>
              <a:t>**Per GHC Nursing Student Handbook </a:t>
            </a:r>
          </a:p>
          <a:p>
            <a:pPr marL="457200" lvl="1" indent="-285750">
              <a:buNone/>
            </a:pPr>
            <a:r>
              <a:rPr lang="en-US" sz="1600" dirty="0">
                <a:solidFill>
                  <a:srgbClr val="002060"/>
                </a:solidFill>
              </a:rPr>
              <a:t>chrome-extension://</a:t>
            </a:r>
            <a:r>
              <a:rPr lang="en-US" sz="1600" dirty="0" err="1">
                <a:solidFill>
                  <a:srgbClr val="002060"/>
                </a:solidFill>
              </a:rPr>
              <a:t>efaidnbmnnnibpcajpcglclefindmkaj</a:t>
            </a:r>
            <a:r>
              <a:rPr lang="en-US" sz="1600" dirty="0">
                <a:solidFill>
                  <a:srgbClr val="002060"/>
                </a:solidFill>
              </a:rPr>
              <a:t>/https://sites.highlands.edu/health-sciences/wp-content/uploads/sites/36/2023/07/RN-BSN-Student-Handbook-2023-2024-7.25.2023.pdf  </a:t>
            </a:r>
            <a:endParaRPr lang="en-US" sz="1600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3446BC-D73F-48DD-9103-152CDB0B6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34375"/>
              </p:ext>
            </p:extLst>
          </p:nvPr>
        </p:nvGraphicFramePr>
        <p:xfrm>
          <a:off x="953159" y="2069966"/>
          <a:ext cx="10324758" cy="253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2379">
                  <a:extLst>
                    <a:ext uri="{9D8B030D-6E8A-4147-A177-3AD203B41FA5}">
                      <a16:colId xmlns:a16="http://schemas.microsoft.com/office/drawing/2014/main" val="45485915"/>
                    </a:ext>
                  </a:extLst>
                </a:gridCol>
                <a:gridCol w="5162379">
                  <a:extLst>
                    <a:ext uri="{9D8B030D-6E8A-4147-A177-3AD203B41FA5}">
                      <a16:colId xmlns:a16="http://schemas.microsoft.com/office/drawing/2014/main" val="3882205083"/>
                    </a:ext>
                  </a:extLst>
                </a:gridCol>
              </a:tblGrid>
              <a:tr h="491884">
                <a:tc>
                  <a:txBody>
                    <a:bodyPr/>
                    <a:lstStyle/>
                    <a:p>
                      <a:r>
                        <a:rPr lang="en-US" err="1"/>
                        <a:t>EMajor</a:t>
                      </a:r>
                      <a:r>
                        <a:rPr lang="en-US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GHC Nursing**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35636"/>
                  </a:ext>
                </a:extLst>
              </a:tr>
              <a:tr h="1989894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Monday - Thursday: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8:00am - 8:00pm</a:t>
                      </a:r>
                    </a:p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Friday: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8:00am - 5:00pm</a:t>
                      </a:r>
                    </a:p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200" b="0" i="0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emajor@ecampus.usg.edu</a:t>
                      </a:r>
                      <a:endParaRPr lang="en-US" sz="22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678-839-6400 or Toll Free 1-855-9eMajor</a:t>
                      </a:r>
                    </a:p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Instructor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See course syllabus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Monday -Thursday: </a:t>
                      </a:r>
                      <a:r>
                        <a:rPr lang="en-US" sz="2200" dirty="0"/>
                        <a:t>8:00am - 5:30pm</a:t>
                      </a:r>
                    </a:p>
                    <a:p>
                      <a:r>
                        <a:rPr lang="en-US" sz="2200" b="1" dirty="0"/>
                        <a:t>Friday: </a:t>
                      </a:r>
                      <a:r>
                        <a:rPr lang="en-US" sz="2200" dirty="0"/>
                        <a:t>8:00am -12:00pm</a:t>
                      </a:r>
                    </a:p>
                    <a:p>
                      <a:r>
                        <a:rPr lang="en-US" sz="2200" b="1" dirty="0"/>
                        <a:t>Sharon Bailey: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sbailey@highlands.edu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200" dirty="0"/>
                        <a:t>                          706-204-2290</a:t>
                      </a:r>
                    </a:p>
                    <a:p>
                      <a:r>
                        <a:rPr lang="en-US" sz="2200" b="1" dirty="0"/>
                        <a:t>Instructor</a:t>
                      </a:r>
                      <a:r>
                        <a:rPr lang="en-US" sz="2200" dirty="0"/>
                        <a:t>: See course syllabus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79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07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6E5727C51784BB3660A28AE330E46" ma:contentTypeVersion="20" ma:contentTypeDescription="Create a new document." ma:contentTypeScope="" ma:versionID="974891008dd148a628749bcf296d9b64">
  <xsd:schema xmlns:xsd="http://www.w3.org/2001/XMLSchema" xmlns:xs="http://www.w3.org/2001/XMLSchema" xmlns:p="http://schemas.microsoft.com/office/2006/metadata/properties" xmlns:ns1="http://schemas.microsoft.com/sharepoint/v3" xmlns:ns2="2f2a79cc-e699-45bb-b05b-0a0ea2e2dbb1" xmlns:ns3="2e57e455-4665-4383-aff3-1fd6d11b1f7a" targetNamespace="http://schemas.microsoft.com/office/2006/metadata/properties" ma:root="true" ma:fieldsID="f42ad891b29d3e810a10865ebddd163d" ns1:_="" ns2:_="" ns3:_="">
    <xsd:import namespace="http://schemas.microsoft.com/sharepoint/v3"/>
    <xsd:import namespace="2f2a79cc-e699-45bb-b05b-0a0ea2e2dbb1"/>
    <xsd:import namespace="2e57e455-4665-4383-aff3-1fd6d11b1f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a79cc-e699-45bb-b05b-0a0ea2e2d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8d7456-f885-4e21-bd21-ae9973fcab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7e455-4665-4383-aff3-1fd6d11b1f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624c9c-88a0-40ff-895e-bc9327f5de68}" ma:internalName="TaxCatchAll" ma:showField="CatchAllData" ma:web="2e57e455-4665-4383-aff3-1fd6d11b1f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f2a79cc-e699-45bb-b05b-0a0ea2e2dbb1">
      <Terms xmlns="http://schemas.microsoft.com/office/infopath/2007/PartnerControls"/>
    </lcf76f155ced4ddcb4097134ff3c332f>
    <TaxCatchAll xmlns="2e57e455-4665-4383-aff3-1fd6d11b1f7a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3E8985-F1B4-4381-83CD-B738EBF387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26AAAB-5C79-4648-8BAE-4BB9BFFC7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f2a79cc-e699-45bb-b05b-0a0ea2e2dbb1"/>
    <ds:schemaRef ds:uri="2e57e455-4665-4383-aff3-1fd6d11b1f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194F41-2E34-49D3-B06F-89559FC448D8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2f2a79cc-e699-45bb-b05b-0a0ea2e2dbb1"/>
    <ds:schemaRef ds:uri="http://schemas.microsoft.com/office/infopath/2007/PartnerControls"/>
    <ds:schemaRef ds:uri="http://schemas.openxmlformats.org/package/2006/metadata/core-properties"/>
    <ds:schemaRef ds:uri="2e57e455-4665-4383-aff3-1fd6d11b1f7a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1702</Words>
  <Application>Microsoft Office PowerPoint</Application>
  <PresentationFormat>Widescreen</PresentationFormat>
  <Paragraphs>301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Atrium Health Floyd  Department of Nursing RN-to-BSN Program  Orientation</vt:lpstr>
      <vt:lpstr>Welcome &amp; Objectives</vt:lpstr>
      <vt:lpstr>Plans of Study</vt:lpstr>
      <vt:lpstr>Optional Early Entry into MSN Program </vt:lpstr>
      <vt:lpstr>RN-to-BSN  Program  </vt:lpstr>
      <vt:lpstr>eMajor Core  Courses</vt:lpstr>
      <vt:lpstr>eMajor  Core  Courses</vt:lpstr>
      <vt:lpstr>GHC  Core  Courses</vt:lpstr>
      <vt:lpstr>Communication for Success</vt:lpstr>
      <vt:lpstr>Student Policies</vt:lpstr>
      <vt:lpstr>PowerPoint Presentation</vt:lpstr>
      <vt:lpstr>NURS 4403 Capstone</vt:lpstr>
      <vt:lpstr>NURS 4403 Capstone</vt:lpstr>
      <vt:lpstr>NURS 4403 Capstone</vt:lpstr>
      <vt:lpstr>NURS 4403 Capstone</vt:lpstr>
      <vt:lpstr>NURS 4404 Leadership Practicum</vt:lpstr>
      <vt:lpstr>NURS 4404 Practicum</vt:lpstr>
      <vt:lpstr>NURS 4404 Practicum</vt:lpstr>
      <vt:lpstr>NURS 4404 Practicum</vt:lpstr>
      <vt:lpstr>Credentialling Requirements</vt:lpstr>
      <vt:lpstr>Credentialing through ACEMAPP  </vt:lpstr>
      <vt:lpstr>Next Steps</vt:lpstr>
      <vt:lpstr>Wrap Up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RN-BSN Program  Orientation Fall 2022</dc:title>
  <dc:creator>Paula Stover</dc:creator>
  <cp:lastModifiedBy>Paula Stover</cp:lastModifiedBy>
  <cp:revision>309</cp:revision>
  <cp:lastPrinted>2023-07-11T14:54:19Z</cp:lastPrinted>
  <dcterms:created xsi:type="dcterms:W3CDTF">2022-05-26T17:52:06Z</dcterms:created>
  <dcterms:modified xsi:type="dcterms:W3CDTF">2024-01-05T16:44:03Z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0x0101005A36E5727C51784BB3660A28AE330E46</vt:lpwstr>
  </property>
  <property fmtid="{D5CDD505-2E9C-101B-9397-08002B2CF9AE}" pid="3" name="MediaServiceImageTags">
    <vt:lpwstr/>
  </property>
</Properties>
</file>