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2" r:id="rId3"/>
    <p:sldId id="335" r:id="rId4"/>
    <p:sldId id="340" r:id="rId5"/>
    <p:sldId id="337" r:id="rId6"/>
    <p:sldId id="338" r:id="rId7"/>
    <p:sldId id="341" r:id="rId8"/>
    <p:sldId id="343" r:id="rId9"/>
    <p:sldId id="342" r:id="rId10"/>
    <p:sldId id="336" r:id="rId11"/>
    <p:sldId id="345" r:id="rId12"/>
    <p:sldId id="28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6" autoAdjust="0"/>
    <p:restoredTop sz="94660"/>
  </p:normalViewPr>
  <p:slideViewPr>
    <p:cSldViewPr>
      <p:cViewPr varScale="1">
        <p:scale>
          <a:sx n="76" d="100"/>
          <a:sy n="76" d="100"/>
        </p:scale>
        <p:origin x="1020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BE3E3-AF8D-4D4C-9B5B-1EF6C9F8B57E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216BD5-516D-4B08-8D79-C44B191D9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83EFC7-1C42-4A09-9797-CD24EBD8BE17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1F29D4A-A1D4-4EE3-B1A7-79438BA0B7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43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66AB04-1CAD-4A0E-9109-5098DBE638A3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5D25345-AA81-4E4E-B78B-333924739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76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36C10D-6149-4AD6-8321-161E2616ED40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C96B1BE-A396-4B00-8DD6-9784CCE79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12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B58976-B82E-4B24-A0C6-2FBCAE5FFC52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851B197-A1BC-4367-A7E1-819D95FB7B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06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BAA951-3320-46F3-AE53-BB8526B0744D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D44D132-AAAA-477D-9E66-FBA089DD0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31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9D79DD-148C-4606-B238-1CA1D9B67DB8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CC53DEE-A56C-41DE-A0EA-F25A9D2E3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56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4E782D-DF6E-40A7-8D59-39AA7ACB0309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16F26B9-D2DC-45A8-A30A-9C01F429DD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9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7B12ED-8C47-487C-9FA7-39694B90741E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C108F94-3AD9-4214-87A0-C2C0EA6742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89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185D85-E97D-4EE1-B61A-2B15614CA808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F82A272-6F68-42A7-B653-6CBF975B5D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73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924D83-8274-4450-ADD9-BEBE5D2959CD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A037359-0810-49AA-8C80-0738FCE9F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7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02DF8C-3C63-4F80-98C6-B2103C2C92D9}" type="datetimeFigureOut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9E91848-2E55-4AA4-815A-BAEB471BC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21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hield_logo_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10461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1981200" y="762000"/>
            <a:ext cx="77724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The Honors </a:t>
            </a:r>
          </a:p>
          <a:p>
            <a:pPr algn="ctr" eaLnBrk="1" hangingPunct="1"/>
            <a:r>
              <a:rPr lang="en-US" altLang="en-US" sz="3600" dirty="0"/>
              <a:t>Program</a:t>
            </a:r>
          </a:p>
          <a:p>
            <a:pPr algn="ctr" eaLnBrk="1" hangingPunct="1"/>
            <a:r>
              <a:rPr lang="en-US" altLang="en-US" sz="3600" dirty="0"/>
              <a:t>at GHC</a:t>
            </a:r>
          </a:p>
          <a:p>
            <a:pPr algn="ctr" eaLnBrk="1" hangingPunct="1"/>
            <a:endParaRPr lang="en-US" altLang="en-US" sz="3600" dirty="0"/>
          </a:p>
          <a:p>
            <a:pPr algn="ctr" eaLnBrk="1" hangingPunct="1"/>
            <a:r>
              <a:rPr lang="en-US" altLang="en-US" dirty="0"/>
              <a:t/>
            </a:r>
            <a:br>
              <a:rPr lang="en-US" altLang="en-US" dirty="0"/>
            </a:br>
            <a:endParaRPr lang="en-US" altLang="en-US" sz="4400" b="1" dirty="0">
              <a:latin typeface="Calibri" panose="020F0502020204030204" pitchFamily="34" charset="0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5410200" y="5181600"/>
            <a:ext cx="2262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Calibri" panose="020F0502020204030204" pitchFamily="34" charset="0"/>
              </a:rPr>
              <a:t>Dr. Steve Stuglin</a:t>
            </a: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5410200" y="5562600"/>
            <a:ext cx="242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sstuglin@highlands.edu</a:t>
            </a:r>
            <a:br>
              <a:rPr lang="en-US" altLang="en-US">
                <a:latin typeface="Calibri" panose="020F0502020204030204" pitchFamily="34" charset="0"/>
              </a:rPr>
            </a:br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133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81000"/>
            <a:ext cx="25146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832100" y="3151187"/>
            <a:ext cx="6159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smtClean="0">
                <a:latin typeface="Calibri" panose="020F0502020204030204" pitchFamily="34" charset="0"/>
              </a:rPr>
              <a:t>Visit:         honors.highlands.edu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828800" y="3722688"/>
            <a:ext cx="723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smtClean="0">
                <a:latin typeface="Calibri" panose="020F0502020204030204" pitchFamily="34" charset="0"/>
              </a:rPr>
              <a:t>      Contact:     honors@highlands.edu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2590800" y="254000"/>
            <a:ext cx="510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Calibri" panose="020F0502020204030204" pitchFamily="34" charset="0"/>
              </a:rPr>
              <a:t>Let’s Build a Project!</a:t>
            </a:r>
            <a:endParaRPr lang="en-US" altLang="en-US" sz="3200" b="1" dirty="0">
              <a:latin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67494" y="646906"/>
            <a:ext cx="3810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9600" y="838200"/>
            <a:ext cx="7924800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988622"/>
            <a:ext cx="3738471" cy="5109931"/>
          </a:xfrm>
          <a:prstGeom prst="rect">
            <a:avLst/>
          </a:prstGeom>
          <a:ln>
            <a:solidFill>
              <a:schemeClr val="tx1">
                <a:alpha val="99000"/>
              </a:schemeClr>
            </a:solidFill>
          </a:ln>
        </p:spPr>
      </p:pic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916736" y="957977"/>
            <a:ext cx="50292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 smtClean="0">
                <a:latin typeface="Calibri" panose="020F0502020204030204" pitchFamily="34" charset="0"/>
              </a:rPr>
              <a:t>Holly the Honors Student</a:t>
            </a:r>
            <a:br>
              <a:rPr lang="en-US" altLang="en-US" sz="2200" b="1" dirty="0" smtClean="0">
                <a:latin typeface="Calibri" panose="020F0502020204030204" pitchFamily="34" charset="0"/>
              </a:rPr>
            </a:br>
            <a:r>
              <a:rPr lang="en-US" altLang="en-US" sz="2200" b="1" dirty="0" smtClean="0">
                <a:latin typeface="Calibri" panose="020F0502020204030204" pitchFamily="34" charset="0"/>
              </a:rPr>
              <a:t>   19 years old</a:t>
            </a:r>
            <a:br>
              <a:rPr lang="en-US" altLang="en-US" sz="2200" b="1" dirty="0" smtClean="0">
                <a:latin typeface="Calibri" panose="020F0502020204030204" pitchFamily="34" charset="0"/>
              </a:rPr>
            </a:br>
            <a:r>
              <a:rPr lang="en-US" altLang="en-US" sz="2200" b="1" dirty="0" smtClean="0">
                <a:latin typeface="Calibri" panose="020F0502020204030204" pitchFamily="34" charset="0"/>
              </a:rPr>
              <a:t>   2</a:t>
            </a:r>
            <a:r>
              <a:rPr lang="en-US" altLang="en-US" sz="2200" b="1" baseline="30000" dirty="0" smtClean="0">
                <a:latin typeface="Calibri" panose="020F0502020204030204" pitchFamily="34" charset="0"/>
              </a:rPr>
              <a:t>nd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 semester </a:t>
            </a:r>
          </a:p>
          <a:p>
            <a:pPr eaLnBrk="1" hangingPunct="1"/>
            <a:r>
              <a:rPr lang="en-US" altLang="en-US" sz="2200" b="1" dirty="0">
                <a:latin typeface="Calibri" panose="020F0502020204030204" pitchFamily="34" charset="0"/>
              </a:rPr>
              <a:t> 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  in your 1000 level course</a:t>
            </a:r>
          </a:p>
          <a:p>
            <a:pPr eaLnBrk="1" hangingPunct="1"/>
            <a:endParaRPr lang="en-US" altLang="en-US" sz="22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200" b="1" dirty="0" smtClean="0">
                <a:latin typeface="Calibri" panose="020F0502020204030204" pitchFamily="34" charset="0"/>
              </a:rPr>
              <a:t>   this is 1</a:t>
            </a:r>
            <a:r>
              <a:rPr lang="en-US" altLang="en-US" sz="2200" b="1" baseline="30000" dirty="0" smtClean="0">
                <a:latin typeface="Calibri" panose="020F0502020204030204" pitchFamily="34" charset="0"/>
              </a:rPr>
              <a:t>st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 honors project</a:t>
            </a:r>
          </a:p>
          <a:p>
            <a:pPr eaLnBrk="1" hangingPunct="1"/>
            <a:r>
              <a:rPr lang="en-US" altLang="en-US" sz="2200" b="1" dirty="0" smtClean="0">
                <a:latin typeface="Calibri" panose="020F0502020204030204" pitchFamily="34" charset="0"/>
              </a:rPr>
              <a:t/>
            </a:r>
            <a:br>
              <a:rPr lang="en-US" altLang="en-US" sz="2200" b="1" dirty="0" smtClean="0">
                <a:latin typeface="Calibri" panose="020F0502020204030204" pitchFamily="34" charset="0"/>
              </a:rPr>
            </a:br>
            <a:r>
              <a:rPr lang="en-US" altLang="en-US" sz="2200" b="1" dirty="0" smtClean="0">
                <a:latin typeface="Calibri" panose="020F0502020204030204" pitchFamily="34" charset="0"/>
              </a:rPr>
              <a:t>   pathway: Biology </a:t>
            </a:r>
            <a:br>
              <a:rPr lang="en-US" altLang="en-US" sz="2200" b="1" dirty="0" smtClean="0">
                <a:latin typeface="Calibri" panose="020F0502020204030204" pitchFamily="34" charset="0"/>
              </a:rPr>
            </a:br>
            <a:r>
              <a:rPr lang="en-US" altLang="en-US" sz="2200" b="1" dirty="0" smtClean="0">
                <a:latin typeface="Calibri" panose="020F0502020204030204" pitchFamily="34" charset="0"/>
              </a:rPr>
              <a:t>   wants to study whales</a:t>
            </a:r>
          </a:p>
          <a:p>
            <a:pPr eaLnBrk="1" hangingPunct="1"/>
            <a:r>
              <a:rPr lang="en-US" altLang="en-US" sz="2200" b="1" dirty="0">
                <a:latin typeface="Calibri" panose="020F0502020204030204" pitchFamily="34" charset="0"/>
              </a:rPr>
              <a:t> 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  worried about climate</a:t>
            </a:r>
          </a:p>
          <a:p>
            <a:pPr eaLnBrk="1" hangingPunct="1"/>
            <a:endParaRPr lang="en-US" altLang="en-US" sz="2200" b="1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200" b="1" i="1" dirty="0">
                <a:latin typeface="Calibri" panose="020F0502020204030204" pitchFamily="34" charset="0"/>
              </a:rPr>
              <a:t> </a:t>
            </a:r>
            <a:r>
              <a:rPr lang="en-US" altLang="en-US" sz="2200" b="1" i="1" dirty="0" smtClean="0">
                <a:latin typeface="Calibri" panose="020F0502020204030204" pitchFamily="34" charset="0"/>
              </a:rPr>
              <a:t>  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OK with public speaking</a:t>
            </a:r>
            <a:br>
              <a:rPr lang="en-US" altLang="en-US" sz="2200" b="1" dirty="0" smtClean="0">
                <a:latin typeface="Calibri" panose="020F0502020204030204" pitchFamily="34" charset="0"/>
              </a:rPr>
            </a:br>
            <a:r>
              <a:rPr lang="en-US" altLang="en-US" sz="2200" b="1" dirty="0" smtClean="0">
                <a:latin typeface="Calibri" panose="020F0502020204030204" pitchFamily="34" charset="0"/>
              </a:rPr>
              <a:t>   Decent prose</a:t>
            </a:r>
            <a:br>
              <a:rPr lang="en-US" altLang="en-US" sz="2200" b="1" dirty="0" smtClean="0">
                <a:latin typeface="Calibri" panose="020F0502020204030204" pitchFamily="34" charset="0"/>
              </a:rPr>
            </a:br>
            <a:r>
              <a:rPr lang="en-US" altLang="en-US" sz="2200" b="1" dirty="0" smtClean="0">
                <a:latin typeface="Calibri" panose="020F0502020204030204" pitchFamily="34" charset="0"/>
              </a:rPr>
              <a:t>   Technical APA style OK</a:t>
            </a:r>
            <a:br>
              <a:rPr lang="en-US" altLang="en-US" sz="2200" b="1" dirty="0" smtClean="0">
                <a:latin typeface="Calibri" panose="020F0502020204030204" pitchFamily="34" charset="0"/>
              </a:rPr>
            </a:br>
            <a:r>
              <a:rPr lang="en-US" altLang="en-US" sz="2200" b="1" dirty="0" smtClean="0">
                <a:latin typeface="Calibri" panose="020F0502020204030204" pitchFamily="34" charset="0"/>
              </a:rPr>
              <a:t>   all-online this semester</a:t>
            </a:r>
            <a:endParaRPr lang="en-US" altLang="en-US" sz="2200" b="1" i="1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619125" y="290513"/>
            <a:ext cx="8001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Calibri" panose="020F0502020204030204" pitchFamily="34" charset="0"/>
              </a:rPr>
              <a:t>YOU can help our students by</a:t>
            </a:r>
          </a:p>
          <a:p>
            <a:pPr algn="ctr" eaLnBrk="1" hangingPunct="1"/>
            <a:r>
              <a:rPr lang="en-US" altLang="en-US" sz="3200" b="1" dirty="0">
                <a:latin typeface="Calibri" panose="020F0502020204030204" pitchFamily="34" charset="0"/>
              </a:rPr>
              <a:t>participating in the Honors Program.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49204" y="1371600"/>
            <a:ext cx="8001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Calibri" panose="020F0502020204030204" pitchFamily="34" charset="0"/>
              </a:rPr>
              <a:t>1. Tell your classes about Honors.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49204" y="1957387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Calibri" panose="020F0502020204030204" pitchFamily="34" charset="0"/>
              </a:rPr>
              <a:t>2. Be a Mentor for Honors Projects.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51200"/>
            <a:ext cx="44958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240088"/>
            <a:ext cx="40862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55220" y="2514767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latin typeface="Calibri" panose="020F0502020204030204" pitchFamily="34" charset="0"/>
              </a:rPr>
              <a:t>3. Direct questions to honors@highlands.edu</a:t>
            </a:r>
            <a:endParaRPr lang="en-US" alt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2514600" y="1752600"/>
            <a:ext cx="8001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Calibri" panose="020F0502020204030204" pitchFamily="34" charset="0"/>
              </a:rPr>
              <a:t>Thank you.</a:t>
            </a:r>
            <a:br>
              <a:rPr lang="en-US" altLang="en-US" sz="3200" b="1" dirty="0">
                <a:latin typeface="Calibri" panose="020F0502020204030204" pitchFamily="34" charset="0"/>
              </a:rPr>
            </a:br>
            <a:r>
              <a:rPr lang="en-US" altLang="en-US" sz="3200" b="1" dirty="0">
                <a:latin typeface="Calibri" panose="020F0502020204030204" pitchFamily="34" charset="0"/>
              </a:rPr>
              <a:t/>
            </a:r>
            <a:br>
              <a:rPr lang="en-US" altLang="en-US" sz="3200" b="1" dirty="0">
                <a:latin typeface="Calibri" panose="020F0502020204030204" pitchFamily="34" charset="0"/>
              </a:rPr>
            </a:br>
            <a:r>
              <a:rPr lang="en-US" altLang="en-US" sz="3200" b="1" dirty="0">
                <a:latin typeface="Calibri" panose="020F0502020204030204" pitchFamily="34" charset="0"/>
              </a:rPr>
              <a:t>Questions? </a:t>
            </a:r>
          </a:p>
        </p:txBody>
      </p:sp>
      <p:pic>
        <p:nvPicPr>
          <p:cNvPr id="20483" name="Picture 4" descr="shield_logo_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00600"/>
            <a:ext cx="104616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5943600" y="4800600"/>
            <a:ext cx="2262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Calibri" panose="020F0502020204030204" pitchFamily="34" charset="0"/>
              </a:rPr>
              <a:t>Dr. Steve Stuglin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5943600" y="5181600"/>
            <a:ext cx="2422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sstuglin@highlands.edu</a:t>
            </a:r>
            <a:br>
              <a:rPr lang="en-US" altLang="en-US">
                <a:latin typeface="Calibri" panose="020F0502020204030204" pitchFamily="34" charset="0"/>
              </a:rPr>
            </a:br>
            <a:r>
              <a:rPr lang="en-US" altLang="en-US">
                <a:latin typeface="Calibri" panose="020F0502020204030204" pitchFamily="34" charset="0"/>
              </a:rPr>
              <a:t>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3796553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3505200" y="2540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Calibri" panose="020F0502020204030204" pitchFamily="34" charset="0"/>
              </a:rPr>
              <a:t>Why Honors?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6613" y="1017588"/>
            <a:ext cx="784860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Instructors:        - to help out students!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67494" y="646906"/>
            <a:ext cx="3810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9600" y="838200"/>
            <a:ext cx="7924800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36613" y="1479550"/>
            <a:ext cx="7848600" cy="831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                            - 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to have a chance to work with passionate </a:t>
            </a:r>
          </a:p>
          <a:p>
            <a:pPr eaLnBrk="1" hangingPunct="1">
              <a:defRPr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                              and bright students on a research project</a:t>
            </a:r>
            <a:endParaRPr lang="en-US" altLang="en-US" sz="240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836613" y="2286000"/>
            <a:ext cx="784860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                             - 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to reengage with some of the higher order</a:t>
            </a:r>
            <a:br>
              <a:rPr lang="en-US" altLang="en-US" sz="2400" dirty="0">
                <a:latin typeface="+mn-lt"/>
                <a:cs typeface="Arial" panose="020B0604020202020204" pitchFamily="34" charset="0"/>
              </a:rPr>
            </a:b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                              content we all trained with but don’t utilize</a:t>
            </a:r>
            <a:br>
              <a:rPr lang="en-US" altLang="en-US" sz="2400" dirty="0">
                <a:latin typeface="+mn-lt"/>
                <a:cs typeface="Arial" panose="020B0604020202020204" pitchFamily="34" charset="0"/>
              </a:rPr>
            </a:b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                              as much as we like in our intro courses</a:t>
            </a:r>
            <a:endParaRPr lang="en-US" altLang="en-US" sz="2400" dirty="0" smtClean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454400"/>
            <a:ext cx="484346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54400"/>
            <a:ext cx="41148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3505200" y="2540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Calibri" panose="020F0502020204030204" pitchFamily="34" charset="0"/>
              </a:rPr>
              <a:t>Why Honors?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6613" y="1017588"/>
            <a:ext cx="784860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Students:            - to help distinguish themselves!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67494" y="646906"/>
            <a:ext cx="3810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9600" y="838200"/>
            <a:ext cx="7924800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36613" y="1479550"/>
            <a:ext cx="78486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                            - challenge themselves!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836613" y="1941513"/>
            <a:ext cx="784860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                            - 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to have a chance to engage with higher </a:t>
            </a:r>
            <a:br>
              <a:rPr lang="en-US" altLang="en-US" sz="2400" dirty="0">
                <a:latin typeface="+mn-lt"/>
                <a:cs typeface="Arial" panose="020B0604020202020204" pitchFamily="34" charset="0"/>
              </a:rPr>
            </a:b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                               order content, learn new methods, refine</a:t>
            </a:r>
            <a:br>
              <a:rPr lang="en-US" altLang="en-US" sz="2400" dirty="0">
                <a:latin typeface="+mn-lt"/>
                <a:cs typeface="Arial" panose="020B0604020202020204" pitchFamily="34" charset="0"/>
              </a:rPr>
            </a:b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                               and practice research skills</a:t>
            </a:r>
            <a:endParaRPr lang="en-US" altLang="en-US" sz="240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36613" y="3048000"/>
            <a:ext cx="78486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                            - 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to get a jump on the kind of work they’ll be</a:t>
            </a:r>
            <a:br>
              <a:rPr lang="en-US" altLang="en-US" sz="2400" dirty="0">
                <a:latin typeface="+mn-lt"/>
                <a:cs typeface="Arial" panose="020B0604020202020204" pitchFamily="34" charset="0"/>
              </a:rPr>
            </a:br>
            <a:r>
              <a:rPr lang="en-US" altLang="en-US" sz="2400" dirty="0">
                <a:latin typeface="+mn-lt"/>
                <a:cs typeface="Arial" panose="020B0604020202020204" pitchFamily="34" charset="0"/>
              </a:rPr>
              <a:t>                                doing in upper level and grad courses</a:t>
            </a:r>
            <a:endParaRPr lang="en-US" altLang="en-US" sz="2400" dirty="0" smtClean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44938"/>
            <a:ext cx="2136775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3922713"/>
            <a:ext cx="3443287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3922713"/>
            <a:ext cx="3386138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40372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3048000" y="28575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Calibri" panose="020F0502020204030204" pitchFamily="34" charset="0"/>
              </a:rPr>
              <a:t>Honors Credits?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6613" y="1017588"/>
            <a:ext cx="784860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1. YOU tell your students about Honors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67494" y="646906"/>
            <a:ext cx="3810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9600" y="838200"/>
            <a:ext cx="7924800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836613" y="1479550"/>
            <a:ext cx="78486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2. Interested students apply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6613" y="1941513"/>
            <a:ext cx="784860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3. HD/HAC review app, deny or accept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836613" y="2403475"/>
            <a:ext cx="78486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4. Student identifies course/instructor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836613" y="2859088"/>
            <a:ext cx="784860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5. Student/Instructor discuss ideas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836613" y="3321050"/>
            <a:ext cx="7848600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6. Student/Instructor complete contract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836613" y="3781425"/>
            <a:ext cx="78486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7. Student completes project</a:t>
            </a: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836613" y="4243388"/>
            <a:ext cx="784860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8. Instructor approves project</a:t>
            </a: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836613" y="4714875"/>
            <a:ext cx="78486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9. Project and Final Report submitted</a:t>
            </a: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685800" y="5176838"/>
            <a:ext cx="7999413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10. HD/HAC review &amp; return or accept</a:t>
            </a: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685800" y="5638800"/>
            <a:ext cx="7999413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11. B or better in course now earns Honors Credit -&gt; Registrar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1127125"/>
            <a:ext cx="256222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619125" y="290513"/>
            <a:ext cx="8001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Calibri" panose="020F0502020204030204" pitchFamily="34" charset="0"/>
              </a:rPr>
              <a:t>YOU can help our students by</a:t>
            </a:r>
          </a:p>
          <a:p>
            <a:pPr algn="ctr" eaLnBrk="1" hangingPunct="1"/>
            <a:r>
              <a:rPr lang="en-US" altLang="en-US" sz="3200" b="1" dirty="0">
                <a:latin typeface="Calibri" panose="020F0502020204030204" pitchFamily="34" charset="0"/>
              </a:rPr>
              <a:t>participating in the Honors Program.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49204" y="1371600"/>
            <a:ext cx="8001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Calibri" panose="020F0502020204030204" pitchFamily="34" charset="0"/>
              </a:rPr>
              <a:t>1. Tell your classes about Honors.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49204" y="1957387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Calibri" panose="020F0502020204030204" pitchFamily="34" charset="0"/>
              </a:rPr>
              <a:t>2. Be a Mentor for Honors Projects.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51200"/>
            <a:ext cx="44958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240088"/>
            <a:ext cx="40862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55220" y="2514767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latin typeface="Calibri" panose="020F0502020204030204" pitchFamily="34" charset="0"/>
              </a:rPr>
              <a:t>3. Direct questions to honors@highlands.edu</a:t>
            </a:r>
            <a:endParaRPr lang="en-US" altLang="en-US" sz="32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1981200" y="254000"/>
            <a:ext cx="5715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Calibri" panose="020F0502020204030204" pitchFamily="34" charset="0"/>
              </a:rPr>
              <a:t>Being a Mentor means </a:t>
            </a:r>
            <a:r>
              <a:rPr lang="en-US" altLang="en-US" sz="3200" b="1" i="1" dirty="0" smtClean="0">
                <a:latin typeface="Calibri" panose="020F0502020204030204" pitchFamily="34" charset="0"/>
              </a:rPr>
              <a:t>projects</a:t>
            </a:r>
            <a:r>
              <a:rPr lang="en-US" altLang="en-US" sz="3200" b="1" dirty="0" smtClean="0">
                <a:latin typeface="Calibri" panose="020F0502020204030204" pitchFamily="34" charset="0"/>
              </a:rPr>
              <a:t>. What should they look like?</a:t>
            </a:r>
            <a:endParaRPr lang="en-US" altLang="en-US" sz="3200" b="1" dirty="0">
              <a:latin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67494" y="646906"/>
            <a:ext cx="3810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9600" y="1447800"/>
            <a:ext cx="7924800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570121" y="4591173"/>
            <a:ext cx="784860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dirty="0" smtClean="0">
                <a:latin typeface="+mn-lt"/>
                <a:cs typeface="Arial" panose="020B0604020202020204" pitchFamily="34" charset="0"/>
              </a:rPr>
              <a:t>Tailored, not prefabricated.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1608805" y="2033339"/>
            <a:ext cx="784860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dirty="0" smtClean="0">
                <a:latin typeface="+mn-lt"/>
                <a:cs typeface="Arial" panose="020B0604020202020204" pitchFamily="34" charset="0"/>
              </a:rPr>
              <a:t>Quality, not quantity. 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600200" y="3276600"/>
            <a:ext cx="784860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dirty="0" smtClean="0">
                <a:latin typeface="+mn-lt"/>
                <a:cs typeface="Arial" panose="020B0604020202020204" pitchFamily="34" charset="0"/>
              </a:rPr>
              <a:t>Depth, not breadth. </a:t>
            </a:r>
          </a:p>
        </p:txBody>
      </p:sp>
    </p:spTree>
    <p:extLst>
      <p:ext uri="{BB962C8B-B14F-4D97-AF65-F5344CB8AC3E}">
        <p14:creationId xmlns:p14="http://schemas.microsoft.com/office/powerpoint/2010/main" val="155688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1981200" y="254000"/>
            <a:ext cx="5715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Calibri" panose="020F0502020204030204" pitchFamily="34" charset="0"/>
              </a:rPr>
              <a:t>Being a Mentor means </a:t>
            </a:r>
            <a:r>
              <a:rPr lang="en-US" altLang="en-US" sz="3200" b="1" i="1" dirty="0" smtClean="0">
                <a:latin typeface="Calibri" panose="020F0502020204030204" pitchFamily="34" charset="0"/>
              </a:rPr>
              <a:t>projects</a:t>
            </a:r>
            <a:r>
              <a:rPr lang="en-US" altLang="en-US" sz="3200" b="1" dirty="0" smtClean="0">
                <a:latin typeface="Calibri" panose="020F0502020204030204" pitchFamily="34" charset="0"/>
              </a:rPr>
              <a:t>. What should they look like?</a:t>
            </a:r>
            <a:endParaRPr lang="en-US" altLang="en-US" sz="3200" b="1" dirty="0">
              <a:latin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67494" y="646906"/>
            <a:ext cx="3810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9600" y="1447800"/>
            <a:ext cx="7924800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067092" y="1985665"/>
            <a:ext cx="7431214" cy="45243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Research Project                            Parallel to Existing Project</a:t>
            </a:r>
            <a:br>
              <a:rPr lang="en-US" altLang="en-US" sz="2400" dirty="0" smtClean="0">
                <a:latin typeface="+mn-lt"/>
                <a:cs typeface="Arial" panose="020B0604020202020204" pitchFamily="34" charset="0"/>
              </a:rPr>
            </a:b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Prepared Presentation                  Meta Research Project</a:t>
            </a:r>
            <a:br>
              <a:rPr lang="en-US" altLang="en-US" sz="2400" dirty="0" smtClean="0">
                <a:latin typeface="+mn-lt"/>
                <a:cs typeface="Arial" panose="020B0604020202020204" pitchFamily="34" charset="0"/>
              </a:rPr>
            </a:b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Class Lead/Lecture                         Archival Project</a:t>
            </a:r>
            <a:br>
              <a:rPr lang="en-US" altLang="en-US" sz="2400" dirty="0" smtClean="0">
                <a:latin typeface="+mn-lt"/>
                <a:cs typeface="Arial" panose="020B0604020202020204" pitchFamily="34" charset="0"/>
              </a:rPr>
            </a:b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Demonstration of Principles        Problem Resolution</a:t>
            </a:r>
            <a:br>
              <a:rPr lang="en-US" altLang="en-US" sz="2400" dirty="0" smtClean="0">
                <a:latin typeface="+mn-lt"/>
                <a:cs typeface="Arial" panose="020B0604020202020204" pitchFamily="34" charset="0"/>
              </a:rPr>
            </a:b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Exploratory Creative Project        Controlled Experiments</a:t>
            </a:r>
            <a:br>
              <a:rPr lang="en-US" altLang="en-US" sz="2400" dirty="0" smtClean="0">
                <a:latin typeface="+mn-lt"/>
                <a:cs typeface="Arial" panose="020B0604020202020204" pitchFamily="34" charset="0"/>
              </a:rPr>
            </a:b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Oral History                                     Investigative Project</a:t>
            </a:r>
            <a:br>
              <a:rPr lang="en-US" altLang="en-US" sz="2400" dirty="0" smtClean="0">
                <a:latin typeface="+mn-lt"/>
                <a:cs typeface="Arial" panose="020B0604020202020204" pitchFamily="34" charset="0"/>
              </a:rPr>
            </a:b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Website Creation                           Multimedia Creation</a:t>
            </a:r>
            <a:br>
              <a:rPr lang="en-US" altLang="en-US" sz="2400" dirty="0" smtClean="0">
                <a:latin typeface="+mn-lt"/>
                <a:cs typeface="Arial" panose="020B0604020202020204" pitchFamily="34" charset="0"/>
              </a:rPr>
            </a:b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Classroom Demonstration           Targeted Informatory</a:t>
            </a:r>
            <a:br>
              <a:rPr lang="en-US" altLang="en-US" sz="2400" dirty="0" smtClean="0">
                <a:latin typeface="+mn-lt"/>
                <a:cs typeface="Arial" panose="020B0604020202020204" pitchFamily="34" charset="0"/>
              </a:rPr>
            </a:b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Curated Experiences </a:t>
            </a:r>
          </a:p>
          <a:p>
            <a:pPr eaLnBrk="1" hangingPunct="1">
              <a:defRPr/>
            </a:pP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Performance Project                     …open to other ideas!</a:t>
            </a:r>
          </a:p>
          <a:p>
            <a:pPr eaLnBrk="1" hangingPunct="1">
              <a:defRPr/>
            </a:pPr>
            <a:r>
              <a:rPr lang="en-US" altLang="en-US" sz="2400" dirty="0" smtClean="0">
                <a:latin typeface="+mn-lt"/>
                <a:cs typeface="Arial" panose="020B0604020202020204" pitchFamily="34" charset="0"/>
              </a:rPr>
              <a:t>Co-op Project w/ NGO/NPO</a:t>
            </a:r>
            <a:br>
              <a:rPr lang="en-US" altLang="en-US" sz="2400" dirty="0" smtClean="0">
                <a:latin typeface="+mn-lt"/>
                <a:cs typeface="Arial" panose="020B0604020202020204" pitchFamily="34" charset="0"/>
              </a:rPr>
            </a:br>
            <a:endParaRPr lang="en-US" altLang="en-US" sz="240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591553" y="1524000"/>
            <a:ext cx="797894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i="1" dirty="0" smtClean="0">
                <a:latin typeface="+mn-lt"/>
                <a:cs typeface="Arial" panose="020B0604020202020204" pitchFamily="34" charset="0"/>
              </a:rPr>
              <a:t>Format based on preferences from you and student; negotiable</a:t>
            </a:r>
          </a:p>
        </p:txBody>
      </p:sp>
    </p:spTree>
    <p:extLst>
      <p:ext uri="{BB962C8B-B14F-4D97-AF65-F5344CB8AC3E}">
        <p14:creationId xmlns:p14="http://schemas.microsoft.com/office/powerpoint/2010/main" val="4658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1981200" y="254000"/>
            <a:ext cx="5715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Calibri" panose="020F0502020204030204" pitchFamily="34" charset="0"/>
              </a:rPr>
              <a:t>Being a Mentor means </a:t>
            </a:r>
            <a:r>
              <a:rPr lang="en-US" altLang="en-US" sz="3200" b="1" i="1" dirty="0" smtClean="0">
                <a:latin typeface="Calibri" panose="020F0502020204030204" pitchFamily="34" charset="0"/>
              </a:rPr>
              <a:t>projects</a:t>
            </a:r>
            <a:r>
              <a:rPr lang="en-US" altLang="en-US" sz="3200" b="1" dirty="0" smtClean="0">
                <a:latin typeface="Calibri" panose="020F0502020204030204" pitchFamily="34" charset="0"/>
              </a:rPr>
              <a:t>. What should they look like?</a:t>
            </a:r>
            <a:endParaRPr lang="en-US" altLang="en-US" sz="3200" b="1" dirty="0">
              <a:latin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67494" y="646906"/>
            <a:ext cx="3810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9600" y="1447800"/>
            <a:ext cx="7924800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9152077">
            <a:off x="519421" y="1952683"/>
            <a:ext cx="2580367" cy="918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874552">
            <a:off x="345277" y="4536839"/>
            <a:ext cx="277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Formats</a:t>
            </a:r>
            <a:endParaRPr lang="en-US" sz="5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2942877">
            <a:off x="6046976" y="2180108"/>
            <a:ext cx="29633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Interests</a:t>
            </a:r>
            <a:endParaRPr lang="en-US" sz="54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19100586">
            <a:off x="6066881" y="4715719"/>
            <a:ext cx="2580367" cy="918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Mentor</a:t>
            </a:r>
            <a:endParaRPr lang="en-US" sz="5400" b="0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13677886">
            <a:off x="6372272" y="4432018"/>
            <a:ext cx="914400" cy="59633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857268">
            <a:off x="1978966" y="2664097"/>
            <a:ext cx="914400" cy="596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9171894">
            <a:off x="1914305" y="4327043"/>
            <a:ext cx="914400" cy="59633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8356415">
            <a:off x="6445062" y="2780497"/>
            <a:ext cx="914400" cy="596331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63955" y="2275139"/>
            <a:ext cx="2963335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project focus and format we’re 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both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 with, can deliver on, and which demonstrates academic rigor</a:t>
            </a:r>
            <a:endParaRPr lang="en-US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32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7" grpId="0" animBg="1"/>
      <p:bldP spid="22" grpId="0" animBg="1"/>
      <p:bldP spid="23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9548</TotalTime>
  <Words>515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</dc:creator>
  <cp:lastModifiedBy>Stephanie Stewart</cp:lastModifiedBy>
  <cp:revision>311</cp:revision>
  <dcterms:created xsi:type="dcterms:W3CDTF">2015-11-14T15:13:49Z</dcterms:created>
  <dcterms:modified xsi:type="dcterms:W3CDTF">2020-09-01T19:38:27Z</dcterms:modified>
</cp:coreProperties>
</file>