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262" r:id="rId3"/>
    <p:sldId id="259" r:id="rId4"/>
    <p:sldId id="258" r:id="rId5"/>
    <p:sldId id="263" r:id="rId6"/>
    <p:sldId id="264" r:id="rId7"/>
    <p:sldId id="265" r:id="rId8"/>
    <p:sldId id="266" r:id="rId9"/>
    <p:sldId id="268" r:id="rId10"/>
    <p:sldId id="269" r:id="rId11"/>
    <p:sldId id="270" r:id="rId12"/>
    <p:sldId id="271" r:id="rId13"/>
    <p:sldId id="267" r:id="rId14"/>
    <p:sldId id="272" r:id="rId15"/>
    <p:sldId id="317" r:id="rId16"/>
    <p:sldId id="318" r:id="rId17"/>
    <p:sldId id="260" r:id="rId18"/>
    <p:sldId id="26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A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48" autoAdjust="0"/>
    <p:restoredTop sz="81669" autoAdjust="0"/>
  </p:normalViewPr>
  <p:slideViewPr>
    <p:cSldViewPr snapToGrid="0" snapToObjects="1">
      <p:cViewPr varScale="1">
        <p:scale>
          <a:sx n="64" d="100"/>
          <a:sy n="64" d="100"/>
        </p:scale>
        <p:origin x="714"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9FE57C-C815-449D-BB0E-4A8717B580FC}" type="datetimeFigureOut">
              <a:rPr lang="en-US" smtClean="0"/>
              <a:t>12/20/2023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91747D-8C25-4BA3-901F-85616F17A947}" type="slidenum">
              <a:rPr lang="en-US" smtClean="0"/>
              <a:t>‹#›</a:t>
            </a:fld>
            <a:endParaRPr lang="en-US"/>
          </a:p>
        </p:txBody>
      </p:sp>
    </p:spTree>
    <p:extLst>
      <p:ext uri="{BB962C8B-B14F-4D97-AF65-F5344CB8AC3E}">
        <p14:creationId xmlns:p14="http://schemas.microsoft.com/office/powerpoint/2010/main" val="3673824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91747D-8C25-4BA3-901F-85616F17A947}" type="slidenum">
              <a:rPr lang="en-US" smtClean="0"/>
              <a:t>5</a:t>
            </a:fld>
            <a:endParaRPr lang="en-US"/>
          </a:p>
        </p:txBody>
      </p:sp>
    </p:spTree>
    <p:extLst>
      <p:ext uri="{BB962C8B-B14F-4D97-AF65-F5344CB8AC3E}">
        <p14:creationId xmlns:p14="http://schemas.microsoft.com/office/powerpoint/2010/main" val="1385184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91747D-8C25-4BA3-901F-85616F17A947}" type="slidenum">
              <a:rPr lang="en-US" smtClean="0"/>
              <a:t>14</a:t>
            </a:fld>
            <a:endParaRPr lang="en-US"/>
          </a:p>
        </p:txBody>
      </p:sp>
    </p:spTree>
    <p:extLst>
      <p:ext uri="{BB962C8B-B14F-4D97-AF65-F5344CB8AC3E}">
        <p14:creationId xmlns:p14="http://schemas.microsoft.com/office/powerpoint/2010/main" val="4030029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91747D-8C25-4BA3-901F-85616F17A947}" type="slidenum">
              <a:rPr lang="en-US" smtClean="0"/>
              <a:t>15</a:t>
            </a:fld>
            <a:endParaRPr lang="en-US"/>
          </a:p>
        </p:txBody>
      </p:sp>
    </p:spTree>
    <p:extLst>
      <p:ext uri="{BB962C8B-B14F-4D97-AF65-F5344CB8AC3E}">
        <p14:creationId xmlns:p14="http://schemas.microsoft.com/office/powerpoint/2010/main" val="3212747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91747D-8C25-4BA3-901F-85616F17A947}" type="slidenum">
              <a:rPr lang="en-US" smtClean="0"/>
              <a:t>16</a:t>
            </a:fld>
            <a:endParaRPr lang="en-US"/>
          </a:p>
        </p:txBody>
      </p:sp>
    </p:spTree>
    <p:extLst>
      <p:ext uri="{BB962C8B-B14F-4D97-AF65-F5344CB8AC3E}">
        <p14:creationId xmlns:p14="http://schemas.microsoft.com/office/powerpoint/2010/main" val="1696379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91747D-8C25-4BA3-901F-85616F17A947}" type="slidenum">
              <a:rPr lang="en-US" smtClean="0"/>
              <a:t>6</a:t>
            </a:fld>
            <a:endParaRPr lang="en-US"/>
          </a:p>
        </p:txBody>
      </p:sp>
    </p:spTree>
    <p:extLst>
      <p:ext uri="{BB962C8B-B14F-4D97-AF65-F5344CB8AC3E}">
        <p14:creationId xmlns:p14="http://schemas.microsoft.com/office/powerpoint/2010/main" val="1665615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91747D-8C25-4BA3-901F-85616F17A947}" type="slidenum">
              <a:rPr lang="en-US" smtClean="0"/>
              <a:t>7</a:t>
            </a:fld>
            <a:endParaRPr lang="en-US"/>
          </a:p>
        </p:txBody>
      </p:sp>
    </p:spTree>
    <p:extLst>
      <p:ext uri="{BB962C8B-B14F-4D97-AF65-F5344CB8AC3E}">
        <p14:creationId xmlns:p14="http://schemas.microsoft.com/office/powerpoint/2010/main" val="2735643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91747D-8C25-4BA3-901F-85616F17A947}" type="slidenum">
              <a:rPr lang="en-US" smtClean="0"/>
              <a:t>8</a:t>
            </a:fld>
            <a:endParaRPr lang="en-US"/>
          </a:p>
        </p:txBody>
      </p:sp>
    </p:spTree>
    <p:extLst>
      <p:ext uri="{BB962C8B-B14F-4D97-AF65-F5344CB8AC3E}">
        <p14:creationId xmlns:p14="http://schemas.microsoft.com/office/powerpoint/2010/main" val="3666861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91747D-8C25-4BA3-901F-85616F17A947}" type="slidenum">
              <a:rPr lang="en-US" smtClean="0"/>
              <a:t>9</a:t>
            </a:fld>
            <a:endParaRPr lang="en-US"/>
          </a:p>
        </p:txBody>
      </p:sp>
    </p:spTree>
    <p:extLst>
      <p:ext uri="{BB962C8B-B14F-4D97-AF65-F5344CB8AC3E}">
        <p14:creationId xmlns:p14="http://schemas.microsoft.com/office/powerpoint/2010/main" val="4136725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91747D-8C25-4BA3-901F-85616F17A947}" type="slidenum">
              <a:rPr lang="en-US" smtClean="0"/>
              <a:t>10</a:t>
            </a:fld>
            <a:endParaRPr lang="en-US"/>
          </a:p>
        </p:txBody>
      </p:sp>
    </p:spTree>
    <p:extLst>
      <p:ext uri="{BB962C8B-B14F-4D97-AF65-F5344CB8AC3E}">
        <p14:creationId xmlns:p14="http://schemas.microsoft.com/office/powerpoint/2010/main" val="1963588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91747D-8C25-4BA3-901F-85616F17A947}" type="slidenum">
              <a:rPr lang="en-US" smtClean="0"/>
              <a:t>11</a:t>
            </a:fld>
            <a:endParaRPr lang="en-US"/>
          </a:p>
        </p:txBody>
      </p:sp>
    </p:spTree>
    <p:extLst>
      <p:ext uri="{BB962C8B-B14F-4D97-AF65-F5344CB8AC3E}">
        <p14:creationId xmlns:p14="http://schemas.microsoft.com/office/powerpoint/2010/main" val="138530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91747D-8C25-4BA3-901F-85616F17A947}" type="slidenum">
              <a:rPr lang="en-US" smtClean="0"/>
              <a:t>12</a:t>
            </a:fld>
            <a:endParaRPr lang="en-US"/>
          </a:p>
        </p:txBody>
      </p:sp>
    </p:spTree>
    <p:extLst>
      <p:ext uri="{BB962C8B-B14F-4D97-AF65-F5344CB8AC3E}">
        <p14:creationId xmlns:p14="http://schemas.microsoft.com/office/powerpoint/2010/main" val="3734796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91747D-8C25-4BA3-901F-85616F17A947}" type="slidenum">
              <a:rPr lang="en-US" smtClean="0"/>
              <a:t>13</a:t>
            </a:fld>
            <a:endParaRPr lang="en-US"/>
          </a:p>
        </p:txBody>
      </p:sp>
    </p:spTree>
    <p:extLst>
      <p:ext uri="{BB962C8B-B14F-4D97-AF65-F5344CB8AC3E}">
        <p14:creationId xmlns:p14="http://schemas.microsoft.com/office/powerpoint/2010/main" val="1196089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740D5-CE8E-7345-B91D-FB7DD080F8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50037A-02B5-1F40-93D8-A4679515BC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7B840E-0705-EE41-B106-4A7A839BC2C2}"/>
              </a:ext>
            </a:extLst>
          </p:cNvPr>
          <p:cNvSpPr>
            <a:spLocks noGrp="1"/>
          </p:cNvSpPr>
          <p:nvPr>
            <p:ph type="dt" sz="half" idx="10"/>
          </p:nvPr>
        </p:nvSpPr>
        <p:spPr/>
        <p:txBody>
          <a:bodyPr/>
          <a:lstStyle/>
          <a:p>
            <a:fld id="{6767C9E8-62E9-2844-A0B6-2E913AE715F0}" type="datetimeFigureOut">
              <a:rPr lang="en-US" smtClean="0"/>
              <a:t>12/20/2023</a:t>
            </a:fld>
            <a:endParaRPr lang="en-US"/>
          </a:p>
        </p:txBody>
      </p:sp>
      <p:sp>
        <p:nvSpPr>
          <p:cNvPr id="5" name="Footer Placeholder 4">
            <a:extLst>
              <a:ext uri="{FF2B5EF4-FFF2-40B4-BE49-F238E27FC236}">
                <a16:creationId xmlns:a16="http://schemas.microsoft.com/office/drawing/2014/main" id="{8C0C428D-223E-4147-99A1-924D2139F7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FC0491-5707-524D-B0D3-48FD842CD669}"/>
              </a:ext>
            </a:extLst>
          </p:cNvPr>
          <p:cNvSpPr>
            <a:spLocks noGrp="1"/>
          </p:cNvSpPr>
          <p:nvPr>
            <p:ph type="sldNum" sz="quarter" idx="12"/>
          </p:nvPr>
        </p:nvSpPr>
        <p:spPr/>
        <p:txBody>
          <a:bodyPr/>
          <a:lstStyle/>
          <a:p>
            <a:fld id="{FFA166EC-44C4-534A-B6CA-6F0A72FAD1EB}" type="slidenum">
              <a:rPr lang="en-US" smtClean="0"/>
              <a:t>‹#›</a:t>
            </a:fld>
            <a:endParaRPr lang="en-US"/>
          </a:p>
        </p:txBody>
      </p:sp>
    </p:spTree>
    <p:extLst>
      <p:ext uri="{BB962C8B-B14F-4D97-AF65-F5344CB8AC3E}">
        <p14:creationId xmlns:p14="http://schemas.microsoft.com/office/powerpoint/2010/main" val="1998192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EF5-88A3-2E43-AD5D-7F6E53EA25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813C7D-1F52-CC40-B8F5-B0ED742038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4E03BF-D20B-0F4C-B899-77CA3628A1AB}"/>
              </a:ext>
            </a:extLst>
          </p:cNvPr>
          <p:cNvSpPr>
            <a:spLocks noGrp="1"/>
          </p:cNvSpPr>
          <p:nvPr>
            <p:ph type="dt" sz="half" idx="10"/>
          </p:nvPr>
        </p:nvSpPr>
        <p:spPr/>
        <p:txBody>
          <a:bodyPr/>
          <a:lstStyle/>
          <a:p>
            <a:fld id="{6767C9E8-62E9-2844-A0B6-2E913AE715F0}" type="datetimeFigureOut">
              <a:rPr lang="en-US" smtClean="0"/>
              <a:t>12/20/2023</a:t>
            </a:fld>
            <a:endParaRPr lang="en-US"/>
          </a:p>
        </p:txBody>
      </p:sp>
      <p:sp>
        <p:nvSpPr>
          <p:cNvPr id="5" name="Footer Placeholder 4">
            <a:extLst>
              <a:ext uri="{FF2B5EF4-FFF2-40B4-BE49-F238E27FC236}">
                <a16:creationId xmlns:a16="http://schemas.microsoft.com/office/drawing/2014/main" id="{2EC13D73-67F4-0D44-B119-A178B7C6D5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B7C01-2AA3-E44F-91FA-34D914F3B1BB}"/>
              </a:ext>
            </a:extLst>
          </p:cNvPr>
          <p:cNvSpPr>
            <a:spLocks noGrp="1"/>
          </p:cNvSpPr>
          <p:nvPr>
            <p:ph type="sldNum" sz="quarter" idx="12"/>
          </p:nvPr>
        </p:nvSpPr>
        <p:spPr/>
        <p:txBody>
          <a:bodyPr/>
          <a:lstStyle/>
          <a:p>
            <a:fld id="{FFA166EC-44C4-534A-B6CA-6F0A72FAD1EB}" type="slidenum">
              <a:rPr lang="en-US" smtClean="0"/>
              <a:t>‹#›</a:t>
            </a:fld>
            <a:endParaRPr lang="en-US"/>
          </a:p>
        </p:txBody>
      </p:sp>
    </p:spTree>
    <p:extLst>
      <p:ext uri="{BB962C8B-B14F-4D97-AF65-F5344CB8AC3E}">
        <p14:creationId xmlns:p14="http://schemas.microsoft.com/office/powerpoint/2010/main" val="2240974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C4AD1B-8A47-BD49-9AA4-33398D7AED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C1083F-AD4B-484C-B1C4-1E5A9FF4373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0C4501-F655-764D-BD32-8B9B78B907BE}"/>
              </a:ext>
            </a:extLst>
          </p:cNvPr>
          <p:cNvSpPr>
            <a:spLocks noGrp="1"/>
          </p:cNvSpPr>
          <p:nvPr>
            <p:ph type="dt" sz="half" idx="10"/>
          </p:nvPr>
        </p:nvSpPr>
        <p:spPr/>
        <p:txBody>
          <a:bodyPr/>
          <a:lstStyle/>
          <a:p>
            <a:fld id="{6767C9E8-62E9-2844-A0B6-2E913AE715F0}" type="datetimeFigureOut">
              <a:rPr lang="en-US" smtClean="0"/>
              <a:t>12/20/2023</a:t>
            </a:fld>
            <a:endParaRPr lang="en-US"/>
          </a:p>
        </p:txBody>
      </p:sp>
      <p:sp>
        <p:nvSpPr>
          <p:cNvPr id="5" name="Footer Placeholder 4">
            <a:extLst>
              <a:ext uri="{FF2B5EF4-FFF2-40B4-BE49-F238E27FC236}">
                <a16:creationId xmlns:a16="http://schemas.microsoft.com/office/drawing/2014/main" id="{A686F060-B120-D147-A488-8A25803CC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9AB03F-85EE-FD49-B3CA-E916E9D40F62}"/>
              </a:ext>
            </a:extLst>
          </p:cNvPr>
          <p:cNvSpPr>
            <a:spLocks noGrp="1"/>
          </p:cNvSpPr>
          <p:nvPr>
            <p:ph type="sldNum" sz="quarter" idx="12"/>
          </p:nvPr>
        </p:nvSpPr>
        <p:spPr/>
        <p:txBody>
          <a:bodyPr/>
          <a:lstStyle/>
          <a:p>
            <a:fld id="{FFA166EC-44C4-534A-B6CA-6F0A72FAD1EB}" type="slidenum">
              <a:rPr lang="en-US" smtClean="0"/>
              <a:t>‹#›</a:t>
            </a:fld>
            <a:endParaRPr lang="en-US"/>
          </a:p>
        </p:txBody>
      </p:sp>
    </p:spTree>
    <p:extLst>
      <p:ext uri="{BB962C8B-B14F-4D97-AF65-F5344CB8AC3E}">
        <p14:creationId xmlns:p14="http://schemas.microsoft.com/office/powerpoint/2010/main" val="2334900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187FF-6B2A-1648-A473-2B53DB9F4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941293-2BB2-0D40-8B7E-1DB639FB27F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71226-53AD-1A45-A76A-E36241ABE709}"/>
              </a:ext>
            </a:extLst>
          </p:cNvPr>
          <p:cNvSpPr>
            <a:spLocks noGrp="1"/>
          </p:cNvSpPr>
          <p:nvPr>
            <p:ph type="dt" sz="half" idx="10"/>
          </p:nvPr>
        </p:nvSpPr>
        <p:spPr/>
        <p:txBody>
          <a:bodyPr/>
          <a:lstStyle/>
          <a:p>
            <a:fld id="{6767C9E8-62E9-2844-A0B6-2E913AE715F0}" type="datetimeFigureOut">
              <a:rPr lang="en-US" smtClean="0"/>
              <a:t>12/20/2023</a:t>
            </a:fld>
            <a:endParaRPr lang="en-US"/>
          </a:p>
        </p:txBody>
      </p:sp>
      <p:sp>
        <p:nvSpPr>
          <p:cNvPr id="5" name="Footer Placeholder 4">
            <a:extLst>
              <a:ext uri="{FF2B5EF4-FFF2-40B4-BE49-F238E27FC236}">
                <a16:creationId xmlns:a16="http://schemas.microsoft.com/office/drawing/2014/main" id="{C604C87A-C620-464C-8007-B199DA4DE3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D64703-7DED-0545-A2DB-39BB374C19B1}"/>
              </a:ext>
            </a:extLst>
          </p:cNvPr>
          <p:cNvSpPr>
            <a:spLocks noGrp="1"/>
          </p:cNvSpPr>
          <p:nvPr>
            <p:ph type="sldNum" sz="quarter" idx="12"/>
          </p:nvPr>
        </p:nvSpPr>
        <p:spPr/>
        <p:txBody>
          <a:bodyPr/>
          <a:lstStyle/>
          <a:p>
            <a:fld id="{FFA166EC-44C4-534A-B6CA-6F0A72FAD1EB}" type="slidenum">
              <a:rPr lang="en-US" smtClean="0"/>
              <a:t>‹#›</a:t>
            </a:fld>
            <a:endParaRPr lang="en-US"/>
          </a:p>
        </p:txBody>
      </p:sp>
    </p:spTree>
    <p:extLst>
      <p:ext uri="{BB962C8B-B14F-4D97-AF65-F5344CB8AC3E}">
        <p14:creationId xmlns:p14="http://schemas.microsoft.com/office/powerpoint/2010/main" val="2526643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8050F-6BC6-8046-8C67-3547E78A41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D83FF0-4E31-9349-93F0-B6F2D12331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20B36DA-4069-B845-8D5D-A931E87B65D4}"/>
              </a:ext>
            </a:extLst>
          </p:cNvPr>
          <p:cNvSpPr>
            <a:spLocks noGrp="1"/>
          </p:cNvSpPr>
          <p:nvPr>
            <p:ph type="dt" sz="half" idx="10"/>
          </p:nvPr>
        </p:nvSpPr>
        <p:spPr/>
        <p:txBody>
          <a:bodyPr/>
          <a:lstStyle/>
          <a:p>
            <a:fld id="{6767C9E8-62E9-2844-A0B6-2E913AE715F0}" type="datetimeFigureOut">
              <a:rPr lang="en-US" smtClean="0"/>
              <a:t>12/20/2023</a:t>
            </a:fld>
            <a:endParaRPr lang="en-US"/>
          </a:p>
        </p:txBody>
      </p:sp>
      <p:sp>
        <p:nvSpPr>
          <p:cNvPr id="5" name="Footer Placeholder 4">
            <a:extLst>
              <a:ext uri="{FF2B5EF4-FFF2-40B4-BE49-F238E27FC236}">
                <a16:creationId xmlns:a16="http://schemas.microsoft.com/office/drawing/2014/main" id="{0476D4B5-7B1E-3145-9068-A5005F322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5092C2-05C8-7947-A147-A3F658DCD492}"/>
              </a:ext>
            </a:extLst>
          </p:cNvPr>
          <p:cNvSpPr>
            <a:spLocks noGrp="1"/>
          </p:cNvSpPr>
          <p:nvPr>
            <p:ph type="sldNum" sz="quarter" idx="12"/>
          </p:nvPr>
        </p:nvSpPr>
        <p:spPr/>
        <p:txBody>
          <a:bodyPr/>
          <a:lstStyle/>
          <a:p>
            <a:fld id="{FFA166EC-44C4-534A-B6CA-6F0A72FAD1EB}" type="slidenum">
              <a:rPr lang="en-US" smtClean="0"/>
              <a:t>‹#›</a:t>
            </a:fld>
            <a:endParaRPr lang="en-US"/>
          </a:p>
        </p:txBody>
      </p:sp>
    </p:spTree>
    <p:extLst>
      <p:ext uri="{BB962C8B-B14F-4D97-AF65-F5344CB8AC3E}">
        <p14:creationId xmlns:p14="http://schemas.microsoft.com/office/powerpoint/2010/main" val="447550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4BEC-F2F0-7246-982A-D6F523EF56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4FC0F8-CFB7-C64A-B7D7-6AD8DB54D44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3321E9-C76E-2A4C-B5C0-7BCE6AC87EC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194FEC-8200-7741-80F7-84AC11DE88EA}"/>
              </a:ext>
            </a:extLst>
          </p:cNvPr>
          <p:cNvSpPr>
            <a:spLocks noGrp="1"/>
          </p:cNvSpPr>
          <p:nvPr>
            <p:ph type="dt" sz="half" idx="10"/>
          </p:nvPr>
        </p:nvSpPr>
        <p:spPr/>
        <p:txBody>
          <a:bodyPr/>
          <a:lstStyle/>
          <a:p>
            <a:fld id="{6767C9E8-62E9-2844-A0B6-2E913AE715F0}" type="datetimeFigureOut">
              <a:rPr lang="en-US" smtClean="0"/>
              <a:t>12/20/2023</a:t>
            </a:fld>
            <a:endParaRPr lang="en-US"/>
          </a:p>
        </p:txBody>
      </p:sp>
      <p:sp>
        <p:nvSpPr>
          <p:cNvPr id="6" name="Footer Placeholder 5">
            <a:extLst>
              <a:ext uri="{FF2B5EF4-FFF2-40B4-BE49-F238E27FC236}">
                <a16:creationId xmlns:a16="http://schemas.microsoft.com/office/drawing/2014/main" id="{53D568F5-A7DB-8045-8269-1921EF3529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5C421-E0E0-C94F-BFE4-2848C4956256}"/>
              </a:ext>
            </a:extLst>
          </p:cNvPr>
          <p:cNvSpPr>
            <a:spLocks noGrp="1"/>
          </p:cNvSpPr>
          <p:nvPr>
            <p:ph type="sldNum" sz="quarter" idx="12"/>
          </p:nvPr>
        </p:nvSpPr>
        <p:spPr/>
        <p:txBody>
          <a:bodyPr/>
          <a:lstStyle/>
          <a:p>
            <a:fld id="{FFA166EC-44C4-534A-B6CA-6F0A72FAD1EB}" type="slidenum">
              <a:rPr lang="en-US" smtClean="0"/>
              <a:t>‹#›</a:t>
            </a:fld>
            <a:endParaRPr lang="en-US"/>
          </a:p>
        </p:txBody>
      </p:sp>
    </p:spTree>
    <p:extLst>
      <p:ext uri="{BB962C8B-B14F-4D97-AF65-F5344CB8AC3E}">
        <p14:creationId xmlns:p14="http://schemas.microsoft.com/office/powerpoint/2010/main" val="2108766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D0517-21E4-EE40-8E6A-B4C12C85D3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900405-72EA-A843-83EC-385CA89372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09B8438-630D-A34F-B86C-E47CA1BA69B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DA3594-EF0D-C647-9264-9597BF1E11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BB0C4F-5DE8-AF4F-B954-D299D7030B8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9683EE-AA1A-7940-ABFF-1E8283AD6A3E}"/>
              </a:ext>
            </a:extLst>
          </p:cNvPr>
          <p:cNvSpPr>
            <a:spLocks noGrp="1"/>
          </p:cNvSpPr>
          <p:nvPr>
            <p:ph type="dt" sz="half" idx="10"/>
          </p:nvPr>
        </p:nvSpPr>
        <p:spPr/>
        <p:txBody>
          <a:bodyPr/>
          <a:lstStyle/>
          <a:p>
            <a:fld id="{6767C9E8-62E9-2844-A0B6-2E913AE715F0}" type="datetimeFigureOut">
              <a:rPr lang="en-US" smtClean="0"/>
              <a:t>12/20/2023</a:t>
            </a:fld>
            <a:endParaRPr lang="en-US"/>
          </a:p>
        </p:txBody>
      </p:sp>
      <p:sp>
        <p:nvSpPr>
          <p:cNvPr id="8" name="Footer Placeholder 7">
            <a:extLst>
              <a:ext uri="{FF2B5EF4-FFF2-40B4-BE49-F238E27FC236}">
                <a16:creationId xmlns:a16="http://schemas.microsoft.com/office/drawing/2014/main" id="{78E5179D-185A-2E49-A0BA-63B6156524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879889-1A66-A442-955B-972EFABBE6A0}"/>
              </a:ext>
            </a:extLst>
          </p:cNvPr>
          <p:cNvSpPr>
            <a:spLocks noGrp="1"/>
          </p:cNvSpPr>
          <p:nvPr>
            <p:ph type="sldNum" sz="quarter" idx="12"/>
          </p:nvPr>
        </p:nvSpPr>
        <p:spPr/>
        <p:txBody>
          <a:bodyPr/>
          <a:lstStyle/>
          <a:p>
            <a:fld id="{FFA166EC-44C4-534A-B6CA-6F0A72FAD1EB}" type="slidenum">
              <a:rPr lang="en-US" smtClean="0"/>
              <a:t>‹#›</a:t>
            </a:fld>
            <a:endParaRPr lang="en-US"/>
          </a:p>
        </p:txBody>
      </p:sp>
    </p:spTree>
    <p:extLst>
      <p:ext uri="{BB962C8B-B14F-4D97-AF65-F5344CB8AC3E}">
        <p14:creationId xmlns:p14="http://schemas.microsoft.com/office/powerpoint/2010/main" val="2321951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BBFD7-200F-8F4D-9CE2-13D489F6AB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9CDCBD-38DD-C247-8234-AD4A0A20C621}"/>
              </a:ext>
            </a:extLst>
          </p:cNvPr>
          <p:cNvSpPr>
            <a:spLocks noGrp="1"/>
          </p:cNvSpPr>
          <p:nvPr>
            <p:ph type="dt" sz="half" idx="10"/>
          </p:nvPr>
        </p:nvSpPr>
        <p:spPr/>
        <p:txBody>
          <a:bodyPr/>
          <a:lstStyle/>
          <a:p>
            <a:fld id="{6767C9E8-62E9-2844-A0B6-2E913AE715F0}" type="datetimeFigureOut">
              <a:rPr lang="en-US" smtClean="0"/>
              <a:t>12/20/2023</a:t>
            </a:fld>
            <a:endParaRPr lang="en-US"/>
          </a:p>
        </p:txBody>
      </p:sp>
      <p:sp>
        <p:nvSpPr>
          <p:cNvPr id="4" name="Footer Placeholder 3">
            <a:extLst>
              <a:ext uri="{FF2B5EF4-FFF2-40B4-BE49-F238E27FC236}">
                <a16:creationId xmlns:a16="http://schemas.microsoft.com/office/drawing/2014/main" id="{7627994C-6F92-1E40-9DA9-CA86D781C0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9D501D-5757-D14D-8104-878B39363D21}"/>
              </a:ext>
            </a:extLst>
          </p:cNvPr>
          <p:cNvSpPr>
            <a:spLocks noGrp="1"/>
          </p:cNvSpPr>
          <p:nvPr>
            <p:ph type="sldNum" sz="quarter" idx="12"/>
          </p:nvPr>
        </p:nvSpPr>
        <p:spPr/>
        <p:txBody>
          <a:bodyPr/>
          <a:lstStyle/>
          <a:p>
            <a:fld id="{FFA166EC-44C4-534A-B6CA-6F0A72FAD1EB}" type="slidenum">
              <a:rPr lang="en-US" smtClean="0"/>
              <a:t>‹#›</a:t>
            </a:fld>
            <a:endParaRPr lang="en-US"/>
          </a:p>
        </p:txBody>
      </p:sp>
    </p:spTree>
    <p:extLst>
      <p:ext uri="{BB962C8B-B14F-4D97-AF65-F5344CB8AC3E}">
        <p14:creationId xmlns:p14="http://schemas.microsoft.com/office/powerpoint/2010/main" val="3888658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44D542-E2F9-5F4C-8A66-21782FBD9BD0}"/>
              </a:ext>
            </a:extLst>
          </p:cNvPr>
          <p:cNvSpPr>
            <a:spLocks noGrp="1"/>
          </p:cNvSpPr>
          <p:nvPr>
            <p:ph type="dt" sz="half" idx="10"/>
          </p:nvPr>
        </p:nvSpPr>
        <p:spPr/>
        <p:txBody>
          <a:bodyPr/>
          <a:lstStyle/>
          <a:p>
            <a:fld id="{6767C9E8-62E9-2844-A0B6-2E913AE715F0}" type="datetimeFigureOut">
              <a:rPr lang="en-US" smtClean="0"/>
              <a:t>12/20/2023</a:t>
            </a:fld>
            <a:endParaRPr lang="en-US"/>
          </a:p>
        </p:txBody>
      </p:sp>
      <p:sp>
        <p:nvSpPr>
          <p:cNvPr id="3" name="Footer Placeholder 2">
            <a:extLst>
              <a:ext uri="{FF2B5EF4-FFF2-40B4-BE49-F238E27FC236}">
                <a16:creationId xmlns:a16="http://schemas.microsoft.com/office/drawing/2014/main" id="{8CC59963-FF39-6B42-8265-81ACD55817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013852-1923-0147-A5FA-3C5553C4A0DC}"/>
              </a:ext>
            </a:extLst>
          </p:cNvPr>
          <p:cNvSpPr>
            <a:spLocks noGrp="1"/>
          </p:cNvSpPr>
          <p:nvPr>
            <p:ph type="sldNum" sz="quarter" idx="12"/>
          </p:nvPr>
        </p:nvSpPr>
        <p:spPr/>
        <p:txBody>
          <a:bodyPr/>
          <a:lstStyle/>
          <a:p>
            <a:fld id="{FFA166EC-44C4-534A-B6CA-6F0A72FAD1EB}" type="slidenum">
              <a:rPr lang="en-US" smtClean="0"/>
              <a:t>‹#›</a:t>
            </a:fld>
            <a:endParaRPr lang="en-US"/>
          </a:p>
        </p:txBody>
      </p:sp>
    </p:spTree>
    <p:extLst>
      <p:ext uri="{BB962C8B-B14F-4D97-AF65-F5344CB8AC3E}">
        <p14:creationId xmlns:p14="http://schemas.microsoft.com/office/powerpoint/2010/main" val="1526550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10265-6EA6-9F48-847D-86099C4E56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287324-1202-DF48-8155-72152AB2B5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73559A-B439-E040-B408-E5180698EE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DB731C-C6BA-6543-823B-8677397168EB}"/>
              </a:ext>
            </a:extLst>
          </p:cNvPr>
          <p:cNvSpPr>
            <a:spLocks noGrp="1"/>
          </p:cNvSpPr>
          <p:nvPr>
            <p:ph type="dt" sz="half" idx="10"/>
          </p:nvPr>
        </p:nvSpPr>
        <p:spPr/>
        <p:txBody>
          <a:bodyPr/>
          <a:lstStyle/>
          <a:p>
            <a:fld id="{6767C9E8-62E9-2844-A0B6-2E913AE715F0}" type="datetimeFigureOut">
              <a:rPr lang="en-US" smtClean="0"/>
              <a:t>12/20/2023</a:t>
            </a:fld>
            <a:endParaRPr lang="en-US"/>
          </a:p>
        </p:txBody>
      </p:sp>
      <p:sp>
        <p:nvSpPr>
          <p:cNvPr id="6" name="Footer Placeholder 5">
            <a:extLst>
              <a:ext uri="{FF2B5EF4-FFF2-40B4-BE49-F238E27FC236}">
                <a16:creationId xmlns:a16="http://schemas.microsoft.com/office/drawing/2014/main" id="{52C6B711-FCD1-1C46-B4A7-F79E4C39D9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B4082D-B2F9-B347-9EA1-B78FA736DF3D}"/>
              </a:ext>
            </a:extLst>
          </p:cNvPr>
          <p:cNvSpPr>
            <a:spLocks noGrp="1"/>
          </p:cNvSpPr>
          <p:nvPr>
            <p:ph type="sldNum" sz="quarter" idx="12"/>
          </p:nvPr>
        </p:nvSpPr>
        <p:spPr/>
        <p:txBody>
          <a:bodyPr/>
          <a:lstStyle/>
          <a:p>
            <a:fld id="{FFA166EC-44C4-534A-B6CA-6F0A72FAD1EB}" type="slidenum">
              <a:rPr lang="en-US" smtClean="0"/>
              <a:t>‹#›</a:t>
            </a:fld>
            <a:endParaRPr lang="en-US"/>
          </a:p>
        </p:txBody>
      </p:sp>
    </p:spTree>
    <p:extLst>
      <p:ext uri="{BB962C8B-B14F-4D97-AF65-F5344CB8AC3E}">
        <p14:creationId xmlns:p14="http://schemas.microsoft.com/office/powerpoint/2010/main" val="606575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26B15-FBB1-C142-BD01-C1F4F1651F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C25AE6-E6C3-6A41-84AD-DEF8BA35D0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79C34A-55A0-354E-B5F6-47E32AE294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7BFD06-73CF-804B-AA8A-14F1F52CCE26}"/>
              </a:ext>
            </a:extLst>
          </p:cNvPr>
          <p:cNvSpPr>
            <a:spLocks noGrp="1"/>
          </p:cNvSpPr>
          <p:nvPr>
            <p:ph type="dt" sz="half" idx="10"/>
          </p:nvPr>
        </p:nvSpPr>
        <p:spPr/>
        <p:txBody>
          <a:bodyPr/>
          <a:lstStyle/>
          <a:p>
            <a:fld id="{6767C9E8-62E9-2844-A0B6-2E913AE715F0}" type="datetimeFigureOut">
              <a:rPr lang="en-US" smtClean="0"/>
              <a:t>12/20/2023</a:t>
            </a:fld>
            <a:endParaRPr lang="en-US"/>
          </a:p>
        </p:txBody>
      </p:sp>
      <p:sp>
        <p:nvSpPr>
          <p:cNvPr id="6" name="Footer Placeholder 5">
            <a:extLst>
              <a:ext uri="{FF2B5EF4-FFF2-40B4-BE49-F238E27FC236}">
                <a16:creationId xmlns:a16="http://schemas.microsoft.com/office/drawing/2014/main" id="{45BD237E-79B5-574B-92D8-EFED21CE0F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7EEB36-E150-8040-98FC-7F85F7F597AD}"/>
              </a:ext>
            </a:extLst>
          </p:cNvPr>
          <p:cNvSpPr>
            <a:spLocks noGrp="1"/>
          </p:cNvSpPr>
          <p:nvPr>
            <p:ph type="sldNum" sz="quarter" idx="12"/>
          </p:nvPr>
        </p:nvSpPr>
        <p:spPr/>
        <p:txBody>
          <a:bodyPr/>
          <a:lstStyle/>
          <a:p>
            <a:fld id="{FFA166EC-44C4-534A-B6CA-6F0A72FAD1EB}" type="slidenum">
              <a:rPr lang="en-US" smtClean="0"/>
              <a:t>‹#›</a:t>
            </a:fld>
            <a:endParaRPr lang="en-US"/>
          </a:p>
        </p:txBody>
      </p:sp>
    </p:spTree>
    <p:extLst>
      <p:ext uri="{BB962C8B-B14F-4D97-AF65-F5344CB8AC3E}">
        <p14:creationId xmlns:p14="http://schemas.microsoft.com/office/powerpoint/2010/main" val="962226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EB4960-B0E7-DF45-A8EB-DA5CE4763D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D5E2D0-8B94-814D-A322-CC77114163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F7D081-AA0B-3245-A687-B25135F6DD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67C9E8-62E9-2844-A0B6-2E913AE715F0}" type="datetimeFigureOut">
              <a:rPr lang="en-US" smtClean="0"/>
              <a:t>12/20/2023</a:t>
            </a:fld>
            <a:endParaRPr lang="en-US"/>
          </a:p>
        </p:txBody>
      </p:sp>
      <p:sp>
        <p:nvSpPr>
          <p:cNvPr id="5" name="Footer Placeholder 4">
            <a:extLst>
              <a:ext uri="{FF2B5EF4-FFF2-40B4-BE49-F238E27FC236}">
                <a16:creationId xmlns:a16="http://schemas.microsoft.com/office/drawing/2014/main" id="{B668F361-D7DD-CF46-9138-3F609D662A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88D07F-62A8-1A43-A4C9-11349FF877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166EC-44C4-534A-B6CA-6F0A72FAD1EB}" type="slidenum">
              <a:rPr lang="en-US" smtClean="0"/>
              <a:t>‹#›</a:t>
            </a:fld>
            <a:endParaRPr lang="en-US"/>
          </a:p>
        </p:txBody>
      </p:sp>
    </p:spTree>
    <p:extLst>
      <p:ext uri="{BB962C8B-B14F-4D97-AF65-F5344CB8AC3E}">
        <p14:creationId xmlns:p14="http://schemas.microsoft.com/office/powerpoint/2010/main" val="4170061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pixabay.com/en/checkmark-check-orange-sign-mark-69957/" TargetMode="Externa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creativecommons.org/licenses/by-nc-sa/3.0/" TargetMode="External"/><Relationship Id="rId5" Type="http://schemas.openxmlformats.org/officeDocument/2006/relationships/hyperlink" Target="https://www.franklinmatters.org/2020_12_27_archive.html" TargetMode="Externa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www.gafutures.org/" TargetMode="External"/><Relationship Id="rId5" Type="http://schemas.openxmlformats.org/officeDocument/2006/relationships/hyperlink" Target="https://sites.highlands.edu/financial-aid/" TargetMode="External"/><Relationship Id="rId4" Type="http://schemas.openxmlformats.org/officeDocument/2006/relationships/hyperlink" Target="https://studentaid.ed.g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sites.highlands.edu/academic-success-center/ghc-virtual-services/" TargetMode="External"/><Relationship Id="rId4" Type="http://schemas.openxmlformats.org/officeDocument/2006/relationships/hyperlink" Target="mailto:finaid@highlands.edu"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highlands.awardspring.com/"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salliemae.com/" TargetMode="External"/><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hyperlink" Target="http://www.earnest.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hyperlink" Target="http://www.suntrust.com/" TargetMode="External"/><Relationship Id="rId5" Type="http://schemas.openxmlformats.org/officeDocument/2006/relationships/image" Target="../media/image12.png"/><Relationship Id="rId10" Type="http://schemas.openxmlformats.org/officeDocument/2006/relationships/hyperlink" Target="http://www.wellsfargo.com/" TargetMode="External"/><Relationship Id="rId4" Type="http://schemas.openxmlformats.org/officeDocument/2006/relationships/image" Target="../media/image11.jpeg"/><Relationship Id="rId9" Type="http://schemas.openxmlformats.org/officeDocument/2006/relationships/hyperlink" Target="https://www.discover.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www.studentaid.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C643FD-74D8-3F4F-9EEC-EFA8DF240082}"/>
              </a:ext>
            </a:extLst>
          </p:cNvPr>
          <p:cNvPicPr>
            <a:picLocks noChangeAspect="1"/>
          </p:cNvPicPr>
          <p:nvPr/>
        </p:nvPicPr>
        <p:blipFill>
          <a:blip r:embed="rId2"/>
          <a:stretch>
            <a:fillRect/>
          </a:stretch>
        </p:blipFill>
        <p:spPr>
          <a:xfrm>
            <a:off x="0" y="1673"/>
            <a:ext cx="12192000" cy="6854653"/>
          </a:xfrm>
          <a:prstGeom prst="rect">
            <a:avLst/>
          </a:prstGeom>
        </p:spPr>
      </p:pic>
      <p:sp>
        <p:nvSpPr>
          <p:cNvPr id="3" name="Title 1">
            <a:extLst>
              <a:ext uri="{FF2B5EF4-FFF2-40B4-BE49-F238E27FC236}">
                <a16:creationId xmlns:a16="http://schemas.microsoft.com/office/drawing/2014/main" id="{78F6804F-79AC-4F6D-8247-B0AF5087E0C9}"/>
              </a:ext>
            </a:extLst>
          </p:cNvPr>
          <p:cNvSpPr>
            <a:spLocks noGrp="1"/>
          </p:cNvSpPr>
          <p:nvPr>
            <p:ph type="ctrTitle"/>
          </p:nvPr>
        </p:nvSpPr>
        <p:spPr>
          <a:xfrm>
            <a:off x="2006600" y="485423"/>
            <a:ext cx="10117667" cy="2348088"/>
          </a:xfrm>
        </p:spPr>
        <p:txBody>
          <a:bodyPr>
            <a:normAutofit/>
          </a:bodyPr>
          <a:lstStyle/>
          <a:p>
            <a:pPr algn="ctr" eaLnBrk="1" fontAlgn="auto" hangingPunct="1">
              <a:spcAft>
                <a:spcPts val="0"/>
              </a:spcAft>
              <a:defRPr/>
            </a:pPr>
            <a:r>
              <a:rPr lang="en-US" sz="6500" b="1" dirty="0"/>
              <a:t>Financial Aid 101</a:t>
            </a:r>
          </a:p>
        </p:txBody>
      </p:sp>
      <p:sp>
        <p:nvSpPr>
          <p:cNvPr id="4" name="Subtitle 2">
            <a:extLst>
              <a:ext uri="{FF2B5EF4-FFF2-40B4-BE49-F238E27FC236}">
                <a16:creationId xmlns:a16="http://schemas.microsoft.com/office/drawing/2014/main" id="{F2B0045D-0CCF-40CB-AE7A-7C9E4F6AC35D}"/>
              </a:ext>
            </a:extLst>
          </p:cNvPr>
          <p:cNvSpPr>
            <a:spLocks noGrp="1"/>
          </p:cNvSpPr>
          <p:nvPr>
            <p:ph type="subTitle" idx="1"/>
          </p:nvPr>
        </p:nvSpPr>
        <p:spPr>
          <a:xfrm>
            <a:off x="2853267" y="3317261"/>
            <a:ext cx="7772400" cy="1200150"/>
          </a:xfrm>
        </p:spPr>
        <p:txBody>
          <a:bodyPr>
            <a:noAutofit/>
          </a:bodyPr>
          <a:lstStyle/>
          <a:p>
            <a:pPr marR="0" algn="r" eaLnBrk="1" hangingPunct="1"/>
            <a:r>
              <a:rPr lang="en-US" altLang="en-US" sz="4000" dirty="0"/>
              <a:t>Presented by Lisa Garrett</a:t>
            </a:r>
          </a:p>
          <a:p>
            <a:pPr marR="0" algn="r" eaLnBrk="1" hangingPunct="1"/>
            <a:r>
              <a:rPr lang="en-US" altLang="en-US" sz="4000" dirty="0"/>
              <a:t>Senior Financial Aid Counselor</a:t>
            </a:r>
          </a:p>
        </p:txBody>
      </p:sp>
    </p:spTree>
    <p:extLst>
      <p:ext uri="{BB962C8B-B14F-4D97-AF65-F5344CB8AC3E}">
        <p14:creationId xmlns:p14="http://schemas.microsoft.com/office/powerpoint/2010/main" val="1711922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387DE2-04C1-8D4D-8D83-8BA1F1641772}"/>
              </a:ext>
            </a:extLst>
          </p:cNvPr>
          <p:cNvPicPr>
            <a:picLocks noChangeAspect="1"/>
          </p:cNvPicPr>
          <p:nvPr/>
        </p:nvPicPr>
        <p:blipFill>
          <a:blip r:embed="rId3"/>
          <a:stretch>
            <a:fillRect/>
          </a:stretch>
        </p:blipFill>
        <p:spPr>
          <a:xfrm>
            <a:off x="0" y="-57775"/>
            <a:ext cx="12192000" cy="6854252"/>
          </a:xfrm>
          <a:prstGeom prst="rect">
            <a:avLst/>
          </a:prstGeom>
        </p:spPr>
      </p:pic>
      <p:sp>
        <p:nvSpPr>
          <p:cNvPr id="3" name="Title 2">
            <a:extLst>
              <a:ext uri="{FF2B5EF4-FFF2-40B4-BE49-F238E27FC236}">
                <a16:creationId xmlns:a16="http://schemas.microsoft.com/office/drawing/2014/main" id="{2422CA76-4F2B-4203-ABA0-B516D4022A34}"/>
              </a:ext>
            </a:extLst>
          </p:cNvPr>
          <p:cNvSpPr txBox="1">
            <a:spLocks/>
          </p:cNvSpPr>
          <p:nvPr/>
        </p:nvSpPr>
        <p:spPr>
          <a:xfrm>
            <a:off x="663222" y="-311166"/>
            <a:ext cx="10865556" cy="126947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500" b="1" dirty="0"/>
              <a:t>Which FAFSA do I fill out?</a:t>
            </a:r>
          </a:p>
        </p:txBody>
      </p:sp>
      <p:sp>
        <p:nvSpPr>
          <p:cNvPr id="7" name="Title 3">
            <a:extLst>
              <a:ext uri="{FF2B5EF4-FFF2-40B4-BE49-F238E27FC236}">
                <a16:creationId xmlns:a16="http://schemas.microsoft.com/office/drawing/2014/main" id="{848F45AA-1545-4653-B61C-8A5C82FD7CB7}"/>
              </a:ext>
            </a:extLst>
          </p:cNvPr>
          <p:cNvSpPr txBox="1">
            <a:spLocks/>
          </p:cNvSpPr>
          <p:nvPr/>
        </p:nvSpPr>
        <p:spPr>
          <a:xfrm>
            <a:off x="1687285" y="1014698"/>
            <a:ext cx="8610600" cy="523220"/>
          </a:xfrm>
          <a:prstGeom prst="rect">
            <a:avLst/>
          </a:prstGeom>
        </p:spPr>
        <p:txBody>
          <a:bodyPr vert="horz" wrap="square" lIns="91440" tIns="45720" rIns="91440" bIns="4572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2800" b="1" dirty="0">
                <a:solidFill>
                  <a:schemeClr val="accent2"/>
                </a:solidFill>
                <a:latin typeface="Century Gothic" pitchFamily="34" charset="0"/>
              </a:rPr>
              <a:t>2023-24 aid year (fall 23/spring 24/summer 24)</a:t>
            </a:r>
          </a:p>
        </p:txBody>
      </p:sp>
      <p:sp>
        <p:nvSpPr>
          <p:cNvPr id="8" name="TextBox 7">
            <a:extLst>
              <a:ext uri="{FF2B5EF4-FFF2-40B4-BE49-F238E27FC236}">
                <a16:creationId xmlns:a16="http://schemas.microsoft.com/office/drawing/2014/main" id="{ECA5050C-EC0B-47D6-8B32-58EEB541D695}"/>
              </a:ext>
            </a:extLst>
          </p:cNvPr>
          <p:cNvSpPr txBox="1"/>
          <p:nvPr/>
        </p:nvSpPr>
        <p:spPr>
          <a:xfrm>
            <a:off x="1894115" y="1191144"/>
            <a:ext cx="8802688" cy="1200329"/>
          </a:xfrm>
          <a:prstGeom prst="rect">
            <a:avLst/>
          </a:prstGeom>
          <a:noFill/>
        </p:spPr>
        <p:txBody>
          <a:bodyPr>
            <a:spAutoFit/>
          </a:bodyPr>
          <a:lstStyle/>
          <a:p>
            <a:pPr>
              <a:defRPr/>
            </a:pPr>
            <a:endParaRPr lang="en-US" sz="2400" dirty="0">
              <a:latin typeface="Century Gothic" panose="020B0502020202020204" pitchFamily="34" charset="0"/>
              <a:cs typeface="Arial" panose="020B0604020202020204" pitchFamily="34" charset="0"/>
            </a:endParaRPr>
          </a:p>
          <a:p>
            <a:pPr marL="800100" lvl="1" indent="-342900">
              <a:defRPr/>
            </a:pPr>
            <a:r>
              <a:rPr lang="en-US" sz="2400" dirty="0">
                <a:latin typeface="Century Gothic" panose="020B0502020202020204" pitchFamily="34" charset="0"/>
                <a:cs typeface="Arial" panose="020B0604020202020204" pitchFamily="34" charset="0"/>
              </a:rPr>
              <a:t>The 2023-24 FAFSA will use 2021 tax information.</a:t>
            </a:r>
          </a:p>
          <a:p>
            <a:pPr marL="457200" indent="-457200">
              <a:buFont typeface="Arial" panose="020B0604020202020204" pitchFamily="34" charset="0"/>
              <a:buChar char="•"/>
              <a:defRPr/>
            </a:pPr>
            <a:endParaRPr lang="en-US" sz="2400" dirty="0">
              <a:latin typeface="Century Gothic" panose="020B0502020202020204" pitchFamily="34" charset="0"/>
              <a:cs typeface="Arial" panose="020B0604020202020204" pitchFamily="34" charset="0"/>
            </a:endParaRPr>
          </a:p>
        </p:txBody>
      </p:sp>
      <p:sp>
        <p:nvSpPr>
          <p:cNvPr id="12" name="Rectangle 4">
            <a:extLst>
              <a:ext uri="{FF2B5EF4-FFF2-40B4-BE49-F238E27FC236}">
                <a16:creationId xmlns:a16="http://schemas.microsoft.com/office/drawing/2014/main" id="{5AFA1856-C33A-4927-97FE-50654FD5E181}"/>
              </a:ext>
            </a:extLst>
          </p:cNvPr>
          <p:cNvSpPr>
            <a:spLocks noChangeArrowheads="1"/>
          </p:cNvSpPr>
          <p:nvPr/>
        </p:nvSpPr>
        <p:spPr bwMode="auto">
          <a:xfrm>
            <a:off x="1790700" y="2101092"/>
            <a:ext cx="8610600" cy="523220"/>
          </a:xfrm>
          <a:prstGeom prst="rect">
            <a:avLst/>
          </a:prstGeom>
          <a:noFill/>
          <a:ln w="9525">
            <a:noFill/>
            <a:miter lim="800000"/>
            <a:headEnd/>
            <a:tailEnd/>
          </a:ln>
        </p:spPr>
        <p:txBody>
          <a:bodyPr wrap="square">
            <a:spAutoFit/>
          </a:bodyPr>
          <a:lstStyle/>
          <a:p>
            <a:r>
              <a:rPr lang="en-US" altLang="en-US" sz="2800" b="1" dirty="0">
                <a:solidFill>
                  <a:schemeClr val="accent2"/>
                </a:solidFill>
                <a:latin typeface="Century Gothic" pitchFamily="34" charset="0"/>
              </a:rPr>
              <a:t>2024-25 aid year (fall 24/spring 25/summer 25)</a:t>
            </a:r>
          </a:p>
        </p:txBody>
      </p:sp>
      <p:sp>
        <p:nvSpPr>
          <p:cNvPr id="13" name="TextBox 12">
            <a:extLst>
              <a:ext uri="{FF2B5EF4-FFF2-40B4-BE49-F238E27FC236}">
                <a16:creationId xmlns:a16="http://schemas.microsoft.com/office/drawing/2014/main" id="{91E3FCAB-2615-4199-8DF3-B24F4E2948A0}"/>
              </a:ext>
            </a:extLst>
          </p:cNvPr>
          <p:cNvSpPr txBox="1"/>
          <p:nvPr/>
        </p:nvSpPr>
        <p:spPr>
          <a:xfrm>
            <a:off x="1240971" y="2354482"/>
            <a:ext cx="9953898" cy="1384995"/>
          </a:xfrm>
          <a:prstGeom prst="rect">
            <a:avLst/>
          </a:prstGeom>
          <a:noFill/>
        </p:spPr>
        <p:txBody>
          <a:bodyPr wrap="square">
            <a:spAutoFit/>
          </a:bodyPr>
          <a:lstStyle/>
          <a:p>
            <a:pPr>
              <a:defRPr/>
            </a:pPr>
            <a:endParaRPr lang="en-US" sz="2400" dirty="0">
              <a:latin typeface="Century Gothic" panose="020B0502020202020204" pitchFamily="34" charset="0"/>
              <a:cs typeface="Arial" panose="020B0604020202020204" pitchFamily="34" charset="0"/>
            </a:endParaRPr>
          </a:p>
          <a:p>
            <a:pPr marL="800100" lvl="1" indent="-342900">
              <a:defRPr/>
            </a:pPr>
            <a:r>
              <a:rPr lang="en-US" sz="2400" dirty="0">
                <a:latin typeface="Century Gothic" panose="020B0502020202020204" pitchFamily="34" charset="0"/>
                <a:cs typeface="Arial" panose="020B0604020202020204" pitchFamily="34" charset="0"/>
              </a:rPr>
              <a:t>The 2024-25 FAFSA will use 2022 tax information.</a:t>
            </a:r>
          </a:p>
          <a:p>
            <a:pPr>
              <a:defRPr/>
            </a:pPr>
            <a:endParaRPr lang="en-US" sz="1200" dirty="0">
              <a:latin typeface="Century Gothic" panose="020B0502020202020204" pitchFamily="34" charset="0"/>
              <a:cs typeface="Arial" panose="020B0604020202020204" pitchFamily="34" charset="0"/>
            </a:endParaRPr>
          </a:p>
          <a:p>
            <a:pPr>
              <a:defRPr/>
            </a:pPr>
            <a:r>
              <a:rPr lang="en-US" sz="2400" b="1" dirty="0">
                <a:solidFill>
                  <a:schemeClr val="accent5">
                    <a:lumMod val="75000"/>
                  </a:schemeClr>
                </a:solidFill>
                <a:latin typeface="Century Gothic" panose="020B0502020202020204" pitchFamily="34" charset="0"/>
                <a:cs typeface="Arial" panose="020B0604020202020204" pitchFamily="34" charset="0"/>
              </a:rPr>
              <a:t>DON’T FORGET TO ADD GEORGIA HIGHLANDS TO YOUR FAFSA!</a:t>
            </a:r>
          </a:p>
        </p:txBody>
      </p:sp>
      <p:sp>
        <p:nvSpPr>
          <p:cNvPr id="14" name="Rectangle 6">
            <a:extLst>
              <a:ext uri="{FF2B5EF4-FFF2-40B4-BE49-F238E27FC236}">
                <a16:creationId xmlns:a16="http://schemas.microsoft.com/office/drawing/2014/main" id="{CE8B29E6-E001-40F1-AE8A-0651402BD079}"/>
              </a:ext>
            </a:extLst>
          </p:cNvPr>
          <p:cNvSpPr>
            <a:spLocks noChangeArrowheads="1"/>
          </p:cNvSpPr>
          <p:nvPr/>
        </p:nvSpPr>
        <p:spPr bwMode="auto">
          <a:xfrm>
            <a:off x="182880" y="3787650"/>
            <a:ext cx="10865556" cy="1123384"/>
          </a:xfrm>
          <a:prstGeom prst="rect">
            <a:avLst/>
          </a:prstGeom>
          <a:noFill/>
          <a:ln w="9525">
            <a:noFill/>
            <a:miter lim="800000"/>
            <a:headEnd/>
            <a:tailEnd/>
          </a:ln>
        </p:spPr>
        <p:txBody>
          <a:bodyPr wrap="square">
            <a:spAutoFit/>
          </a:bodyPr>
          <a:lstStyle/>
          <a:p>
            <a:r>
              <a:rPr lang="en-US" altLang="en-US" sz="1400" b="1" dirty="0">
                <a:latin typeface="Century Gothic" pitchFamily="34" charset="0"/>
              </a:rPr>
              <a:t>Once you fill out the FAFSA, it could take up to </a:t>
            </a:r>
            <a:r>
              <a:rPr lang="en-US" altLang="en-US" b="1" dirty="0">
                <a:latin typeface="Century Gothic" pitchFamily="34" charset="0"/>
              </a:rPr>
              <a:t>seven business days </a:t>
            </a:r>
            <a:r>
              <a:rPr lang="en-US" altLang="en-US" sz="1400" b="1" dirty="0">
                <a:latin typeface="Century Gothic" pitchFamily="34" charset="0"/>
              </a:rPr>
              <a:t>for the FAFSA to pull back into our system at GHC</a:t>
            </a:r>
          </a:p>
          <a:p>
            <a:pPr marL="800100" lvl="1" indent="-342900"/>
            <a:endParaRPr lang="en-US" altLang="en-US" sz="1500" b="1" dirty="0">
              <a:latin typeface="Century Gothic" pitchFamily="34" charset="0"/>
            </a:endParaRPr>
          </a:p>
          <a:p>
            <a:pPr marL="800100" lvl="1" indent="-342900" algn="r"/>
            <a:r>
              <a:rPr lang="en-US" altLang="en-US" sz="1700" b="1" dirty="0">
                <a:latin typeface="Century Gothic" pitchFamily="34" charset="0"/>
              </a:rPr>
              <a:t>FYI that the FAFSA for the 2425 aid year </a:t>
            </a:r>
          </a:p>
          <a:p>
            <a:pPr marL="800100" lvl="1" indent="-342900" algn="r"/>
            <a:r>
              <a:rPr lang="en-US" altLang="en-US" sz="1700" b="1" dirty="0">
                <a:latin typeface="Century Gothic" pitchFamily="34" charset="0"/>
              </a:rPr>
              <a:t>will tentatively become available by December 31 at studentaid.gov.</a:t>
            </a:r>
          </a:p>
        </p:txBody>
      </p:sp>
    </p:spTree>
    <p:extLst>
      <p:ext uri="{BB962C8B-B14F-4D97-AF65-F5344CB8AC3E}">
        <p14:creationId xmlns:p14="http://schemas.microsoft.com/office/powerpoint/2010/main" val="1004046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387DE2-04C1-8D4D-8D83-8BA1F1641772}"/>
              </a:ext>
            </a:extLst>
          </p:cNvPr>
          <p:cNvPicPr>
            <a:picLocks noChangeAspect="1"/>
          </p:cNvPicPr>
          <p:nvPr/>
        </p:nvPicPr>
        <p:blipFill>
          <a:blip r:embed="rId3"/>
          <a:stretch>
            <a:fillRect/>
          </a:stretch>
        </p:blipFill>
        <p:spPr>
          <a:xfrm>
            <a:off x="0" y="0"/>
            <a:ext cx="12192000" cy="6854252"/>
          </a:xfrm>
          <a:prstGeom prst="rect">
            <a:avLst/>
          </a:prstGeom>
        </p:spPr>
      </p:pic>
      <p:sp>
        <p:nvSpPr>
          <p:cNvPr id="3" name="Title 2">
            <a:extLst>
              <a:ext uri="{FF2B5EF4-FFF2-40B4-BE49-F238E27FC236}">
                <a16:creationId xmlns:a16="http://schemas.microsoft.com/office/drawing/2014/main" id="{2422CA76-4F2B-4203-ABA0-B516D4022A34}"/>
              </a:ext>
            </a:extLst>
          </p:cNvPr>
          <p:cNvSpPr txBox="1">
            <a:spLocks/>
          </p:cNvSpPr>
          <p:nvPr/>
        </p:nvSpPr>
        <p:spPr>
          <a:xfrm>
            <a:off x="663222" y="458498"/>
            <a:ext cx="10865556" cy="126947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500" b="1" dirty="0"/>
              <a:t>How do I apply for HOPE?</a:t>
            </a:r>
          </a:p>
          <a:p>
            <a:pPr>
              <a:defRPr/>
            </a:pPr>
            <a:r>
              <a:rPr lang="en-US" sz="3100" i="1" dirty="0"/>
              <a:t>HOPE, Zell Miller Scholarship, HOPE GED, HERO Scholarship</a:t>
            </a:r>
          </a:p>
        </p:txBody>
      </p:sp>
      <p:sp>
        <p:nvSpPr>
          <p:cNvPr id="9" name="TextBox 8">
            <a:extLst>
              <a:ext uri="{FF2B5EF4-FFF2-40B4-BE49-F238E27FC236}">
                <a16:creationId xmlns:a16="http://schemas.microsoft.com/office/drawing/2014/main" id="{F215C39E-B380-4C76-8A70-1383E99B087B}"/>
              </a:ext>
            </a:extLst>
          </p:cNvPr>
          <p:cNvSpPr txBox="1"/>
          <p:nvPr/>
        </p:nvSpPr>
        <p:spPr>
          <a:xfrm>
            <a:off x="391886" y="1865153"/>
            <a:ext cx="11136892" cy="430887"/>
          </a:xfrm>
          <a:prstGeom prst="rect">
            <a:avLst/>
          </a:prstGeom>
          <a:noFill/>
        </p:spPr>
        <p:txBody>
          <a:bodyPr wrap="square">
            <a:spAutoFit/>
          </a:bodyPr>
          <a:lstStyle/>
          <a:p>
            <a:pPr marL="365125" marR="0" lvl="0" indent="-255588"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r>
              <a:rPr kumimoji="0" lang="en-US" altLang="en-US" sz="2200" b="1" i="0" u="sng" strike="noStrike" kern="1200" cap="none" spc="0" normalizeH="0" baseline="0" noProof="0" dirty="0">
                <a:ln>
                  <a:noFill/>
                </a:ln>
                <a:solidFill>
                  <a:srgbClr val="0070C0"/>
                </a:solidFill>
                <a:effectLst/>
                <a:uLnTx/>
                <a:uFillTx/>
                <a:latin typeface="Arial" pitchFamily="34" charset="0"/>
                <a:ea typeface="+mn-ea"/>
                <a:cs typeface="Arial" pitchFamily="34" charset="0"/>
              </a:rPr>
              <a:t>https://sites.highlands.edu/financial-aid/hope-zell-miller-state-programs/</a:t>
            </a:r>
          </a:p>
        </p:txBody>
      </p:sp>
      <p:sp>
        <p:nvSpPr>
          <p:cNvPr id="10" name="Title 1">
            <a:extLst>
              <a:ext uri="{FF2B5EF4-FFF2-40B4-BE49-F238E27FC236}">
                <a16:creationId xmlns:a16="http://schemas.microsoft.com/office/drawing/2014/main" id="{26C4C686-E1F0-4092-AD8F-BE9D49FEB1A7}"/>
              </a:ext>
            </a:extLst>
          </p:cNvPr>
          <p:cNvSpPr txBox="1">
            <a:spLocks/>
          </p:cNvSpPr>
          <p:nvPr/>
        </p:nvSpPr>
        <p:spPr>
          <a:xfrm>
            <a:off x="2229395" y="3674398"/>
            <a:ext cx="8229600" cy="10668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1"/>
                </a:solidFill>
                <a:effectLst/>
                <a:uLnTx/>
                <a:uFillTx/>
                <a:latin typeface="+mj-lt"/>
                <a:ea typeface="+mj-ea"/>
                <a:cs typeface="+mj-cs"/>
              </a:rPr>
              <a:t>For more information, check out the HOPE: website www.gafutures.org</a:t>
            </a:r>
          </a:p>
        </p:txBody>
      </p:sp>
      <p:sp>
        <p:nvSpPr>
          <p:cNvPr id="7" name="Title 1">
            <a:extLst>
              <a:ext uri="{FF2B5EF4-FFF2-40B4-BE49-F238E27FC236}">
                <a16:creationId xmlns:a16="http://schemas.microsoft.com/office/drawing/2014/main" id="{92C347BA-B5DB-4981-9368-1FF32EF4DEA0}"/>
              </a:ext>
            </a:extLst>
          </p:cNvPr>
          <p:cNvSpPr txBox="1">
            <a:spLocks/>
          </p:cNvSpPr>
          <p:nvPr/>
        </p:nvSpPr>
        <p:spPr>
          <a:xfrm>
            <a:off x="2085703" y="2504907"/>
            <a:ext cx="8229600" cy="1066800"/>
          </a:xfrm>
          <a:prstGeom prst="rect">
            <a:avLst/>
          </a:prstGeom>
        </p:spPr>
        <p:txBody>
          <a:bodyPr vert="horz"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effectLst/>
                <a:uLnTx/>
                <a:uFillTx/>
                <a:latin typeface="+mj-lt"/>
                <a:ea typeface="+mj-ea"/>
                <a:cs typeface="+mj-cs"/>
              </a:rPr>
              <a:t>This link details requirements and how to apply along with links to the application you need to fill out.</a:t>
            </a:r>
          </a:p>
        </p:txBody>
      </p:sp>
    </p:spTree>
    <p:extLst>
      <p:ext uri="{BB962C8B-B14F-4D97-AF65-F5344CB8AC3E}">
        <p14:creationId xmlns:p14="http://schemas.microsoft.com/office/powerpoint/2010/main" val="1142701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387DE2-04C1-8D4D-8D83-8BA1F1641772}"/>
              </a:ext>
            </a:extLst>
          </p:cNvPr>
          <p:cNvPicPr>
            <a:picLocks noChangeAspect="1"/>
          </p:cNvPicPr>
          <p:nvPr/>
        </p:nvPicPr>
        <p:blipFill>
          <a:blip r:embed="rId3"/>
          <a:stretch>
            <a:fillRect/>
          </a:stretch>
        </p:blipFill>
        <p:spPr>
          <a:xfrm>
            <a:off x="0" y="0"/>
            <a:ext cx="12192000" cy="6854252"/>
          </a:xfrm>
          <a:prstGeom prst="rect">
            <a:avLst/>
          </a:prstGeom>
        </p:spPr>
      </p:pic>
      <p:sp>
        <p:nvSpPr>
          <p:cNvPr id="3" name="Title 2">
            <a:extLst>
              <a:ext uri="{FF2B5EF4-FFF2-40B4-BE49-F238E27FC236}">
                <a16:creationId xmlns:a16="http://schemas.microsoft.com/office/drawing/2014/main" id="{2422CA76-4F2B-4203-ABA0-B516D4022A34}"/>
              </a:ext>
            </a:extLst>
          </p:cNvPr>
          <p:cNvSpPr txBox="1">
            <a:spLocks/>
          </p:cNvSpPr>
          <p:nvPr/>
        </p:nvSpPr>
        <p:spPr>
          <a:xfrm>
            <a:off x="663222" y="-319633"/>
            <a:ext cx="10865556" cy="126947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500" b="1" dirty="0"/>
              <a:t>How do the different types of aid pay out? </a:t>
            </a:r>
          </a:p>
        </p:txBody>
      </p:sp>
      <p:sp>
        <p:nvSpPr>
          <p:cNvPr id="7" name="Title 1">
            <a:extLst>
              <a:ext uri="{FF2B5EF4-FFF2-40B4-BE49-F238E27FC236}">
                <a16:creationId xmlns:a16="http://schemas.microsoft.com/office/drawing/2014/main" id="{D03BC46F-E395-4D4E-B54D-BD8C91706B70}"/>
              </a:ext>
            </a:extLst>
          </p:cNvPr>
          <p:cNvSpPr>
            <a:spLocks noGrp="1"/>
          </p:cNvSpPr>
          <p:nvPr>
            <p:ph type="ctrTitle"/>
          </p:nvPr>
        </p:nvSpPr>
        <p:spPr>
          <a:xfrm>
            <a:off x="1353638" y="2778222"/>
            <a:ext cx="9484723" cy="1829761"/>
          </a:xfrm>
        </p:spPr>
        <p:txBody>
          <a:bodyPr>
            <a:noAutofit/>
          </a:bodyPr>
          <a:lstStyle/>
          <a:p>
            <a:pPr algn="l" eaLnBrk="1" fontAlgn="auto" hangingPunct="1">
              <a:spcAft>
                <a:spcPts val="0"/>
              </a:spcAft>
              <a:defRPr/>
            </a:pPr>
            <a:br>
              <a:rPr lang="en-US" sz="2000" dirty="0"/>
            </a:br>
            <a:br>
              <a:rPr lang="en-US" sz="2000" dirty="0"/>
            </a:br>
            <a:r>
              <a:rPr lang="en-US" sz="2000" dirty="0"/>
              <a:t>1. </a:t>
            </a:r>
            <a:r>
              <a:rPr lang="en-US" sz="2200" b="1" dirty="0"/>
              <a:t>The Pell Grant </a:t>
            </a:r>
            <a:r>
              <a:rPr lang="en-US" sz="2000" dirty="0"/>
              <a:t>pays within a range of credit hours and based on your EFC (expected family contribution amount) number.  </a:t>
            </a:r>
            <a:r>
              <a:rPr lang="en-US" sz="2000" b="1" i="1" dirty="0"/>
              <a:t>This will change for 2425.</a:t>
            </a:r>
            <a:br>
              <a:rPr lang="en-US" sz="2000" b="1" i="1" dirty="0"/>
            </a:br>
            <a:r>
              <a:rPr lang="en-US" sz="2000" dirty="0"/>
              <a:t>2</a:t>
            </a:r>
            <a:r>
              <a:rPr lang="en-US" sz="2200" b="1" dirty="0"/>
              <a:t>. SEOG </a:t>
            </a:r>
            <a:r>
              <a:rPr lang="en-US" sz="2000" dirty="0"/>
              <a:t>pays $500 for two semesters in a row for students who are also Pell eligible with a $0 EFC. </a:t>
            </a:r>
            <a:r>
              <a:rPr lang="en-US" sz="2000" b="1" i="1" dirty="0"/>
              <a:t>This will change for 2425.</a:t>
            </a:r>
            <a:br>
              <a:rPr lang="en-US" sz="2000" dirty="0"/>
            </a:br>
            <a:r>
              <a:rPr lang="en-US" sz="2000" dirty="0"/>
              <a:t>3. </a:t>
            </a:r>
            <a:r>
              <a:rPr lang="en-US" sz="2200" b="1" dirty="0"/>
              <a:t>Federal Work Study (FWS) </a:t>
            </a:r>
            <a:r>
              <a:rPr lang="en-US" sz="2000" dirty="0"/>
              <a:t>currently pays $10 per hour up to 19 hours per week (students are paid bi-weekly).</a:t>
            </a:r>
            <a:br>
              <a:rPr lang="en-US" sz="2000" dirty="0"/>
            </a:br>
            <a:r>
              <a:rPr lang="en-US" sz="2000" dirty="0"/>
              <a:t>4. </a:t>
            </a:r>
            <a:r>
              <a:rPr lang="en-US" sz="2200" b="1" dirty="0"/>
              <a:t>Federal Loans </a:t>
            </a:r>
            <a:r>
              <a:rPr lang="en-US" sz="2000" dirty="0"/>
              <a:t>will pay the full amount of the loan offer per semester as long as the student is registered for at least six credit hours.</a:t>
            </a:r>
            <a:br>
              <a:rPr lang="en-US" sz="2000" dirty="0"/>
            </a:br>
            <a:r>
              <a:rPr lang="en-US" sz="2000" dirty="0"/>
              <a:t>5. </a:t>
            </a:r>
            <a:r>
              <a:rPr lang="en-US" sz="2200" b="1" dirty="0"/>
              <a:t>HOPE and Zell Miller Scholarship </a:t>
            </a:r>
            <a:r>
              <a:rPr lang="en-US" sz="2000" dirty="0"/>
              <a:t>currently pay $95 per credit hour up to 15 credits (not including Learning Support classes).</a:t>
            </a:r>
            <a:br>
              <a:rPr lang="en-US" sz="2000" dirty="0"/>
            </a:br>
            <a:r>
              <a:rPr lang="en-US" sz="2000" dirty="0"/>
              <a:t>6. </a:t>
            </a:r>
            <a:r>
              <a:rPr lang="en-US" sz="2200" b="1" dirty="0"/>
              <a:t>Institutional Scholarships </a:t>
            </a:r>
            <a:r>
              <a:rPr lang="en-US" sz="2000" dirty="0"/>
              <a:t>are awarded a certain amount per semester based on the parameters of the scholarship.</a:t>
            </a:r>
          </a:p>
        </p:txBody>
      </p:sp>
      <p:sp>
        <p:nvSpPr>
          <p:cNvPr id="8" name="TextBox 7">
            <a:extLst>
              <a:ext uri="{FF2B5EF4-FFF2-40B4-BE49-F238E27FC236}">
                <a16:creationId xmlns:a16="http://schemas.microsoft.com/office/drawing/2014/main" id="{95F5F665-ED34-4739-AEF1-9BE96F81F210}"/>
              </a:ext>
            </a:extLst>
          </p:cNvPr>
          <p:cNvSpPr txBox="1"/>
          <p:nvPr/>
        </p:nvSpPr>
        <p:spPr>
          <a:xfrm>
            <a:off x="5626629" y="4598772"/>
            <a:ext cx="7686946" cy="430887"/>
          </a:xfrm>
          <a:prstGeom prst="rect">
            <a:avLst/>
          </a:prstGeom>
          <a:noFill/>
        </p:spPr>
        <p:txBody>
          <a:bodyPr wrap="square">
            <a:spAutoFit/>
          </a:bodyPr>
          <a:lstStyle/>
          <a:p>
            <a:r>
              <a:rPr lang="en-US" sz="2200" b="1" dirty="0"/>
              <a:t>https://sites.highlands.edu/financial-aid/</a:t>
            </a:r>
          </a:p>
        </p:txBody>
      </p:sp>
    </p:spTree>
    <p:extLst>
      <p:ext uri="{BB962C8B-B14F-4D97-AF65-F5344CB8AC3E}">
        <p14:creationId xmlns:p14="http://schemas.microsoft.com/office/powerpoint/2010/main" val="3814026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387DE2-04C1-8D4D-8D83-8BA1F1641772}"/>
              </a:ext>
            </a:extLst>
          </p:cNvPr>
          <p:cNvPicPr>
            <a:picLocks noChangeAspect="1"/>
          </p:cNvPicPr>
          <p:nvPr/>
        </p:nvPicPr>
        <p:blipFill>
          <a:blip r:embed="rId3"/>
          <a:stretch>
            <a:fillRect/>
          </a:stretch>
        </p:blipFill>
        <p:spPr>
          <a:xfrm>
            <a:off x="0" y="0"/>
            <a:ext cx="12192000" cy="6854252"/>
          </a:xfrm>
          <a:prstGeom prst="rect">
            <a:avLst/>
          </a:prstGeom>
        </p:spPr>
      </p:pic>
      <p:sp>
        <p:nvSpPr>
          <p:cNvPr id="3" name="Title 2">
            <a:extLst>
              <a:ext uri="{FF2B5EF4-FFF2-40B4-BE49-F238E27FC236}">
                <a16:creationId xmlns:a16="http://schemas.microsoft.com/office/drawing/2014/main" id="{2422CA76-4F2B-4203-ABA0-B516D4022A34}"/>
              </a:ext>
            </a:extLst>
          </p:cNvPr>
          <p:cNvSpPr txBox="1">
            <a:spLocks/>
          </p:cNvSpPr>
          <p:nvPr/>
        </p:nvSpPr>
        <p:spPr>
          <a:xfrm>
            <a:off x="663222" y="-319633"/>
            <a:ext cx="10865556" cy="126947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500" b="1" dirty="0"/>
              <a:t>How do you check your financial aid status? </a:t>
            </a:r>
          </a:p>
        </p:txBody>
      </p:sp>
      <p:sp>
        <p:nvSpPr>
          <p:cNvPr id="7" name="Title 1">
            <a:extLst>
              <a:ext uri="{FF2B5EF4-FFF2-40B4-BE49-F238E27FC236}">
                <a16:creationId xmlns:a16="http://schemas.microsoft.com/office/drawing/2014/main" id="{D03BC46F-E395-4D4E-B54D-BD8C91706B70}"/>
              </a:ext>
            </a:extLst>
          </p:cNvPr>
          <p:cNvSpPr>
            <a:spLocks noGrp="1"/>
          </p:cNvSpPr>
          <p:nvPr>
            <p:ph type="ctrTitle"/>
          </p:nvPr>
        </p:nvSpPr>
        <p:spPr>
          <a:xfrm>
            <a:off x="1866899" y="2360023"/>
            <a:ext cx="9484723" cy="1829761"/>
          </a:xfrm>
        </p:spPr>
        <p:txBody>
          <a:bodyPr>
            <a:noAutofit/>
          </a:bodyPr>
          <a:lstStyle/>
          <a:p>
            <a:pPr algn="l" eaLnBrk="1" fontAlgn="auto" hangingPunct="1">
              <a:spcAft>
                <a:spcPts val="0"/>
              </a:spcAft>
              <a:defRPr/>
            </a:pPr>
            <a:br>
              <a:rPr lang="en-US" sz="2000" dirty="0"/>
            </a:br>
            <a:br>
              <a:rPr lang="en-US" sz="2000" dirty="0"/>
            </a:br>
            <a:r>
              <a:rPr lang="en-US" sz="2000" dirty="0"/>
              <a:t>1. By checking </a:t>
            </a:r>
            <a:r>
              <a:rPr lang="en-US" sz="2000" b="1" dirty="0"/>
              <a:t>SCORE</a:t>
            </a:r>
            <a:r>
              <a:rPr lang="en-US" sz="2000" dirty="0"/>
              <a:t> account on the Check Financial Aid Status page for the  appropriate aid year</a:t>
            </a:r>
            <a:br>
              <a:rPr lang="en-US" sz="2000" dirty="0"/>
            </a:br>
            <a:br>
              <a:rPr lang="en-US" sz="2000" dirty="0"/>
            </a:br>
            <a:r>
              <a:rPr lang="en-US" sz="2000" dirty="0"/>
              <a:t>2. Monitoring GHC student email for further requests for information</a:t>
            </a:r>
            <a:br>
              <a:rPr lang="en-US" sz="2000" dirty="0"/>
            </a:br>
            <a:br>
              <a:rPr lang="en-US" sz="2000" dirty="0"/>
            </a:br>
            <a:r>
              <a:rPr lang="en-US" sz="2000" dirty="0"/>
              <a:t>3. Before class starts, check schedule bill for appropriate semester</a:t>
            </a:r>
            <a:br>
              <a:rPr lang="en-US" sz="2000" dirty="0"/>
            </a:br>
            <a:br>
              <a:rPr lang="en-US" sz="2000" dirty="0"/>
            </a:br>
            <a:r>
              <a:rPr lang="en-US" sz="2000" dirty="0"/>
              <a:t>4. After class starts, payments and charges move onto </a:t>
            </a:r>
            <a:r>
              <a:rPr lang="en-US" sz="2000" b="1" dirty="0"/>
              <a:t>SCORE</a:t>
            </a:r>
            <a:r>
              <a:rPr lang="en-US" sz="2000" dirty="0"/>
              <a:t> on </a:t>
            </a:r>
            <a:r>
              <a:rPr lang="en-US" sz="2000" i="1" dirty="0"/>
              <a:t>Account Summary by Term</a:t>
            </a:r>
            <a:r>
              <a:rPr lang="en-US" sz="2000" dirty="0"/>
              <a:t> link in </a:t>
            </a:r>
            <a:r>
              <a:rPr lang="en-US" sz="2000" b="1" dirty="0"/>
              <a:t>SCORE</a:t>
            </a:r>
            <a:r>
              <a:rPr lang="en-US" sz="2000" dirty="0"/>
              <a:t> (gives a detail of payments/charges).</a:t>
            </a:r>
            <a:br>
              <a:rPr lang="en-US" sz="2000" dirty="0"/>
            </a:br>
            <a:br>
              <a:rPr lang="en-US" sz="2000" dirty="0"/>
            </a:br>
            <a:r>
              <a:rPr lang="en-US" sz="2000" dirty="0"/>
              <a:t>5. Verification System-students can log into highlands.verifymyfafsa.com to view status</a:t>
            </a:r>
          </a:p>
        </p:txBody>
      </p:sp>
      <p:sp>
        <p:nvSpPr>
          <p:cNvPr id="8" name="TextBox 7">
            <a:extLst>
              <a:ext uri="{FF2B5EF4-FFF2-40B4-BE49-F238E27FC236}">
                <a16:creationId xmlns:a16="http://schemas.microsoft.com/office/drawing/2014/main" id="{95F5F665-ED34-4739-AEF1-9BE96F81F210}"/>
              </a:ext>
            </a:extLst>
          </p:cNvPr>
          <p:cNvSpPr txBox="1"/>
          <p:nvPr/>
        </p:nvSpPr>
        <p:spPr>
          <a:xfrm>
            <a:off x="1733898" y="4386038"/>
            <a:ext cx="7686946" cy="430887"/>
          </a:xfrm>
          <a:prstGeom prst="rect">
            <a:avLst/>
          </a:prstGeom>
          <a:noFill/>
        </p:spPr>
        <p:txBody>
          <a:bodyPr wrap="square">
            <a:spAutoFit/>
          </a:bodyPr>
          <a:lstStyle/>
          <a:p>
            <a:r>
              <a:rPr lang="en-US" sz="2200" b="1" dirty="0"/>
              <a:t>https://sites.highlands.edu/financial-aid/check-my-aid-status/</a:t>
            </a:r>
          </a:p>
        </p:txBody>
      </p:sp>
      <p:pic>
        <p:nvPicPr>
          <p:cNvPr id="9" name="Picture 8">
            <a:extLst>
              <a:ext uri="{FF2B5EF4-FFF2-40B4-BE49-F238E27FC236}">
                <a16:creationId xmlns:a16="http://schemas.microsoft.com/office/drawing/2014/main" id="{9F6E3DF2-C18C-4CA7-8229-4D49E100CA9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20994" y="550536"/>
            <a:ext cx="1269471" cy="1269471"/>
          </a:xfrm>
          <a:prstGeom prst="rect">
            <a:avLst/>
          </a:prstGeom>
        </p:spPr>
      </p:pic>
      <p:pic>
        <p:nvPicPr>
          <p:cNvPr id="11" name="Picture 10">
            <a:extLst>
              <a:ext uri="{FF2B5EF4-FFF2-40B4-BE49-F238E27FC236}">
                <a16:creationId xmlns:a16="http://schemas.microsoft.com/office/drawing/2014/main" id="{FC9A2AC6-CB6F-4AC1-8042-EA73720841C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420844" y="4330498"/>
            <a:ext cx="1269471" cy="1269471"/>
          </a:xfrm>
          <a:prstGeom prst="rect">
            <a:avLst/>
          </a:prstGeom>
        </p:spPr>
      </p:pic>
    </p:spTree>
    <p:extLst>
      <p:ext uri="{BB962C8B-B14F-4D97-AF65-F5344CB8AC3E}">
        <p14:creationId xmlns:p14="http://schemas.microsoft.com/office/powerpoint/2010/main" val="689929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387DE2-04C1-8D4D-8D83-8BA1F1641772}"/>
              </a:ext>
            </a:extLst>
          </p:cNvPr>
          <p:cNvPicPr>
            <a:picLocks noChangeAspect="1"/>
          </p:cNvPicPr>
          <p:nvPr/>
        </p:nvPicPr>
        <p:blipFill>
          <a:blip r:embed="rId3"/>
          <a:stretch>
            <a:fillRect/>
          </a:stretch>
        </p:blipFill>
        <p:spPr>
          <a:xfrm>
            <a:off x="0" y="0"/>
            <a:ext cx="12192000" cy="6854252"/>
          </a:xfrm>
          <a:prstGeom prst="rect">
            <a:avLst/>
          </a:prstGeom>
        </p:spPr>
      </p:pic>
      <p:sp>
        <p:nvSpPr>
          <p:cNvPr id="3" name="Title 2">
            <a:extLst>
              <a:ext uri="{FF2B5EF4-FFF2-40B4-BE49-F238E27FC236}">
                <a16:creationId xmlns:a16="http://schemas.microsoft.com/office/drawing/2014/main" id="{2422CA76-4F2B-4203-ABA0-B516D4022A34}"/>
              </a:ext>
            </a:extLst>
          </p:cNvPr>
          <p:cNvSpPr txBox="1">
            <a:spLocks/>
          </p:cNvSpPr>
          <p:nvPr/>
        </p:nvSpPr>
        <p:spPr>
          <a:xfrm>
            <a:off x="-1556389" y="-275060"/>
            <a:ext cx="10865556" cy="126947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500" b="1" dirty="0"/>
              <a:t>What’s changing with the 2425 FAFSA?</a:t>
            </a:r>
          </a:p>
        </p:txBody>
      </p:sp>
      <p:sp>
        <p:nvSpPr>
          <p:cNvPr id="7" name="Title 1">
            <a:extLst>
              <a:ext uri="{FF2B5EF4-FFF2-40B4-BE49-F238E27FC236}">
                <a16:creationId xmlns:a16="http://schemas.microsoft.com/office/drawing/2014/main" id="{D03BC46F-E395-4D4E-B54D-BD8C91706B70}"/>
              </a:ext>
            </a:extLst>
          </p:cNvPr>
          <p:cNvSpPr>
            <a:spLocks noGrp="1"/>
          </p:cNvSpPr>
          <p:nvPr>
            <p:ph type="ctrTitle"/>
          </p:nvPr>
        </p:nvSpPr>
        <p:spPr>
          <a:xfrm>
            <a:off x="2044055" y="3504241"/>
            <a:ext cx="9484723" cy="1829761"/>
          </a:xfrm>
        </p:spPr>
        <p:txBody>
          <a:bodyPr>
            <a:noAutofit/>
          </a:bodyPr>
          <a:lstStyle/>
          <a:p>
            <a:pPr algn="l" eaLnBrk="1" fontAlgn="auto" hangingPunct="1">
              <a:spcAft>
                <a:spcPts val="0"/>
              </a:spcAft>
              <a:defRPr/>
            </a:pPr>
            <a:br>
              <a:rPr lang="en-US" sz="2000" dirty="0"/>
            </a:br>
            <a:br>
              <a:rPr lang="en-US" sz="2000" dirty="0"/>
            </a:br>
            <a:r>
              <a:rPr lang="en-US" sz="2000" dirty="0"/>
              <a:t>1. </a:t>
            </a:r>
          </a:p>
        </p:txBody>
      </p:sp>
      <p:sp>
        <p:nvSpPr>
          <p:cNvPr id="8" name="TextBox 7">
            <a:extLst>
              <a:ext uri="{FF2B5EF4-FFF2-40B4-BE49-F238E27FC236}">
                <a16:creationId xmlns:a16="http://schemas.microsoft.com/office/drawing/2014/main" id="{95F5F665-ED34-4739-AEF1-9BE96F81F210}"/>
              </a:ext>
            </a:extLst>
          </p:cNvPr>
          <p:cNvSpPr txBox="1"/>
          <p:nvPr/>
        </p:nvSpPr>
        <p:spPr>
          <a:xfrm>
            <a:off x="3523509" y="4551840"/>
            <a:ext cx="7686946" cy="430887"/>
          </a:xfrm>
          <a:prstGeom prst="rect">
            <a:avLst/>
          </a:prstGeom>
          <a:noFill/>
        </p:spPr>
        <p:txBody>
          <a:bodyPr wrap="square">
            <a:spAutoFit/>
          </a:bodyPr>
          <a:lstStyle/>
          <a:p>
            <a:r>
              <a:rPr lang="en-US" sz="2200" b="1" dirty="0"/>
              <a:t>https://studentaid.gov/announcements-events/fafsa-support</a:t>
            </a:r>
          </a:p>
        </p:txBody>
      </p:sp>
      <p:pic>
        <p:nvPicPr>
          <p:cNvPr id="4" name="Picture 3">
            <a:extLst>
              <a:ext uri="{FF2B5EF4-FFF2-40B4-BE49-F238E27FC236}">
                <a16:creationId xmlns:a16="http://schemas.microsoft.com/office/drawing/2014/main" id="{DDFAE3C2-C30E-4525-B8F3-B5678892DCB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319426" y="552023"/>
            <a:ext cx="3719179" cy="2299492"/>
          </a:xfrm>
          <a:prstGeom prst="rect">
            <a:avLst/>
          </a:prstGeom>
        </p:spPr>
      </p:pic>
      <p:sp>
        <p:nvSpPr>
          <p:cNvPr id="6" name="TextBox 5">
            <a:extLst>
              <a:ext uri="{FF2B5EF4-FFF2-40B4-BE49-F238E27FC236}">
                <a16:creationId xmlns:a16="http://schemas.microsoft.com/office/drawing/2014/main" id="{C3597FB8-8F19-4E5C-A870-6C9927907FEE}"/>
              </a:ext>
            </a:extLst>
          </p:cNvPr>
          <p:cNvSpPr txBox="1"/>
          <p:nvPr/>
        </p:nvSpPr>
        <p:spPr>
          <a:xfrm>
            <a:off x="8855432" y="6161085"/>
            <a:ext cx="2792101" cy="369332"/>
          </a:xfrm>
          <a:prstGeom prst="rect">
            <a:avLst/>
          </a:prstGeom>
          <a:noFill/>
        </p:spPr>
        <p:txBody>
          <a:bodyPr wrap="square" rtlCol="0">
            <a:spAutoFit/>
          </a:bodyPr>
          <a:lstStyle/>
          <a:p>
            <a:r>
              <a:rPr lang="en-US" sz="900">
                <a:hlinkClick r:id="rId5" tooltip="https://www.franklinmatters.org/2020_12_27_archive.html"/>
              </a:rPr>
              <a:t>This Photo</a:t>
            </a:r>
            <a:r>
              <a:rPr lang="en-US" sz="900"/>
              <a:t> by Unknown Author is licensed under </a:t>
            </a:r>
            <a:r>
              <a:rPr lang="en-US" sz="900">
                <a:hlinkClick r:id="rId6" tooltip="https://creativecommons.org/licenses/by-nc-sa/3.0/"/>
              </a:rPr>
              <a:t>CC BY-SA-NC</a:t>
            </a:r>
            <a:endParaRPr lang="en-US" sz="900"/>
          </a:p>
        </p:txBody>
      </p:sp>
      <p:sp>
        <p:nvSpPr>
          <p:cNvPr id="12" name="TextBox 11">
            <a:extLst>
              <a:ext uri="{FF2B5EF4-FFF2-40B4-BE49-F238E27FC236}">
                <a16:creationId xmlns:a16="http://schemas.microsoft.com/office/drawing/2014/main" id="{7EDC31F8-1093-4E35-9331-B2A9D16C8337}"/>
              </a:ext>
            </a:extLst>
          </p:cNvPr>
          <p:cNvSpPr txBox="1"/>
          <p:nvPr/>
        </p:nvSpPr>
        <p:spPr>
          <a:xfrm>
            <a:off x="-143691" y="1059215"/>
            <a:ext cx="8760029" cy="3416320"/>
          </a:xfrm>
          <a:prstGeom prst="rect">
            <a:avLst/>
          </a:prstGeom>
          <a:noFill/>
        </p:spPr>
        <p:txBody>
          <a:bodyPr wrap="square">
            <a:spAutoFit/>
          </a:bodyPr>
          <a:lstStyle/>
          <a:p>
            <a:pPr marL="457200" marR="0" algn="ctr">
              <a:spcBef>
                <a:spcPts val="0"/>
              </a:spcBef>
              <a:spcAft>
                <a:spcPts val="0"/>
              </a:spcAft>
            </a:pPr>
            <a:r>
              <a:rPr lang="en-US" sz="2800" b="1" dirty="0">
                <a:effectLst/>
                <a:latin typeface="Times New Roman" panose="02020603050405020304" pitchFamily="18" charset="0"/>
                <a:ea typeface="Calibri" panose="020F0502020204030204" pitchFamily="34" charset="0"/>
              </a:rPr>
              <a:t>Hopefully, it will result in more students </a:t>
            </a:r>
          </a:p>
          <a:p>
            <a:pPr marL="457200" marR="0" algn="ctr">
              <a:spcBef>
                <a:spcPts val="0"/>
              </a:spcBef>
              <a:spcAft>
                <a:spcPts val="0"/>
              </a:spcAft>
            </a:pPr>
            <a:r>
              <a:rPr lang="en-US" sz="2800" b="1" dirty="0">
                <a:effectLst/>
                <a:latin typeface="Times New Roman" panose="02020603050405020304" pitchFamily="18" charset="0"/>
                <a:ea typeface="Calibri" panose="020F0502020204030204" pitchFamily="34" charset="0"/>
              </a:rPr>
              <a:t>being Pell eligible than before!</a:t>
            </a:r>
            <a:endParaRPr lang="en-US" sz="2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US" sz="1600" b="1" dirty="0">
                <a:effectLst/>
                <a:latin typeface="Times New Roman" panose="02020603050405020304" pitchFamily="18"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dirty="0">
                <a:effectLst/>
                <a:latin typeface="Times New Roman" panose="02020603050405020304" pitchFamily="18" charset="0"/>
                <a:ea typeface="Times New Roman" panose="02020603050405020304" pitchFamily="18" charset="0"/>
              </a:rPr>
              <a:t>Shorter &amp; more user-friendly</a:t>
            </a:r>
            <a:endParaRPr lang="en-US"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dirty="0">
                <a:effectLst/>
                <a:latin typeface="Times New Roman" panose="02020603050405020304" pitchFamily="18" charset="0"/>
                <a:ea typeface="Times New Roman" panose="02020603050405020304" pitchFamily="18" charset="0"/>
              </a:rPr>
              <a:t>Students can list up to 20 colleges instead of 10</a:t>
            </a:r>
            <a:endParaRPr lang="en-US"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dirty="0">
                <a:effectLst/>
                <a:latin typeface="Times New Roman" panose="02020603050405020304" pitchFamily="18" charset="0"/>
                <a:ea typeface="Times New Roman" panose="02020603050405020304" pitchFamily="18" charset="0"/>
              </a:rPr>
              <a:t>Available in more languages</a:t>
            </a:r>
            <a:endParaRPr lang="en-US"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dirty="0">
                <a:effectLst/>
                <a:latin typeface="Times New Roman" panose="02020603050405020304" pitchFamily="18" charset="0"/>
                <a:ea typeface="Times New Roman" panose="02020603050405020304" pitchFamily="18" charset="0"/>
              </a:rPr>
              <a:t>Applicants required to use IRS Direct Data Exchange</a:t>
            </a:r>
            <a:endParaRPr lang="en-US"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dirty="0">
                <a:effectLst/>
                <a:latin typeface="Times New Roman" panose="02020603050405020304" pitchFamily="18" charset="0"/>
                <a:ea typeface="Times New Roman" panose="02020603050405020304" pitchFamily="18" charset="0"/>
              </a:rPr>
              <a:t>All “contributors” must provide financial information</a:t>
            </a:r>
            <a:endParaRPr lang="en-US"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dirty="0">
                <a:effectLst/>
                <a:latin typeface="Times New Roman" panose="02020603050405020304" pitchFamily="18" charset="0"/>
                <a:ea typeface="Times New Roman" panose="02020603050405020304" pitchFamily="18" charset="0"/>
              </a:rPr>
              <a:t>SAI (Student Aid Index) is replacing EFC (Expected Family Contribution Amount)</a:t>
            </a:r>
            <a:endParaRPr lang="en-US"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dirty="0">
                <a:effectLst/>
                <a:latin typeface="Times New Roman" panose="02020603050405020304" pitchFamily="18" charset="0"/>
                <a:ea typeface="Times New Roman" panose="02020603050405020304" pitchFamily="18" charset="0"/>
              </a:rPr>
              <a:t>Number in college will not be used to calculate SAI</a:t>
            </a:r>
            <a:endParaRPr lang="en-US"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dirty="0">
                <a:effectLst/>
                <a:latin typeface="Times New Roman" panose="02020603050405020304" pitchFamily="18" charset="0"/>
                <a:ea typeface="Times New Roman" panose="02020603050405020304" pitchFamily="18" charset="0"/>
              </a:rPr>
              <a:t>Family farms and small businesses must be reported as assets now</a:t>
            </a:r>
            <a:endParaRPr lang="en-US"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11015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387DE2-04C1-8D4D-8D83-8BA1F1641772}"/>
              </a:ext>
            </a:extLst>
          </p:cNvPr>
          <p:cNvPicPr>
            <a:picLocks noChangeAspect="1"/>
          </p:cNvPicPr>
          <p:nvPr/>
        </p:nvPicPr>
        <p:blipFill>
          <a:blip r:embed="rId3"/>
          <a:stretch>
            <a:fillRect/>
          </a:stretch>
        </p:blipFill>
        <p:spPr>
          <a:xfrm>
            <a:off x="0" y="0"/>
            <a:ext cx="12192000" cy="6854252"/>
          </a:xfrm>
          <a:prstGeom prst="rect">
            <a:avLst/>
          </a:prstGeom>
        </p:spPr>
      </p:pic>
      <p:sp>
        <p:nvSpPr>
          <p:cNvPr id="7" name="Title 1">
            <a:extLst>
              <a:ext uri="{FF2B5EF4-FFF2-40B4-BE49-F238E27FC236}">
                <a16:creationId xmlns:a16="http://schemas.microsoft.com/office/drawing/2014/main" id="{D03BC46F-E395-4D4E-B54D-BD8C91706B70}"/>
              </a:ext>
            </a:extLst>
          </p:cNvPr>
          <p:cNvSpPr>
            <a:spLocks noGrp="1"/>
          </p:cNvSpPr>
          <p:nvPr>
            <p:ph type="ctrTitle"/>
          </p:nvPr>
        </p:nvSpPr>
        <p:spPr>
          <a:xfrm>
            <a:off x="2044055" y="3504241"/>
            <a:ext cx="9484723" cy="1829761"/>
          </a:xfrm>
        </p:spPr>
        <p:txBody>
          <a:bodyPr>
            <a:noAutofit/>
          </a:bodyPr>
          <a:lstStyle/>
          <a:p>
            <a:pPr algn="l" eaLnBrk="1" fontAlgn="auto" hangingPunct="1">
              <a:spcAft>
                <a:spcPts val="0"/>
              </a:spcAft>
              <a:defRPr/>
            </a:pPr>
            <a:br>
              <a:rPr lang="en-US" sz="2000" dirty="0"/>
            </a:br>
            <a:br>
              <a:rPr lang="en-US" sz="2000" dirty="0"/>
            </a:br>
            <a:r>
              <a:rPr lang="en-US" sz="2000" dirty="0"/>
              <a:t>1. </a:t>
            </a:r>
          </a:p>
        </p:txBody>
      </p:sp>
      <p:sp>
        <p:nvSpPr>
          <p:cNvPr id="9" name="Title 2">
            <a:extLst>
              <a:ext uri="{FF2B5EF4-FFF2-40B4-BE49-F238E27FC236}">
                <a16:creationId xmlns:a16="http://schemas.microsoft.com/office/drawing/2014/main" id="{ADAE332A-1997-441E-A431-8A3E9D8C1655}"/>
              </a:ext>
            </a:extLst>
          </p:cNvPr>
          <p:cNvSpPr txBox="1">
            <a:spLocks/>
          </p:cNvSpPr>
          <p:nvPr/>
        </p:nvSpPr>
        <p:spPr>
          <a:xfrm>
            <a:off x="2671616" y="244526"/>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t>Other Resources:	</a:t>
            </a:r>
            <a:r>
              <a:rPr lang="en-US" dirty="0"/>
              <a:t>	</a:t>
            </a:r>
          </a:p>
        </p:txBody>
      </p:sp>
      <p:sp>
        <p:nvSpPr>
          <p:cNvPr id="10" name="Content Placeholder 1">
            <a:extLst>
              <a:ext uri="{FF2B5EF4-FFF2-40B4-BE49-F238E27FC236}">
                <a16:creationId xmlns:a16="http://schemas.microsoft.com/office/drawing/2014/main" id="{9A85FCF3-3A69-4130-8FE9-032FD94899DF}"/>
              </a:ext>
            </a:extLst>
          </p:cNvPr>
          <p:cNvSpPr txBox="1">
            <a:spLocks/>
          </p:cNvSpPr>
          <p:nvPr/>
        </p:nvSpPr>
        <p:spPr>
          <a:xfrm>
            <a:off x="1" y="905346"/>
            <a:ext cx="12548102" cy="426491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2000" b="1" dirty="0"/>
          </a:p>
          <a:p>
            <a:r>
              <a:rPr lang="en-US" sz="4000" b="1" dirty="0"/>
              <a:t>Federal Aid</a:t>
            </a:r>
          </a:p>
          <a:p>
            <a:endParaRPr lang="en-US" sz="1500" b="1" dirty="0"/>
          </a:p>
          <a:p>
            <a:r>
              <a:rPr lang="en-US" sz="2200" dirty="0"/>
              <a:t>Go to </a:t>
            </a:r>
            <a:r>
              <a:rPr lang="en-US" sz="2200" dirty="0">
                <a:hlinkClick r:id="rId4"/>
              </a:rPr>
              <a:t>https://studentaid.gov</a:t>
            </a:r>
            <a:r>
              <a:rPr lang="en-US" sz="2200" dirty="0"/>
              <a:t> on the federal website.</a:t>
            </a:r>
          </a:p>
          <a:p>
            <a:endParaRPr lang="en-US" sz="2500" b="1" dirty="0"/>
          </a:p>
          <a:p>
            <a:r>
              <a:rPr lang="en-US" sz="1800" dirty="0"/>
              <a:t>Go to </a:t>
            </a:r>
            <a:r>
              <a:rPr lang="en-US" sz="1800" dirty="0">
                <a:hlinkClick r:id="rId5"/>
              </a:rPr>
              <a:t>https://sites.highlands.edu/financial-aid/</a:t>
            </a:r>
            <a:r>
              <a:rPr lang="en-US" sz="1800" dirty="0"/>
              <a:t> on the highlands.edu website to view financial aid information for GHC.</a:t>
            </a:r>
          </a:p>
          <a:p>
            <a:endParaRPr lang="en-US" sz="1000" dirty="0"/>
          </a:p>
          <a:p>
            <a:r>
              <a:rPr lang="en-US" sz="4000" b="1" dirty="0"/>
              <a:t>State Aid</a:t>
            </a:r>
          </a:p>
          <a:p>
            <a:r>
              <a:rPr lang="en-US" sz="1700" dirty="0"/>
              <a:t>Go to </a:t>
            </a:r>
            <a:r>
              <a:rPr lang="en-US" sz="1700" dirty="0">
                <a:hlinkClick r:id="rId6"/>
              </a:rPr>
              <a:t>www.gafutures.org</a:t>
            </a:r>
            <a:r>
              <a:rPr lang="en-US" sz="1700" dirty="0"/>
              <a:t> and click HOPE &amp; State Aid Programs then click different tabs to see regulations.</a:t>
            </a:r>
          </a:p>
          <a:p>
            <a:endParaRPr lang="en-US" sz="1800" dirty="0"/>
          </a:p>
        </p:txBody>
      </p:sp>
    </p:spTree>
    <p:extLst>
      <p:ext uri="{BB962C8B-B14F-4D97-AF65-F5344CB8AC3E}">
        <p14:creationId xmlns:p14="http://schemas.microsoft.com/office/powerpoint/2010/main" val="2229792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387DE2-04C1-8D4D-8D83-8BA1F1641772}"/>
              </a:ext>
            </a:extLst>
          </p:cNvPr>
          <p:cNvPicPr>
            <a:picLocks noChangeAspect="1"/>
          </p:cNvPicPr>
          <p:nvPr/>
        </p:nvPicPr>
        <p:blipFill>
          <a:blip r:embed="rId3"/>
          <a:stretch>
            <a:fillRect/>
          </a:stretch>
        </p:blipFill>
        <p:spPr>
          <a:xfrm>
            <a:off x="0" y="0"/>
            <a:ext cx="12192000" cy="6854252"/>
          </a:xfrm>
          <a:prstGeom prst="rect">
            <a:avLst/>
          </a:prstGeom>
        </p:spPr>
      </p:pic>
      <p:sp>
        <p:nvSpPr>
          <p:cNvPr id="7" name="Title 1">
            <a:extLst>
              <a:ext uri="{FF2B5EF4-FFF2-40B4-BE49-F238E27FC236}">
                <a16:creationId xmlns:a16="http://schemas.microsoft.com/office/drawing/2014/main" id="{D03BC46F-E395-4D4E-B54D-BD8C91706B70}"/>
              </a:ext>
            </a:extLst>
          </p:cNvPr>
          <p:cNvSpPr>
            <a:spLocks noGrp="1"/>
          </p:cNvSpPr>
          <p:nvPr>
            <p:ph type="ctrTitle"/>
          </p:nvPr>
        </p:nvSpPr>
        <p:spPr>
          <a:xfrm>
            <a:off x="2044055" y="3504241"/>
            <a:ext cx="9484723" cy="1829761"/>
          </a:xfrm>
        </p:spPr>
        <p:txBody>
          <a:bodyPr>
            <a:noAutofit/>
          </a:bodyPr>
          <a:lstStyle/>
          <a:p>
            <a:pPr algn="l" eaLnBrk="1" fontAlgn="auto" hangingPunct="1">
              <a:spcAft>
                <a:spcPts val="0"/>
              </a:spcAft>
              <a:defRPr/>
            </a:pPr>
            <a:br>
              <a:rPr lang="en-US" sz="2000" dirty="0"/>
            </a:br>
            <a:br>
              <a:rPr lang="en-US" sz="2000" dirty="0"/>
            </a:br>
            <a:r>
              <a:rPr lang="en-US" sz="2000" dirty="0"/>
              <a:t>1. </a:t>
            </a:r>
          </a:p>
        </p:txBody>
      </p:sp>
      <p:sp>
        <p:nvSpPr>
          <p:cNvPr id="9" name="Title 2">
            <a:extLst>
              <a:ext uri="{FF2B5EF4-FFF2-40B4-BE49-F238E27FC236}">
                <a16:creationId xmlns:a16="http://schemas.microsoft.com/office/drawing/2014/main" id="{ADAE332A-1997-441E-A431-8A3E9D8C1655}"/>
              </a:ext>
            </a:extLst>
          </p:cNvPr>
          <p:cNvSpPr txBox="1">
            <a:spLocks/>
          </p:cNvSpPr>
          <p:nvPr/>
        </p:nvSpPr>
        <p:spPr>
          <a:xfrm>
            <a:off x="2253605" y="129862"/>
            <a:ext cx="82296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t>Questions?</a:t>
            </a:r>
            <a:r>
              <a:rPr lang="en-US" dirty="0"/>
              <a:t>	</a:t>
            </a:r>
          </a:p>
        </p:txBody>
      </p:sp>
      <p:sp>
        <p:nvSpPr>
          <p:cNvPr id="10" name="Content Placeholder 1">
            <a:extLst>
              <a:ext uri="{FF2B5EF4-FFF2-40B4-BE49-F238E27FC236}">
                <a16:creationId xmlns:a16="http://schemas.microsoft.com/office/drawing/2014/main" id="{9A85FCF3-3A69-4130-8FE9-032FD94899DF}"/>
              </a:ext>
            </a:extLst>
          </p:cNvPr>
          <p:cNvSpPr txBox="1">
            <a:spLocks/>
          </p:cNvSpPr>
          <p:nvPr/>
        </p:nvSpPr>
        <p:spPr>
          <a:xfrm>
            <a:off x="1123406" y="979408"/>
            <a:ext cx="9966960" cy="45259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000" b="1" dirty="0">
              <a:hlinkClick r:id="rId4"/>
            </a:endParaRPr>
          </a:p>
          <a:p>
            <a:r>
              <a:rPr lang="en-US" sz="4000" b="1" dirty="0">
                <a:hlinkClick r:id="rId4"/>
              </a:rPr>
              <a:t>finaid@highlands.edu</a:t>
            </a:r>
            <a:endParaRPr lang="en-US" sz="4000" b="1" dirty="0"/>
          </a:p>
          <a:p>
            <a:r>
              <a:rPr lang="en-US" sz="3500" b="1" dirty="0"/>
              <a:t>OR</a:t>
            </a:r>
            <a:endParaRPr lang="en-US" sz="3500" dirty="0"/>
          </a:p>
          <a:p>
            <a:r>
              <a:rPr lang="en-US" sz="4200" b="1" dirty="0">
                <a:highlight>
                  <a:srgbClr val="EF7A19"/>
                </a:highlight>
              </a:rPr>
              <a:t>GHC Virtual HUB</a:t>
            </a:r>
          </a:p>
          <a:p>
            <a:r>
              <a:rPr lang="en-US" sz="2200" b="1" dirty="0">
                <a:hlinkClick r:id="rId5"/>
              </a:rPr>
              <a:t>https://sites.highlands.edu/academic-success-center/ghc-virtual-services/</a:t>
            </a:r>
            <a:endParaRPr lang="en-US" sz="2200" b="1" dirty="0"/>
          </a:p>
          <a:p>
            <a:r>
              <a:rPr lang="en-US" sz="3500" b="1" dirty="0"/>
              <a:t>OR</a:t>
            </a:r>
            <a:endParaRPr lang="en-US" sz="3500" dirty="0"/>
          </a:p>
          <a:p>
            <a:r>
              <a:rPr lang="en-US" sz="2500" b="1" dirty="0"/>
              <a:t>              Call 706-802-5000 (click prompts for Office of Financial Aid)</a:t>
            </a:r>
            <a:endParaRPr lang="en-US" sz="2500" b="1" i="1" dirty="0"/>
          </a:p>
          <a:p>
            <a:endParaRPr lang="en-US" sz="1000" dirty="0"/>
          </a:p>
          <a:p>
            <a:endParaRPr lang="en-US" sz="1800" dirty="0"/>
          </a:p>
        </p:txBody>
      </p:sp>
    </p:spTree>
    <p:extLst>
      <p:ext uri="{BB962C8B-B14F-4D97-AF65-F5344CB8AC3E}">
        <p14:creationId xmlns:p14="http://schemas.microsoft.com/office/powerpoint/2010/main" val="1080265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A48EC5-43A7-F448-86E2-10FBD9480CF9}"/>
              </a:ext>
            </a:extLst>
          </p:cNvPr>
          <p:cNvPicPr>
            <a:picLocks noChangeAspect="1"/>
          </p:cNvPicPr>
          <p:nvPr/>
        </p:nvPicPr>
        <p:blipFill>
          <a:blip r:embed="rId2"/>
          <a:stretch>
            <a:fillRect/>
          </a:stretch>
        </p:blipFill>
        <p:spPr>
          <a:xfrm>
            <a:off x="0" y="1874"/>
            <a:ext cx="12192000" cy="6854252"/>
          </a:xfrm>
          <a:prstGeom prst="rect">
            <a:avLst/>
          </a:prstGeom>
        </p:spPr>
      </p:pic>
    </p:spTree>
    <p:extLst>
      <p:ext uri="{BB962C8B-B14F-4D97-AF65-F5344CB8AC3E}">
        <p14:creationId xmlns:p14="http://schemas.microsoft.com/office/powerpoint/2010/main" val="2404199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9529D3-96BD-A441-BFD5-767AEE722B6C}"/>
              </a:ext>
            </a:extLst>
          </p:cNvPr>
          <p:cNvPicPr>
            <a:picLocks noChangeAspect="1"/>
          </p:cNvPicPr>
          <p:nvPr/>
        </p:nvPicPr>
        <p:blipFill>
          <a:blip r:embed="rId2"/>
          <a:stretch>
            <a:fillRect/>
          </a:stretch>
        </p:blipFill>
        <p:spPr>
          <a:xfrm>
            <a:off x="0" y="1874"/>
            <a:ext cx="12192000" cy="6854252"/>
          </a:xfrm>
          <a:prstGeom prst="rect">
            <a:avLst/>
          </a:prstGeom>
        </p:spPr>
      </p:pic>
    </p:spTree>
    <p:extLst>
      <p:ext uri="{BB962C8B-B14F-4D97-AF65-F5344CB8AC3E}">
        <p14:creationId xmlns:p14="http://schemas.microsoft.com/office/powerpoint/2010/main" val="82629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387DE2-04C1-8D4D-8D83-8BA1F1641772}"/>
              </a:ext>
            </a:extLst>
          </p:cNvPr>
          <p:cNvPicPr>
            <a:picLocks noChangeAspect="1"/>
          </p:cNvPicPr>
          <p:nvPr/>
        </p:nvPicPr>
        <p:blipFill>
          <a:blip r:embed="rId2"/>
          <a:stretch>
            <a:fillRect/>
          </a:stretch>
        </p:blipFill>
        <p:spPr>
          <a:xfrm>
            <a:off x="0" y="0"/>
            <a:ext cx="12192000" cy="6854252"/>
          </a:xfrm>
          <a:prstGeom prst="rect">
            <a:avLst/>
          </a:prstGeom>
        </p:spPr>
      </p:pic>
      <p:sp>
        <p:nvSpPr>
          <p:cNvPr id="3" name="Title 2">
            <a:extLst>
              <a:ext uri="{FF2B5EF4-FFF2-40B4-BE49-F238E27FC236}">
                <a16:creationId xmlns:a16="http://schemas.microsoft.com/office/drawing/2014/main" id="{2422CA76-4F2B-4203-ABA0-B516D4022A34}"/>
              </a:ext>
            </a:extLst>
          </p:cNvPr>
          <p:cNvSpPr txBox="1">
            <a:spLocks/>
          </p:cNvSpPr>
          <p:nvPr/>
        </p:nvSpPr>
        <p:spPr>
          <a:xfrm>
            <a:off x="457200" y="0"/>
            <a:ext cx="8229600" cy="1143000"/>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dirty="0"/>
              <a:t>Students want to go to college. . .</a:t>
            </a:r>
          </a:p>
        </p:txBody>
      </p:sp>
      <p:sp>
        <p:nvSpPr>
          <p:cNvPr id="4" name="Content Placeholder 1">
            <a:extLst>
              <a:ext uri="{FF2B5EF4-FFF2-40B4-BE49-F238E27FC236}">
                <a16:creationId xmlns:a16="http://schemas.microsoft.com/office/drawing/2014/main" id="{66E14BE9-FA72-4A9E-BA8C-55F09F98528C}"/>
              </a:ext>
            </a:extLst>
          </p:cNvPr>
          <p:cNvSpPr txBox="1">
            <a:spLocks/>
          </p:cNvSpPr>
          <p:nvPr/>
        </p:nvSpPr>
        <p:spPr>
          <a:xfrm>
            <a:off x="1766711" y="1269471"/>
            <a:ext cx="8229600" cy="402784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 typeface="Wingdings 3" pitchFamily="18" charset="2"/>
              <a:buNone/>
            </a:pPr>
            <a:r>
              <a:rPr lang="en-US" altLang="en-US" sz="4000" dirty="0">
                <a:latin typeface="Aharoni" pitchFamily="2" charset="-79"/>
                <a:cs typeface="Aharoni" pitchFamily="2" charset="-79"/>
              </a:rPr>
              <a:t>But how do you pay?</a:t>
            </a:r>
          </a:p>
          <a:p>
            <a:pPr>
              <a:buFont typeface="Wingdings 3" pitchFamily="18" charset="2"/>
              <a:buNone/>
            </a:pPr>
            <a:endParaRPr lang="en-US" altLang="en-US" sz="1300" dirty="0"/>
          </a:p>
          <a:p>
            <a:pPr algn="l"/>
            <a:r>
              <a:rPr lang="en-US" altLang="en-US" sz="3400" dirty="0"/>
              <a:t>There are several ways:</a:t>
            </a:r>
          </a:p>
          <a:p>
            <a:pPr algn="l"/>
            <a:endParaRPr lang="en-US" altLang="en-US" sz="1200" dirty="0"/>
          </a:p>
          <a:p>
            <a:pPr marL="457200" indent="-457200" algn="l">
              <a:buFont typeface="Wingdings" panose="05000000000000000000" pitchFamily="2" charset="2"/>
              <a:buChar char="Ø"/>
            </a:pPr>
            <a:r>
              <a:rPr lang="en-US" altLang="en-US" sz="3200" dirty="0"/>
              <a:t>Federal Financial Aid</a:t>
            </a:r>
          </a:p>
          <a:p>
            <a:pPr marL="457200" indent="-457200" algn="l">
              <a:buFont typeface="Wingdings" panose="05000000000000000000" pitchFamily="2" charset="2"/>
              <a:buChar char="Ø"/>
            </a:pPr>
            <a:r>
              <a:rPr lang="en-US" altLang="en-US" sz="3200" dirty="0"/>
              <a:t>State Scholarships and Programs</a:t>
            </a:r>
          </a:p>
          <a:p>
            <a:pPr marL="457200" indent="-457200" algn="l">
              <a:buFont typeface="Wingdings" panose="05000000000000000000" pitchFamily="2" charset="2"/>
              <a:buChar char="Ø"/>
            </a:pPr>
            <a:r>
              <a:rPr lang="en-US" altLang="en-US" sz="3200" dirty="0"/>
              <a:t>Institutional Scholarships</a:t>
            </a:r>
          </a:p>
          <a:p>
            <a:pPr marL="457200" indent="-457200" algn="l">
              <a:buFont typeface="Wingdings" panose="05000000000000000000" pitchFamily="2" charset="2"/>
              <a:buChar char="Ø"/>
            </a:pPr>
            <a:r>
              <a:rPr lang="en-US" altLang="en-US" sz="3200" dirty="0"/>
              <a:t>Private Loans</a:t>
            </a:r>
          </a:p>
          <a:p>
            <a:endParaRPr lang="en-US" altLang="en-US" dirty="0"/>
          </a:p>
        </p:txBody>
      </p:sp>
      <p:pic>
        <p:nvPicPr>
          <p:cNvPr id="6" name="Picture 5">
            <a:extLst>
              <a:ext uri="{FF2B5EF4-FFF2-40B4-BE49-F238E27FC236}">
                <a16:creationId xmlns:a16="http://schemas.microsoft.com/office/drawing/2014/main" id="{502DC1E4-902F-435C-A22E-0AE552314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7361" y="3562175"/>
            <a:ext cx="1758950"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own Arrow 4">
            <a:extLst>
              <a:ext uri="{FF2B5EF4-FFF2-40B4-BE49-F238E27FC236}">
                <a16:creationId xmlns:a16="http://schemas.microsoft.com/office/drawing/2014/main" id="{1C4A8990-1D61-40C6-B704-CA4157C76699}"/>
              </a:ext>
            </a:extLst>
          </p:cNvPr>
          <p:cNvSpPr/>
          <p:nvPr/>
        </p:nvSpPr>
        <p:spPr>
          <a:xfrm>
            <a:off x="9636301" y="3705843"/>
            <a:ext cx="484188" cy="1447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3712941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ADF722-FA71-9D47-B0FF-ACEC09D3BB41}"/>
              </a:ext>
            </a:extLst>
          </p:cNvPr>
          <p:cNvPicPr>
            <a:picLocks noChangeAspect="1"/>
          </p:cNvPicPr>
          <p:nvPr/>
        </p:nvPicPr>
        <p:blipFill>
          <a:blip r:embed="rId2"/>
          <a:stretch>
            <a:fillRect/>
          </a:stretch>
        </p:blipFill>
        <p:spPr>
          <a:xfrm>
            <a:off x="0" y="1874"/>
            <a:ext cx="12192000" cy="6854252"/>
          </a:xfrm>
          <a:prstGeom prst="rect">
            <a:avLst/>
          </a:prstGeom>
        </p:spPr>
      </p:pic>
      <p:sp>
        <p:nvSpPr>
          <p:cNvPr id="3" name="Title 2">
            <a:extLst>
              <a:ext uri="{FF2B5EF4-FFF2-40B4-BE49-F238E27FC236}">
                <a16:creationId xmlns:a16="http://schemas.microsoft.com/office/drawing/2014/main" id="{D7049981-3DE1-4C03-BB49-25312DC1880A}"/>
              </a:ext>
            </a:extLst>
          </p:cNvPr>
          <p:cNvSpPr>
            <a:spLocks noGrp="1"/>
          </p:cNvSpPr>
          <p:nvPr>
            <p:ph type="title"/>
          </p:nvPr>
        </p:nvSpPr>
        <p:spPr>
          <a:xfrm>
            <a:off x="2125436" y="266315"/>
            <a:ext cx="8229600" cy="1143000"/>
          </a:xfrm>
        </p:spPr>
        <p:txBody>
          <a:bodyPr>
            <a:normAutofit/>
          </a:bodyPr>
          <a:lstStyle/>
          <a:p>
            <a:pPr eaLnBrk="1" fontAlgn="auto" hangingPunct="1">
              <a:spcAft>
                <a:spcPts val="0"/>
              </a:spcAft>
              <a:defRPr/>
            </a:pPr>
            <a:r>
              <a:rPr lang="en-US" sz="5000" b="1" dirty="0"/>
              <a:t>What federal aid can you get?</a:t>
            </a:r>
          </a:p>
        </p:txBody>
      </p:sp>
      <p:sp>
        <p:nvSpPr>
          <p:cNvPr id="4" name="Content Placeholder 1">
            <a:extLst>
              <a:ext uri="{FF2B5EF4-FFF2-40B4-BE49-F238E27FC236}">
                <a16:creationId xmlns:a16="http://schemas.microsoft.com/office/drawing/2014/main" id="{5DF3DDA0-5AF1-43C4-8DE3-B80B4710F4A0}"/>
              </a:ext>
            </a:extLst>
          </p:cNvPr>
          <p:cNvSpPr>
            <a:spLocks noGrp="1"/>
          </p:cNvSpPr>
          <p:nvPr>
            <p:ph idx="1"/>
          </p:nvPr>
        </p:nvSpPr>
        <p:spPr>
          <a:xfrm>
            <a:off x="1276350" y="1166019"/>
            <a:ext cx="8686800" cy="4525962"/>
          </a:xfrm>
        </p:spPr>
        <p:txBody>
          <a:bodyPr/>
          <a:lstStyle/>
          <a:p>
            <a:pPr eaLnBrk="1" hangingPunct="1">
              <a:buFont typeface="Wingdings 3" pitchFamily="18" charset="2"/>
              <a:buNone/>
            </a:pPr>
            <a:endParaRPr lang="en-US" altLang="en-US" sz="800" dirty="0"/>
          </a:p>
          <a:p>
            <a:pPr eaLnBrk="1" hangingPunct="1"/>
            <a:r>
              <a:rPr lang="en-US" altLang="en-US" sz="2800" b="1" dirty="0"/>
              <a:t>Pell Grant</a:t>
            </a:r>
          </a:p>
          <a:p>
            <a:pPr eaLnBrk="1" hangingPunct="1"/>
            <a:r>
              <a:rPr lang="en-US" altLang="en-US" sz="2800" b="1" dirty="0"/>
              <a:t>FSEOG</a:t>
            </a:r>
            <a:r>
              <a:rPr lang="en-US" altLang="en-US" sz="2800" dirty="0"/>
              <a:t> </a:t>
            </a:r>
            <a:r>
              <a:rPr lang="en-US" altLang="en-US" sz="2000" i="1" dirty="0"/>
              <a:t>(Federal Supplemental Educational Opportunity Grant)</a:t>
            </a:r>
          </a:p>
          <a:p>
            <a:pPr eaLnBrk="1" hangingPunct="1"/>
            <a:r>
              <a:rPr lang="en-US" altLang="en-US" sz="2800" b="1" dirty="0"/>
              <a:t>Federal Work Study</a:t>
            </a:r>
          </a:p>
          <a:p>
            <a:pPr eaLnBrk="1" hangingPunct="1"/>
            <a:r>
              <a:rPr lang="en-US" altLang="en-US" sz="2800" b="1" dirty="0"/>
              <a:t>Loans</a:t>
            </a:r>
          </a:p>
          <a:p>
            <a:pPr eaLnBrk="1" hangingPunct="1">
              <a:buFont typeface="Wingdings 3" pitchFamily="18" charset="2"/>
              <a:buNone/>
            </a:pPr>
            <a:r>
              <a:rPr lang="en-US" altLang="en-US" sz="2800" dirty="0"/>
              <a:t>	</a:t>
            </a:r>
            <a:r>
              <a:rPr lang="en-US" altLang="en-US" sz="2400" i="1" dirty="0"/>
              <a:t>Subsidized</a:t>
            </a:r>
          </a:p>
          <a:p>
            <a:pPr eaLnBrk="1" hangingPunct="1">
              <a:buFont typeface="Wingdings 3" pitchFamily="18" charset="2"/>
              <a:buNone/>
            </a:pPr>
            <a:r>
              <a:rPr lang="en-US" altLang="en-US" sz="2400" i="1" dirty="0"/>
              <a:t>	Unsubsidized</a:t>
            </a:r>
          </a:p>
          <a:p>
            <a:pPr eaLnBrk="1" hangingPunct="1">
              <a:buFont typeface="Wingdings 3" pitchFamily="18" charset="2"/>
              <a:buNone/>
            </a:pPr>
            <a:r>
              <a:rPr lang="en-US" altLang="en-US" sz="2400" i="1" dirty="0"/>
              <a:t>	Parent PLUS</a:t>
            </a:r>
          </a:p>
          <a:p>
            <a:pPr eaLnBrk="1" hangingPunct="1"/>
            <a:endParaRPr lang="en-US" altLang="en-US" dirty="0"/>
          </a:p>
        </p:txBody>
      </p:sp>
      <p:pic>
        <p:nvPicPr>
          <p:cNvPr id="6" name="Picture 6" descr="C:\Users\lisa\AppData\Local\Microsoft\Windows\Temporary Internet Files\Content.IE5\921OK73M\Great_Seal_of_the_United_States_%28obverse%29.svg[1].png">
            <a:extLst>
              <a:ext uri="{FF2B5EF4-FFF2-40B4-BE49-F238E27FC236}">
                <a16:creationId xmlns:a16="http://schemas.microsoft.com/office/drawing/2014/main" id="{153613B3-F0C7-4682-9B8E-415F68ACB49D}"/>
              </a:ext>
            </a:extLst>
          </p:cNvPr>
          <p:cNvPicPr>
            <a:picLocks noChangeAspect="1" noChangeArrowheads="1"/>
          </p:cNvPicPr>
          <p:nvPr/>
        </p:nvPicPr>
        <p:blipFill>
          <a:blip r:embed="rId3"/>
          <a:srcRect/>
          <a:stretch>
            <a:fillRect/>
          </a:stretch>
        </p:blipFill>
        <p:spPr bwMode="auto">
          <a:xfrm>
            <a:off x="7734300" y="2309019"/>
            <a:ext cx="2819400" cy="2819400"/>
          </a:xfrm>
          <a:prstGeom prst="rect">
            <a:avLst/>
          </a:prstGeom>
          <a:noFill/>
          <a:ln w="9525">
            <a:noFill/>
            <a:miter lim="800000"/>
            <a:headEnd/>
            <a:tailEnd/>
          </a:ln>
        </p:spPr>
      </p:pic>
    </p:spTree>
    <p:extLst>
      <p:ext uri="{BB962C8B-B14F-4D97-AF65-F5344CB8AC3E}">
        <p14:creationId xmlns:p14="http://schemas.microsoft.com/office/powerpoint/2010/main" val="2605113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387DE2-04C1-8D4D-8D83-8BA1F1641772}"/>
              </a:ext>
            </a:extLst>
          </p:cNvPr>
          <p:cNvPicPr>
            <a:picLocks noChangeAspect="1"/>
          </p:cNvPicPr>
          <p:nvPr/>
        </p:nvPicPr>
        <p:blipFill>
          <a:blip r:embed="rId2"/>
          <a:stretch>
            <a:fillRect/>
          </a:stretch>
        </p:blipFill>
        <p:spPr>
          <a:xfrm>
            <a:off x="0" y="0"/>
            <a:ext cx="12192000" cy="6854252"/>
          </a:xfrm>
          <a:prstGeom prst="rect">
            <a:avLst/>
          </a:prstGeom>
        </p:spPr>
      </p:pic>
      <p:sp>
        <p:nvSpPr>
          <p:cNvPr id="3" name="Title 2">
            <a:extLst>
              <a:ext uri="{FF2B5EF4-FFF2-40B4-BE49-F238E27FC236}">
                <a16:creationId xmlns:a16="http://schemas.microsoft.com/office/drawing/2014/main" id="{2422CA76-4F2B-4203-ABA0-B516D4022A34}"/>
              </a:ext>
            </a:extLst>
          </p:cNvPr>
          <p:cNvSpPr txBox="1">
            <a:spLocks/>
          </p:cNvSpPr>
          <p:nvPr/>
        </p:nvSpPr>
        <p:spPr>
          <a:xfrm>
            <a:off x="663222" y="-355873"/>
            <a:ext cx="10865556" cy="126947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4000" b="1" dirty="0"/>
              <a:t>Which Federal Aid does </a:t>
            </a:r>
            <a:r>
              <a:rPr lang="en-US" sz="4000" b="1" i="1" dirty="0"/>
              <a:t>not</a:t>
            </a:r>
            <a:r>
              <a:rPr lang="en-US" sz="4000" b="1" dirty="0"/>
              <a:t> have to be paid back? </a:t>
            </a:r>
          </a:p>
        </p:txBody>
      </p:sp>
      <p:sp>
        <p:nvSpPr>
          <p:cNvPr id="6" name="Content Placeholder 1">
            <a:extLst>
              <a:ext uri="{FF2B5EF4-FFF2-40B4-BE49-F238E27FC236}">
                <a16:creationId xmlns:a16="http://schemas.microsoft.com/office/drawing/2014/main" id="{E3503B32-EB30-4C23-822D-40B7D5078336}"/>
              </a:ext>
            </a:extLst>
          </p:cNvPr>
          <p:cNvSpPr>
            <a:spLocks noGrp="1"/>
          </p:cNvSpPr>
          <p:nvPr/>
        </p:nvSpPr>
        <p:spPr bwMode="auto">
          <a:xfrm>
            <a:off x="542617" y="913598"/>
            <a:ext cx="1026724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eaLnBrk="1" hangingPunct="1">
              <a:buNone/>
            </a:pPr>
            <a:r>
              <a:rPr lang="en-US" altLang="en-US" sz="2800" b="1" dirty="0"/>
              <a:t>Pell Grant</a:t>
            </a:r>
          </a:p>
          <a:p>
            <a:pPr eaLnBrk="1" hangingPunct="1"/>
            <a:r>
              <a:rPr lang="en-US" altLang="en-US" sz="2600" dirty="0">
                <a:latin typeface="Arial Narrow" panose="020B0606020202030204" pitchFamily="34" charset="0"/>
              </a:rPr>
              <a:t>Based on financial need</a:t>
            </a:r>
            <a:endParaRPr lang="en-US" altLang="en-US" sz="2600" dirty="0"/>
          </a:p>
          <a:p>
            <a:pPr marL="109537" indent="0" eaLnBrk="1" hangingPunct="1">
              <a:buNone/>
            </a:pPr>
            <a:r>
              <a:rPr lang="en-US" altLang="en-US" sz="2800" b="1" dirty="0"/>
              <a:t>FSEOG</a:t>
            </a:r>
            <a:r>
              <a:rPr lang="en-US" altLang="en-US" sz="2800" dirty="0"/>
              <a:t> </a:t>
            </a:r>
            <a:r>
              <a:rPr lang="en-US" altLang="en-US" sz="2800" i="1" dirty="0"/>
              <a:t>(Federal Supplemental Educational Opportunity Grant)</a:t>
            </a:r>
          </a:p>
          <a:p>
            <a:pPr eaLnBrk="1" hangingPunct="1"/>
            <a:r>
              <a:rPr lang="en-US" altLang="en-US" sz="2600" dirty="0">
                <a:latin typeface="Arial Narrow" panose="020B0606020202030204" pitchFamily="34" charset="0"/>
              </a:rPr>
              <a:t>Must be Pell eligible with a $0 EFC (expected family contribution amount)</a:t>
            </a:r>
          </a:p>
          <a:p>
            <a:pPr marL="109537" indent="0" eaLnBrk="1" hangingPunct="1">
              <a:buNone/>
            </a:pPr>
            <a:r>
              <a:rPr lang="en-US" altLang="en-US" sz="2800" b="1" dirty="0"/>
              <a:t>Federal Work Study</a:t>
            </a:r>
          </a:p>
          <a:p>
            <a:pPr eaLnBrk="1" hangingPunct="1"/>
            <a:r>
              <a:rPr lang="en-US" altLang="en-US" sz="2600" dirty="0">
                <a:latin typeface="Arial Narrow" panose="020B0606020202030204" pitchFamily="34" charset="0"/>
              </a:rPr>
              <a:t>Must be Pell eligible with a $0 EFC </a:t>
            </a:r>
            <a:r>
              <a:rPr lang="en-US" altLang="en-US" sz="2600" i="1" dirty="0">
                <a:latin typeface="Arial Narrow" panose="020B0606020202030204" pitchFamily="34" charset="0"/>
              </a:rPr>
              <a:t>(expected family contribution amount) </a:t>
            </a:r>
          </a:p>
          <a:p>
            <a:pPr eaLnBrk="1" hangingPunct="1"/>
            <a:r>
              <a:rPr lang="en-US" altLang="en-US" sz="2600" dirty="0">
                <a:latin typeface="Arial Narrow" panose="020B0606020202030204" pitchFamily="34" charset="0"/>
              </a:rPr>
              <a:t>Must be meeting SAP (Satisfactory Academic Progress)</a:t>
            </a:r>
          </a:p>
          <a:p>
            <a:pPr eaLnBrk="1" hangingPunct="1"/>
            <a:r>
              <a:rPr lang="en-US" altLang="en-US" sz="2600" dirty="0">
                <a:latin typeface="Arial Narrow" panose="020B0606020202030204" pitchFamily="34" charset="0"/>
              </a:rPr>
              <a:t>Registered for at least 6 credit hours (in most instances)</a:t>
            </a:r>
          </a:p>
          <a:p>
            <a:pPr algn="r" eaLnBrk="1" hangingPunct="1">
              <a:buFont typeface="Wingdings 3" panose="05040102010807070707" pitchFamily="18" charset="2"/>
              <a:buNone/>
            </a:pPr>
            <a:r>
              <a:rPr lang="en-US" altLang="en-US" sz="2400" b="1" dirty="0"/>
              <a:t>Must have FAFSA on file </a:t>
            </a:r>
          </a:p>
          <a:p>
            <a:pPr algn="r" eaLnBrk="1" hangingPunct="1">
              <a:buFont typeface="Wingdings 3" panose="05040102010807070707" pitchFamily="18" charset="2"/>
              <a:buNone/>
            </a:pPr>
            <a:r>
              <a:rPr lang="en-US" altLang="en-US" sz="2400" b="1" dirty="0"/>
              <a:t>(Free Application for Federal Student Aid)</a:t>
            </a:r>
          </a:p>
          <a:p>
            <a:pPr algn="ctr" eaLnBrk="1" hangingPunct="1"/>
            <a:endParaRPr lang="en-US" altLang="en-US" dirty="0"/>
          </a:p>
        </p:txBody>
      </p:sp>
      <p:pic>
        <p:nvPicPr>
          <p:cNvPr id="7" name="Picture 6">
            <a:extLst>
              <a:ext uri="{FF2B5EF4-FFF2-40B4-BE49-F238E27FC236}">
                <a16:creationId xmlns:a16="http://schemas.microsoft.com/office/drawing/2014/main" id="{EFEB5A3A-6B5E-4D04-933E-B54A92C35A60}"/>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23092" y="1129208"/>
            <a:ext cx="1948303" cy="2026482"/>
          </a:xfrm>
          <a:prstGeom prst="rect">
            <a:avLst/>
          </a:prstGeom>
          <a:noFill/>
          <a:ln>
            <a:noFill/>
          </a:ln>
        </p:spPr>
      </p:pic>
    </p:spTree>
    <p:extLst>
      <p:ext uri="{BB962C8B-B14F-4D97-AF65-F5344CB8AC3E}">
        <p14:creationId xmlns:p14="http://schemas.microsoft.com/office/powerpoint/2010/main" val="2782063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387DE2-04C1-8D4D-8D83-8BA1F1641772}"/>
              </a:ext>
            </a:extLst>
          </p:cNvPr>
          <p:cNvPicPr>
            <a:picLocks noChangeAspect="1"/>
          </p:cNvPicPr>
          <p:nvPr/>
        </p:nvPicPr>
        <p:blipFill>
          <a:blip r:embed="rId3"/>
          <a:stretch>
            <a:fillRect/>
          </a:stretch>
        </p:blipFill>
        <p:spPr>
          <a:xfrm>
            <a:off x="0" y="0"/>
            <a:ext cx="12192000" cy="6854252"/>
          </a:xfrm>
          <a:prstGeom prst="rect">
            <a:avLst/>
          </a:prstGeom>
        </p:spPr>
      </p:pic>
      <p:sp>
        <p:nvSpPr>
          <p:cNvPr id="3" name="Title 2">
            <a:extLst>
              <a:ext uri="{FF2B5EF4-FFF2-40B4-BE49-F238E27FC236}">
                <a16:creationId xmlns:a16="http://schemas.microsoft.com/office/drawing/2014/main" id="{2422CA76-4F2B-4203-ABA0-B516D4022A34}"/>
              </a:ext>
            </a:extLst>
          </p:cNvPr>
          <p:cNvSpPr txBox="1">
            <a:spLocks/>
          </p:cNvSpPr>
          <p:nvPr/>
        </p:nvSpPr>
        <p:spPr>
          <a:xfrm>
            <a:off x="422392" y="-358767"/>
            <a:ext cx="10865556" cy="126947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4000" b="1" dirty="0"/>
              <a:t>Which Federal Aid </a:t>
            </a:r>
            <a:r>
              <a:rPr lang="en-US" sz="4000" b="1" i="1" dirty="0"/>
              <a:t>does</a:t>
            </a:r>
            <a:r>
              <a:rPr lang="en-US" sz="4000" b="1" dirty="0"/>
              <a:t> have to be paid back?</a:t>
            </a:r>
          </a:p>
        </p:txBody>
      </p:sp>
      <p:sp>
        <p:nvSpPr>
          <p:cNvPr id="6" name="Content Placeholder 1">
            <a:extLst>
              <a:ext uri="{FF2B5EF4-FFF2-40B4-BE49-F238E27FC236}">
                <a16:creationId xmlns:a16="http://schemas.microsoft.com/office/drawing/2014/main" id="{E3503B32-EB30-4C23-822D-40B7D5078336}"/>
              </a:ext>
            </a:extLst>
          </p:cNvPr>
          <p:cNvSpPr>
            <a:spLocks noGrp="1"/>
          </p:cNvSpPr>
          <p:nvPr/>
        </p:nvSpPr>
        <p:spPr bwMode="auto">
          <a:xfrm>
            <a:off x="422392" y="913239"/>
            <a:ext cx="11710115" cy="466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eaLnBrk="1" hangingPunct="1">
              <a:buNone/>
            </a:pPr>
            <a:r>
              <a:rPr lang="en-US" altLang="en-US" sz="2800" b="1" dirty="0"/>
              <a:t>Subsidized Loan</a:t>
            </a:r>
          </a:p>
          <a:p>
            <a:pPr eaLnBrk="1" hangingPunct="1"/>
            <a:r>
              <a:rPr lang="en-US" altLang="en-US" sz="2500" dirty="0">
                <a:latin typeface="Arial Narrow" panose="020B0606020202030204" pitchFamily="34" charset="0"/>
              </a:rPr>
              <a:t>No interest til repayment begins (six month break in enrollment or dropping </a:t>
            </a:r>
          </a:p>
          <a:p>
            <a:pPr marL="109537" indent="0" eaLnBrk="1" hangingPunct="1">
              <a:buNone/>
            </a:pPr>
            <a:r>
              <a:rPr lang="en-US" altLang="en-US" sz="2500" dirty="0">
                <a:latin typeface="Arial Narrow" panose="020B0606020202030204" pitchFamily="34" charset="0"/>
              </a:rPr>
              <a:t>   below six credit hours for six months)</a:t>
            </a:r>
            <a:endParaRPr lang="en-US" altLang="en-US" sz="2500" dirty="0"/>
          </a:p>
          <a:p>
            <a:pPr marL="109537" indent="0" eaLnBrk="1" hangingPunct="1">
              <a:buNone/>
            </a:pPr>
            <a:r>
              <a:rPr lang="en-US" altLang="en-US" sz="2800" b="1" dirty="0"/>
              <a:t>Unsubsidized Loan</a:t>
            </a:r>
            <a:endParaRPr lang="en-US" altLang="en-US" sz="2800" dirty="0"/>
          </a:p>
          <a:p>
            <a:pPr eaLnBrk="1" hangingPunct="1"/>
            <a:r>
              <a:rPr lang="en-US" altLang="en-US" sz="2500" dirty="0">
                <a:latin typeface="Arial Narrow" panose="020B0606020202030204" pitchFamily="34" charset="0"/>
              </a:rPr>
              <a:t>Interest begins to accrue (add up) immediately (repayment also begins after a six month break in enrollment or dropping below six credit hours for six months)</a:t>
            </a:r>
          </a:p>
          <a:p>
            <a:pPr marL="109537" indent="0" eaLnBrk="1" hangingPunct="1">
              <a:buNone/>
            </a:pPr>
            <a:r>
              <a:rPr lang="en-US" altLang="en-US" sz="2800" b="1" dirty="0"/>
              <a:t>Parent PLUS</a:t>
            </a:r>
          </a:p>
          <a:p>
            <a:pPr eaLnBrk="1" hangingPunct="1"/>
            <a:r>
              <a:rPr lang="en-US" altLang="en-US" sz="2500" dirty="0">
                <a:latin typeface="Arial Narrow" panose="020B0606020202030204" pitchFamily="34" charset="0"/>
              </a:rPr>
              <a:t>Parents borrow money on behalf of student and are responsible for repayment</a:t>
            </a:r>
          </a:p>
          <a:p>
            <a:pPr eaLnBrk="1" hangingPunct="1"/>
            <a:endParaRPr lang="en-US" altLang="en-US" sz="500" dirty="0">
              <a:latin typeface="Arial Narrow" panose="020B0606020202030204" pitchFamily="34" charset="0"/>
            </a:endParaRPr>
          </a:p>
          <a:p>
            <a:pPr marL="109537" indent="0" algn="ctr" eaLnBrk="1" hangingPunct="1">
              <a:buNone/>
            </a:pPr>
            <a:r>
              <a:rPr lang="en-US" altLang="en-US" sz="2400" b="1" dirty="0"/>
              <a:t>                                                                                      Must have FAFSA on file </a:t>
            </a:r>
          </a:p>
          <a:p>
            <a:pPr algn="ctr" eaLnBrk="1" hangingPunct="1">
              <a:buFont typeface="Wingdings 3" panose="05040102010807070707" pitchFamily="18" charset="2"/>
              <a:buNone/>
            </a:pPr>
            <a:r>
              <a:rPr lang="en-US" altLang="en-US" sz="2400" b="1" dirty="0"/>
              <a:t>                                                        (Free Application for Federal Student Aid)</a:t>
            </a:r>
          </a:p>
          <a:p>
            <a:pPr algn="ctr" eaLnBrk="1" hangingPunct="1"/>
            <a:endParaRPr lang="en-US" altLang="en-US" dirty="0"/>
          </a:p>
        </p:txBody>
      </p:sp>
      <p:pic>
        <p:nvPicPr>
          <p:cNvPr id="8" name="Picture 7">
            <a:extLst>
              <a:ext uri="{FF2B5EF4-FFF2-40B4-BE49-F238E27FC236}">
                <a16:creationId xmlns:a16="http://schemas.microsoft.com/office/drawing/2014/main" id="{ABDFB43C-BA5C-437E-9984-39BB522D4C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0772" y="767482"/>
            <a:ext cx="2256987" cy="188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873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387DE2-04C1-8D4D-8D83-8BA1F1641772}"/>
              </a:ext>
            </a:extLst>
          </p:cNvPr>
          <p:cNvPicPr>
            <a:picLocks noChangeAspect="1"/>
          </p:cNvPicPr>
          <p:nvPr/>
        </p:nvPicPr>
        <p:blipFill>
          <a:blip r:embed="rId3"/>
          <a:stretch>
            <a:fillRect/>
          </a:stretch>
        </p:blipFill>
        <p:spPr>
          <a:xfrm>
            <a:off x="0" y="0"/>
            <a:ext cx="12192000" cy="6854252"/>
          </a:xfrm>
          <a:prstGeom prst="rect">
            <a:avLst/>
          </a:prstGeom>
        </p:spPr>
      </p:pic>
      <p:sp>
        <p:nvSpPr>
          <p:cNvPr id="3" name="Title 2">
            <a:extLst>
              <a:ext uri="{FF2B5EF4-FFF2-40B4-BE49-F238E27FC236}">
                <a16:creationId xmlns:a16="http://schemas.microsoft.com/office/drawing/2014/main" id="{2422CA76-4F2B-4203-ABA0-B516D4022A34}"/>
              </a:ext>
            </a:extLst>
          </p:cNvPr>
          <p:cNvSpPr txBox="1">
            <a:spLocks/>
          </p:cNvSpPr>
          <p:nvPr/>
        </p:nvSpPr>
        <p:spPr>
          <a:xfrm>
            <a:off x="0" y="-377397"/>
            <a:ext cx="10865556" cy="126947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500" b="1" dirty="0"/>
              <a:t>What State Scholarships and Programs Are Available? </a:t>
            </a:r>
          </a:p>
        </p:txBody>
      </p:sp>
      <p:sp>
        <p:nvSpPr>
          <p:cNvPr id="6" name="Content Placeholder 1">
            <a:extLst>
              <a:ext uri="{FF2B5EF4-FFF2-40B4-BE49-F238E27FC236}">
                <a16:creationId xmlns:a16="http://schemas.microsoft.com/office/drawing/2014/main" id="{E3503B32-EB30-4C23-822D-40B7D5078336}"/>
              </a:ext>
            </a:extLst>
          </p:cNvPr>
          <p:cNvSpPr>
            <a:spLocks noGrp="1"/>
          </p:cNvSpPr>
          <p:nvPr/>
        </p:nvSpPr>
        <p:spPr bwMode="auto">
          <a:xfrm>
            <a:off x="481885" y="782610"/>
            <a:ext cx="10517041" cy="466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eaLnBrk="1" hangingPunct="1">
              <a:spcBef>
                <a:spcPts val="0"/>
              </a:spcBef>
              <a:buNone/>
            </a:pPr>
            <a:r>
              <a:rPr lang="en-US" altLang="en-US" sz="2000" b="1" dirty="0"/>
              <a:t>HOPE SCHOLARSHIP </a:t>
            </a:r>
            <a:r>
              <a:rPr lang="en-US" altLang="en-US" sz="2000" i="1" dirty="0"/>
              <a:t>(g</a:t>
            </a:r>
            <a:r>
              <a:rPr lang="en-US" sz="2000" i="1" dirty="0">
                <a:latin typeface="Arial Narrow" pitchFamily="34" charset="0"/>
              </a:rPr>
              <a:t>raduate from high school with 3.0 GPA or apply after earning 30 college credits)</a:t>
            </a:r>
          </a:p>
          <a:p>
            <a:pPr marL="452628" indent="-342900" eaLnBrk="1" fontAlgn="auto" hangingPunct="1">
              <a:spcBef>
                <a:spcPts val="0"/>
              </a:spcBef>
              <a:spcAft>
                <a:spcPts val="0"/>
              </a:spcAft>
              <a:defRPr/>
            </a:pPr>
            <a:r>
              <a:rPr lang="en-US" sz="2000" dirty="0">
                <a:latin typeface="Arial Narrow" pitchFamily="34" charset="0"/>
              </a:rPr>
              <a:t>Must be GA Resident/US Citizen or equivalent</a:t>
            </a:r>
          </a:p>
          <a:p>
            <a:pPr marL="452628" indent="-342900" eaLnBrk="1" fontAlgn="auto" hangingPunct="1">
              <a:spcBef>
                <a:spcPts val="0"/>
              </a:spcBef>
              <a:spcAft>
                <a:spcPts val="0"/>
              </a:spcAft>
              <a:defRPr/>
            </a:pPr>
            <a:r>
              <a:rPr lang="en-US" sz="2000" dirty="0">
                <a:latin typeface="Arial Narrow" pitchFamily="34" charset="0"/>
              </a:rPr>
              <a:t>Males must be registered with Selective Service</a:t>
            </a:r>
          </a:p>
          <a:p>
            <a:pPr marL="109537" indent="0" eaLnBrk="1" hangingPunct="1">
              <a:spcBef>
                <a:spcPts val="0"/>
              </a:spcBef>
              <a:buNone/>
            </a:pPr>
            <a:r>
              <a:rPr lang="en-US" altLang="en-US" sz="2000" b="1" dirty="0"/>
              <a:t>ZELL MILLER SCHOLARSHIP </a:t>
            </a:r>
            <a:r>
              <a:rPr lang="en-US" altLang="en-US" sz="2000" i="1" dirty="0">
                <a:latin typeface="Arial Narrow" pitchFamily="34" charset="0"/>
              </a:rPr>
              <a:t>(g</a:t>
            </a:r>
            <a:r>
              <a:rPr lang="en-US" sz="2000" i="1" dirty="0">
                <a:latin typeface="Arial Narrow" pitchFamily="34" charset="0"/>
              </a:rPr>
              <a:t>raduate from high school with 3.7 GPA)</a:t>
            </a:r>
          </a:p>
          <a:p>
            <a:pPr marL="452628" indent="-342900" eaLnBrk="1" fontAlgn="auto" hangingPunct="1">
              <a:spcBef>
                <a:spcPts val="0"/>
              </a:spcBef>
              <a:spcAft>
                <a:spcPts val="0"/>
              </a:spcAft>
              <a:defRPr/>
            </a:pPr>
            <a:r>
              <a:rPr lang="en-US" sz="2000" dirty="0">
                <a:latin typeface="Arial Narrow" pitchFamily="34" charset="0"/>
              </a:rPr>
              <a:t>Have SAT of 1200 or ACT Composite of 26</a:t>
            </a:r>
          </a:p>
          <a:p>
            <a:pPr marL="452628" indent="-342900" eaLnBrk="1" fontAlgn="auto" hangingPunct="1">
              <a:spcBef>
                <a:spcPts val="0"/>
              </a:spcBef>
              <a:spcAft>
                <a:spcPts val="0"/>
              </a:spcAft>
              <a:defRPr/>
            </a:pPr>
            <a:r>
              <a:rPr lang="en-US" sz="2000" dirty="0">
                <a:latin typeface="Arial Narrow" pitchFamily="34" charset="0"/>
              </a:rPr>
              <a:t>Must be GA Resident/US Citizen or equivalent</a:t>
            </a:r>
          </a:p>
          <a:p>
            <a:pPr marL="452628" indent="-342900" eaLnBrk="1" fontAlgn="auto" hangingPunct="1">
              <a:spcBef>
                <a:spcPts val="0"/>
              </a:spcBef>
              <a:spcAft>
                <a:spcPts val="0"/>
              </a:spcAft>
              <a:defRPr/>
            </a:pPr>
            <a:r>
              <a:rPr lang="en-US" sz="2000" dirty="0">
                <a:latin typeface="Arial Narrow" pitchFamily="34" charset="0"/>
              </a:rPr>
              <a:t>Males must be registered with Selective Service</a:t>
            </a:r>
          </a:p>
          <a:p>
            <a:pPr marL="109728" indent="0" eaLnBrk="1" fontAlgn="auto" hangingPunct="1">
              <a:spcBef>
                <a:spcPts val="0"/>
              </a:spcBef>
              <a:spcAft>
                <a:spcPts val="0"/>
              </a:spcAft>
              <a:buNone/>
              <a:defRPr/>
            </a:pPr>
            <a:r>
              <a:rPr lang="en-US" sz="2000" b="1" dirty="0">
                <a:latin typeface="Arial Narrow" pitchFamily="34" charset="0"/>
              </a:rPr>
              <a:t>HOPE GED </a:t>
            </a:r>
            <a:r>
              <a:rPr lang="en-US" sz="2000" i="1" dirty="0">
                <a:latin typeface="Arial Narrow" pitchFamily="34" charset="0"/>
              </a:rPr>
              <a:t>($500 awarded to students who earns a GED)</a:t>
            </a:r>
          </a:p>
          <a:p>
            <a:pPr marL="452628" indent="-342900" eaLnBrk="1" fontAlgn="auto" hangingPunct="1">
              <a:spcBef>
                <a:spcPts val="0"/>
              </a:spcBef>
              <a:spcAft>
                <a:spcPts val="0"/>
              </a:spcAft>
              <a:defRPr/>
            </a:pPr>
            <a:r>
              <a:rPr lang="en-US" sz="2000" dirty="0">
                <a:latin typeface="Arial Narrow" pitchFamily="34" charset="0"/>
              </a:rPr>
              <a:t>GED recipients can apply for Hope after earning 30 college credits</a:t>
            </a:r>
          </a:p>
          <a:p>
            <a:pPr marL="109728" indent="0" eaLnBrk="1" fontAlgn="auto" hangingPunct="1">
              <a:spcBef>
                <a:spcPts val="0"/>
              </a:spcBef>
              <a:spcAft>
                <a:spcPts val="0"/>
              </a:spcAft>
              <a:buNone/>
              <a:defRPr/>
            </a:pPr>
            <a:r>
              <a:rPr lang="en-US" sz="2000" b="1" dirty="0">
                <a:latin typeface="Arial Narrow" pitchFamily="34" charset="0"/>
              </a:rPr>
              <a:t>HERO SCHOLARSHIP</a:t>
            </a:r>
          </a:p>
          <a:p>
            <a:pPr marL="452628" indent="-342900" eaLnBrk="1" fontAlgn="auto" hangingPunct="1">
              <a:spcAft>
                <a:spcPts val="0"/>
              </a:spcAft>
              <a:defRPr/>
            </a:pPr>
            <a:r>
              <a:rPr lang="en-US" sz="2000" dirty="0">
                <a:latin typeface="Arial Narrow" pitchFamily="34" charset="0"/>
              </a:rPr>
              <a:t>Be an active member of the Georgia National Guard or U.S. Military Reserves </a:t>
            </a:r>
          </a:p>
          <a:p>
            <a:pPr marL="109728" indent="0" eaLnBrk="1" fontAlgn="auto" hangingPunct="1">
              <a:spcAft>
                <a:spcPts val="0"/>
              </a:spcAft>
              <a:buNone/>
              <a:defRPr/>
            </a:pPr>
            <a:r>
              <a:rPr lang="en-US" sz="2000" dirty="0">
                <a:latin typeface="Arial Narrow" pitchFamily="34" charset="0"/>
              </a:rPr>
              <a:t>      OR be child or spouse of active member</a:t>
            </a:r>
          </a:p>
          <a:p>
            <a:pPr marL="109728" indent="0" eaLnBrk="1" fontAlgn="auto" hangingPunct="1">
              <a:spcAft>
                <a:spcPts val="0"/>
              </a:spcAft>
              <a:buNone/>
              <a:defRPr/>
            </a:pPr>
            <a:r>
              <a:rPr lang="en-US" sz="2000" dirty="0">
                <a:latin typeface="Arial Narrow" pitchFamily="34" charset="0"/>
              </a:rPr>
              <a:t>                   Must be GA Resident/US Citizen or equivalent</a:t>
            </a:r>
            <a:endParaRPr lang="en-US" altLang="en-US" sz="500" dirty="0">
              <a:latin typeface="Arial Narrow" panose="020B0606020202030204" pitchFamily="34" charset="0"/>
            </a:endParaRPr>
          </a:p>
          <a:p>
            <a:pPr marL="109537" indent="0" eaLnBrk="1" hangingPunct="1">
              <a:spcBef>
                <a:spcPts val="0"/>
              </a:spcBef>
              <a:buNone/>
            </a:pPr>
            <a:r>
              <a:rPr lang="en-US" altLang="en-US" sz="2400" b="1" dirty="0"/>
              <a:t>                                                                             </a:t>
            </a:r>
            <a:r>
              <a:rPr lang="en-US" altLang="en-US" sz="1700" b="1" dirty="0"/>
              <a:t>Must have GSFAPPS (GA Student Finance Application)                          </a:t>
            </a:r>
          </a:p>
          <a:p>
            <a:pPr marL="109537" indent="0" eaLnBrk="1" hangingPunct="1">
              <a:spcBef>
                <a:spcPts val="0"/>
              </a:spcBef>
              <a:buNone/>
            </a:pPr>
            <a:r>
              <a:rPr lang="en-US" altLang="en-US" sz="1700" b="1" dirty="0"/>
              <a:t>                                                                                                              OR FAFSA (Free Application for Federal Student Aid)</a:t>
            </a:r>
          </a:p>
          <a:p>
            <a:pPr algn="ctr" eaLnBrk="1" hangingPunct="1"/>
            <a:endParaRPr lang="en-US" altLang="en-US" dirty="0"/>
          </a:p>
        </p:txBody>
      </p:sp>
      <p:pic>
        <p:nvPicPr>
          <p:cNvPr id="7" name="Picture 6">
            <a:extLst>
              <a:ext uri="{FF2B5EF4-FFF2-40B4-BE49-F238E27FC236}">
                <a16:creationId xmlns:a16="http://schemas.microsoft.com/office/drawing/2014/main" id="{3A04F7D9-D324-4FBF-822F-666F7F83D7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4770" y="1632857"/>
            <a:ext cx="2310786" cy="23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065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387DE2-04C1-8D4D-8D83-8BA1F1641772}"/>
              </a:ext>
            </a:extLst>
          </p:cNvPr>
          <p:cNvPicPr>
            <a:picLocks noChangeAspect="1"/>
          </p:cNvPicPr>
          <p:nvPr/>
        </p:nvPicPr>
        <p:blipFill>
          <a:blip r:embed="rId3"/>
          <a:stretch>
            <a:fillRect/>
          </a:stretch>
        </p:blipFill>
        <p:spPr>
          <a:xfrm>
            <a:off x="0" y="0"/>
            <a:ext cx="12192000" cy="6854252"/>
          </a:xfrm>
          <a:prstGeom prst="rect">
            <a:avLst/>
          </a:prstGeom>
        </p:spPr>
      </p:pic>
      <p:sp>
        <p:nvSpPr>
          <p:cNvPr id="3" name="Title 2">
            <a:extLst>
              <a:ext uri="{FF2B5EF4-FFF2-40B4-BE49-F238E27FC236}">
                <a16:creationId xmlns:a16="http://schemas.microsoft.com/office/drawing/2014/main" id="{2422CA76-4F2B-4203-ABA0-B516D4022A34}"/>
              </a:ext>
            </a:extLst>
          </p:cNvPr>
          <p:cNvSpPr txBox="1">
            <a:spLocks/>
          </p:cNvSpPr>
          <p:nvPr/>
        </p:nvSpPr>
        <p:spPr>
          <a:xfrm>
            <a:off x="535577" y="-252693"/>
            <a:ext cx="10865556" cy="126947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500" b="1" dirty="0"/>
              <a:t>What About Institutional Scholarships? </a:t>
            </a:r>
          </a:p>
        </p:txBody>
      </p:sp>
      <p:sp>
        <p:nvSpPr>
          <p:cNvPr id="6" name="Content Placeholder 1">
            <a:extLst>
              <a:ext uri="{FF2B5EF4-FFF2-40B4-BE49-F238E27FC236}">
                <a16:creationId xmlns:a16="http://schemas.microsoft.com/office/drawing/2014/main" id="{E3503B32-EB30-4C23-822D-40B7D5078336}"/>
              </a:ext>
            </a:extLst>
          </p:cNvPr>
          <p:cNvSpPr>
            <a:spLocks noGrp="1"/>
          </p:cNvSpPr>
          <p:nvPr/>
        </p:nvSpPr>
        <p:spPr bwMode="auto">
          <a:xfrm>
            <a:off x="535577" y="558552"/>
            <a:ext cx="10547694" cy="466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eaLnBrk="1" hangingPunct="1"/>
            <a:endParaRPr lang="en-US" altLang="en-US" sz="500" dirty="0">
              <a:latin typeface="Arial Narrow" panose="020B0606020202030204" pitchFamily="34" charset="0"/>
            </a:endParaRPr>
          </a:p>
          <a:p>
            <a:pPr eaLnBrk="1" hangingPunct="1"/>
            <a:endParaRPr lang="en-US" altLang="en-US" sz="500" dirty="0">
              <a:latin typeface="Arial Narrow" panose="020B0606020202030204" pitchFamily="34" charset="0"/>
            </a:endParaRPr>
          </a:p>
          <a:p>
            <a:pPr marL="109728" indent="0" eaLnBrk="1" fontAlgn="auto" hangingPunct="1">
              <a:spcAft>
                <a:spcPts val="0"/>
              </a:spcAft>
              <a:buNone/>
              <a:defRPr/>
            </a:pPr>
            <a:endParaRPr lang="en-US" sz="1000" dirty="0"/>
          </a:p>
          <a:p>
            <a:pPr marL="109728" indent="0" algn="ctr" eaLnBrk="1" fontAlgn="auto" hangingPunct="1">
              <a:spcAft>
                <a:spcPts val="0"/>
              </a:spcAft>
              <a:buNone/>
              <a:defRPr/>
            </a:pPr>
            <a:r>
              <a:rPr lang="en-US" sz="2400" dirty="0"/>
              <a:t>Many institutional scholarships are available at GHC </a:t>
            </a:r>
          </a:p>
          <a:p>
            <a:pPr marL="109728" indent="0" algn="ctr" eaLnBrk="1" fontAlgn="auto" hangingPunct="1">
              <a:spcAft>
                <a:spcPts val="0"/>
              </a:spcAft>
              <a:buNone/>
              <a:defRPr/>
            </a:pPr>
            <a:r>
              <a:rPr lang="en-US" sz="2400" dirty="0"/>
              <a:t>and those funds do not have to be paid back:</a:t>
            </a:r>
          </a:p>
          <a:p>
            <a:pPr marL="365760" indent="-256032" algn="ctr" eaLnBrk="1" fontAlgn="auto" hangingPunct="1">
              <a:spcAft>
                <a:spcPts val="0"/>
              </a:spcAft>
              <a:buFont typeface="Wingdings 3"/>
              <a:buNone/>
              <a:defRPr/>
            </a:pPr>
            <a:r>
              <a:rPr lang="en-US" sz="2200" dirty="0">
                <a:hlinkClick r:id="rId4"/>
              </a:rPr>
              <a:t>https://highlands.awardspring.com/</a:t>
            </a:r>
            <a:endParaRPr lang="en-US" sz="2200" dirty="0"/>
          </a:p>
          <a:p>
            <a:pPr marL="365760" indent="-256032" algn="ctr" eaLnBrk="1" fontAlgn="auto" hangingPunct="1">
              <a:spcAft>
                <a:spcPts val="0"/>
              </a:spcAft>
              <a:buFont typeface="Wingdings 3"/>
              <a:buNone/>
              <a:defRPr/>
            </a:pPr>
            <a:endParaRPr lang="en-US" sz="800" dirty="0"/>
          </a:p>
          <a:p>
            <a:pPr marL="109728" indent="0" algn="ctr" eaLnBrk="1" fontAlgn="auto" hangingPunct="1">
              <a:spcAft>
                <a:spcPts val="0"/>
              </a:spcAft>
              <a:buNone/>
              <a:defRPr/>
            </a:pPr>
            <a:r>
              <a:rPr lang="en-US" sz="2400" i="1" dirty="0"/>
              <a:t>Each scholarship has different parameters and requirements.</a:t>
            </a:r>
          </a:p>
          <a:p>
            <a:pPr marL="109728" indent="0" algn="ctr" eaLnBrk="1" fontAlgn="auto" hangingPunct="1">
              <a:spcAft>
                <a:spcPts val="0"/>
              </a:spcAft>
              <a:buNone/>
              <a:defRPr/>
            </a:pPr>
            <a:endParaRPr lang="en-US" sz="800" dirty="0"/>
          </a:p>
          <a:p>
            <a:pPr marL="109728" indent="0" algn="ctr" eaLnBrk="1" fontAlgn="auto" hangingPunct="1">
              <a:spcAft>
                <a:spcPts val="0"/>
              </a:spcAft>
              <a:buNone/>
              <a:defRPr/>
            </a:pPr>
            <a:r>
              <a:rPr lang="en-US" sz="2400" i="1" dirty="0"/>
              <a:t>Each scholarship becomes available at different times during the academic year.</a:t>
            </a:r>
          </a:p>
          <a:p>
            <a:pPr marL="109728" indent="0" algn="ctr" eaLnBrk="1" fontAlgn="auto" hangingPunct="1">
              <a:spcAft>
                <a:spcPts val="0"/>
              </a:spcAft>
              <a:buNone/>
              <a:defRPr/>
            </a:pPr>
            <a:r>
              <a:rPr lang="en-US" sz="2000" i="1" dirty="0"/>
              <a:t>(students notified through GHC student email when application opens)</a:t>
            </a:r>
          </a:p>
          <a:p>
            <a:pPr marL="109728" indent="0" algn="ctr" eaLnBrk="1" fontAlgn="auto" hangingPunct="1">
              <a:spcAft>
                <a:spcPts val="0"/>
              </a:spcAft>
              <a:buFont typeface="Wingdings 3" panose="05040102010807070707" pitchFamily="18" charset="2"/>
              <a:buNone/>
              <a:defRPr/>
            </a:pPr>
            <a:r>
              <a:rPr lang="en-US" sz="800" dirty="0"/>
              <a:t>_____________________________________________________________________________________________________________________________________</a:t>
            </a:r>
          </a:p>
          <a:p>
            <a:pPr marL="109728" indent="0" algn="ctr" eaLnBrk="1" fontAlgn="auto" hangingPunct="1">
              <a:spcAft>
                <a:spcPts val="0"/>
              </a:spcAft>
              <a:buFont typeface="Wingdings 3" panose="05040102010807070707" pitchFamily="18" charset="2"/>
              <a:buNone/>
              <a:defRPr/>
            </a:pPr>
            <a:endParaRPr lang="en-US" sz="800" dirty="0"/>
          </a:p>
          <a:p>
            <a:pPr marL="365760" indent="-256032" algn="ctr" eaLnBrk="1" fontAlgn="auto" hangingPunct="1">
              <a:spcBef>
                <a:spcPts val="0"/>
              </a:spcBef>
              <a:spcAft>
                <a:spcPts val="0"/>
              </a:spcAft>
              <a:buFont typeface="Wingdings 3"/>
              <a:buNone/>
              <a:defRPr/>
            </a:pPr>
            <a:r>
              <a:rPr lang="en-US" sz="2400" b="1" dirty="0"/>
              <a:t>Application must be on file in order to be considered for GHC Scholarships</a:t>
            </a:r>
            <a:endParaRPr lang="en-US" sz="2400" i="1" dirty="0"/>
          </a:p>
          <a:p>
            <a:pPr marL="365760" indent="-256032" algn="ctr" eaLnBrk="1" fontAlgn="auto" hangingPunct="1">
              <a:spcBef>
                <a:spcPts val="0"/>
              </a:spcBef>
              <a:spcAft>
                <a:spcPts val="0"/>
              </a:spcAft>
              <a:buFont typeface="Wingdings 3"/>
              <a:buNone/>
              <a:defRPr/>
            </a:pPr>
            <a:endParaRPr lang="en-US" sz="1000" i="1" dirty="0"/>
          </a:p>
          <a:p>
            <a:pPr marL="365760" indent="-256032" algn="ctr" eaLnBrk="1" fontAlgn="auto" hangingPunct="1">
              <a:spcBef>
                <a:spcPts val="0"/>
              </a:spcBef>
              <a:spcAft>
                <a:spcPts val="0"/>
              </a:spcAft>
              <a:buFont typeface="Wingdings 3"/>
              <a:buNone/>
              <a:defRPr/>
            </a:pPr>
            <a:r>
              <a:rPr lang="en-US" sz="2400" b="1" dirty="0">
                <a:latin typeface="Arial Narrow" pitchFamily="34" charset="0"/>
              </a:rPr>
              <a:t>                               TWO TYPES:    </a:t>
            </a:r>
            <a:r>
              <a:rPr lang="en-US" sz="2400" dirty="0">
                <a:latin typeface="Arial Narrow" pitchFamily="34" charset="0"/>
              </a:rPr>
              <a:t>FAFSA (Free Application for Federal Student Aid)</a:t>
            </a:r>
          </a:p>
          <a:p>
            <a:pPr marL="365760" indent="-256032" algn="ctr" eaLnBrk="1" fontAlgn="auto" hangingPunct="1">
              <a:spcBef>
                <a:spcPts val="0"/>
              </a:spcBef>
              <a:spcAft>
                <a:spcPts val="0"/>
              </a:spcAft>
              <a:buFont typeface="Wingdings 3"/>
              <a:buNone/>
              <a:defRPr/>
            </a:pPr>
            <a:r>
              <a:rPr lang="en-US" sz="2400" dirty="0">
                <a:latin typeface="Arial Narrow" pitchFamily="34" charset="0"/>
              </a:rPr>
              <a:t>		                                                                              GHC Scholarship Application</a:t>
            </a:r>
          </a:p>
          <a:p>
            <a:pPr marL="365760" indent="-256032" eaLnBrk="1" fontAlgn="auto" hangingPunct="1">
              <a:spcAft>
                <a:spcPts val="0"/>
              </a:spcAft>
              <a:buFont typeface="Wingdings 3"/>
              <a:buNone/>
              <a:defRPr/>
            </a:pPr>
            <a:r>
              <a:rPr lang="en-US" sz="800" dirty="0">
                <a:latin typeface="Arial Narrow" pitchFamily="34" charset="0"/>
              </a:rPr>
              <a:t>	 </a:t>
            </a:r>
          </a:p>
          <a:p>
            <a:pPr eaLnBrk="1" hangingPunct="1"/>
            <a:endParaRPr lang="en-US" altLang="en-US" sz="500" dirty="0">
              <a:latin typeface="Arial Narrow" panose="020B0606020202030204" pitchFamily="34" charset="0"/>
            </a:endParaRPr>
          </a:p>
          <a:p>
            <a:pPr eaLnBrk="1" hangingPunct="1"/>
            <a:endParaRPr lang="en-US" altLang="en-US" sz="500" dirty="0">
              <a:latin typeface="Arial Narrow" panose="020B0606020202030204" pitchFamily="34" charset="0"/>
            </a:endParaRPr>
          </a:p>
          <a:p>
            <a:pPr eaLnBrk="1" hangingPunct="1"/>
            <a:endParaRPr lang="en-US" altLang="en-US" sz="500" dirty="0">
              <a:latin typeface="Arial Narrow" panose="020B0606020202030204" pitchFamily="34" charset="0"/>
            </a:endParaRPr>
          </a:p>
          <a:p>
            <a:pPr eaLnBrk="1" hangingPunct="1"/>
            <a:endParaRPr lang="en-US" altLang="en-US" sz="500" dirty="0">
              <a:latin typeface="Arial Narrow" panose="020B0606020202030204" pitchFamily="34" charset="0"/>
            </a:endParaRPr>
          </a:p>
          <a:p>
            <a:pPr eaLnBrk="1" hangingPunct="1"/>
            <a:endParaRPr lang="en-US" altLang="en-US" sz="500" dirty="0">
              <a:latin typeface="Arial Narrow" panose="020B0606020202030204" pitchFamily="34" charset="0"/>
            </a:endParaRPr>
          </a:p>
          <a:p>
            <a:pPr eaLnBrk="1" hangingPunct="1"/>
            <a:endParaRPr lang="en-US" altLang="en-US" sz="500" dirty="0">
              <a:latin typeface="Arial Narrow" panose="020B0606020202030204" pitchFamily="34" charset="0"/>
            </a:endParaRPr>
          </a:p>
          <a:p>
            <a:pPr eaLnBrk="1" hangingPunct="1"/>
            <a:endParaRPr lang="en-US" altLang="en-US" sz="500" dirty="0">
              <a:latin typeface="Arial Narrow" panose="020B0606020202030204" pitchFamily="34" charset="0"/>
            </a:endParaRPr>
          </a:p>
          <a:p>
            <a:pPr eaLnBrk="1" hangingPunct="1"/>
            <a:endParaRPr lang="en-US" altLang="en-US" sz="500" dirty="0">
              <a:latin typeface="Arial Narrow" panose="020B0606020202030204" pitchFamily="34" charset="0"/>
            </a:endParaRPr>
          </a:p>
          <a:p>
            <a:pPr eaLnBrk="1" hangingPunct="1"/>
            <a:endParaRPr lang="en-US" altLang="en-US" sz="500" dirty="0">
              <a:latin typeface="Arial Narrow" panose="020B0606020202030204" pitchFamily="34" charset="0"/>
            </a:endParaRPr>
          </a:p>
          <a:p>
            <a:pPr eaLnBrk="1" hangingPunct="1"/>
            <a:endParaRPr lang="en-US" altLang="en-US" sz="500" dirty="0">
              <a:latin typeface="Arial Narrow" panose="020B0606020202030204" pitchFamily="34" charset="0"/>
            </a:endParaRPr>
          </a:p>
          <a:p>
            <a:pPr eaLnBrk="1" hangingPunct="1"/>
            <a:endParaRPr lang="en-US" altLang="en-US" sz="500" dirty="0">
              <a:latin typeface="Arial Narrow" panose="020B0606020202030204" pitchFamily="34" charset="0"/>
            </a:endParaRPr>
          </a:p>
          <a:p>
            <a:pPr eaLnBrk="1" hangingPunct="1"/>
            <a:endParaRPr lang="en-US" altLang="en-US" sz="500" dirty="0">
              <a:latin typeface="Arial Narrow" panose="020B0606020202030204" pitchFamily="34" charset="0"/>
            </a:endParaRPr>
          </a:p>
          <a:p>
            <a:pPr eaLnBrk="1" hangingPunct="1"/>
            <a:endParaRPr lang="en-US" altLang="en-US" sz="500" dirty="0">
              <a:latin typeface="Arial Narrow" panose="020B0606020202030204" pitchFamily="34" charset="0"/>
            </a:endParaRPr>
          </a:p>
          <a:p>
            <a:pPr eaLnBrk="1" hangingPunct="1"/>
            <a:endParaRPr lang="en-US" altLang="en-US" sz="500" dirty="0">
              <a:latin typeface="Arial Narrow" panose="020B0606020202030204" pitchFamily="34" charset="0"/>
            </a:endParaRPr>
          </a:p>
          <a:p>
            <a:pPr eaLnBrk="1" hangingPunct="1"/>
            <a:endParaRPr lang="en-US" altLang="en-US" sz="500" dirty="0">
              <a:latin typeface="Arial Narrow" panose="020B0606020202030204" pitchFamily="34" charset="0"/>
            </a:endParaRPr>
          </a:p>
          <a:p>
            <a:pPr eaLnBrk="1" hangingPunct="1"/>
            <a:endParaRPr lang="en-US" altLang="en-US" sz="500" dirty="0">
              <a:latin typeface="Arial Narrow" panose="020B0606020202030204" pitchFamily="34" charset="0"/>
            </a:endParaRPr>
          </a:p>
          <a:p>
            <a:pPr eaLnBrk="1" hangingPunct="1"/>
            <a:endParaRPr lang="en-US" altLang="en-US" sz="500" dirty="0">
              <a:latin typeface="Arial Narrow" panose="020B0606020202030204" pitchFamily="34" charset="0"/>
            </a:endParaRPr>
          </a:p>
          <a:p>
            <a:pPr eaLnBrk="1" hangingPunct="1"/>
            <a:endParaRPr lang="en-US" altLang="en-US" sz="500" dirty="0">
              <a:latin typeface="Arial Narrow" panose="020B0606020202030204" pitchFamily="34" charset="0"/>
            </a:endParaRPr>
          </a:p>
          <a:p>
            <a:pPr eaLnBrk="1" hangingPunct="1"/>
            <a:endParaRPr lang="en-US" altLang="en-US" sz="500" dirty="0">
              <a:latin typeface="Arial Narrow" panose="020B0606020202030204" pitchFamily="34" charset="0"/>
            </a:endParaRPr>
          </a:p>
          <a:p>
            <a:pPr marL="109537" indent="0" algn="ctr" eaLnBrk="1" hangingPunct="1">
              <a:spcBef>
                <a:spcPts val="0"/>
              </a:spcBef>
              <a:buNone/>
            </a:pPr>
            <a:r>
              <a:rPr lang="en-US" altLang="en-US" sz="2400" b="1" dirty="0"/>
              <a:t>                                                                                      Must have FAFSA on file an </a:t>
            </a:r>
          </a:p>
          <a:p>
            <a:pPr algn="ctr" eaLnBrk="1" hangingPunct="1">
              <a:spcBef>
                <a:spcPts val="0"/>
              </a:spcBef>
              <a:buFont typeface="Wingdings 3" panose="05040102010807070707" pitchFamily="18" charset="2"/>
              <a:buNone/>
            </a:pPr>
            <a:r>
              <a:rPr lang="en-US" altLang="en-US" sz="2400" b="1" dirty="0"/>
              <a:t>                                                        (Free Application for Federal Student Aid)</a:t>
            </a:r>
          </a:p>
          <a:p>
            <a:pPr algn="ctr" eaLnBrk="1" hangingPunct="1"/>
            <a:endParaRPr lang="en-US" altLang="en-US" dirty="0"/>
          </a:p>
        </p:txBody>
      </p:sp>
      <p:pic>
        <p:nvPicPr>
          <p:cNvPr id="12" name="Picture 11">
            <a:extLst>
              <a:ext uri="{FF2B5EF4-FFF2-40B4-BE49-F238E27FC236}">
                <a16:creationId xmlns:a16="http://schemas.microsoft.com/office/drawing/2014/main" id="{A7EE7BE2-8D99-4A5E-81E0-3F18483BFA7D}"/>
              </a:ext>
            </a:extLst>
          </p:cNvPr>
          <p:cNvPicPr>
            <a:picLocks noChangeAspect="1"/>
          </p:cNvPicPr>
          <p:nvPr/>
        </p:nvPicPr>
        <p:blipFill>
          <a:blip r:embed="rId5"/>
          <a:stretch>
            <a:fillRect/>
          </a:stretch>
        </p:blipFill>
        <p:spPr>
          <a:xfrm>
            <a:off x="9284698" y="793683"/>
            <a:ext cx="2371725" cy="1724025"/>
          </a:xfrm>
          <a:prstGeom prst="rect">
            <a:avLst/>
          </a:prstGeom>
        </p:spPr>
      </p:pic>
    </p:spTree>
    <p:extLst>
      <p:ext uri="{BB962C8B-B14F-4D97-AF65-F5344CB8AC3E}">
        <p14:creationId xmlns:p14="http://schemas.microsoft.com/office/powerpoint/2010/main" val="3484584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0056FC-534A-40A2-8183-E40DF1259FE2}"/>
              </a:ext>
            </a:extLst>
          </p:cNvPr>
          <p:cNvSpPr txBox="1"/>
          <p:nvPr/>
        </p:nvSpPr>
        <p:spPr>
          <a:xfrm>
            <a:off x="379833" y="220200"/>
            <a:ext cx="11494304" cy="2539157"/>
          </a:xfrm>
          <a:prstGeom prst="rect">
            <a:avLst/>
          </a:prstGeom>
          <a:noFill/>
        </p:spPr>
        <p:txBody>
          <a:bodyPr wrap="square">
            <a:spAutoFit/>
          </a:bodyPr>
          <a:lstStyle/>
          <a:p>
            <a:pPr algn="ctr"/>
            <a:r>
              <a:rPr lang="en-US" sz="3600" b="1" dirty="0">
                <a:latin typeface="Lucida Sans" panose="020B0602030504020204" pitchFamily="34" charset="0"/>
              </a:rPr>
              <a:t>Which private loans are available?</a:t>
            </a:r>
            <a:br>
              <a:rPr lang="en-US" sz="3600" b="1" dirty="0">
                <a:latin typeface="Lucida Sans" panose="020B0602030504020204" pitchFamily="34" charset="0"/>
              </a:rPr>
            </a:br>
            <a:r>
              <a:rPr lang="en-US" sz="3400" dirty="0">
                <a:latin typeface="Lucida Sans" panose="020B0602030504020204" pitchFamily="34" charset="0"/>
              </a:rPr>
              <a:t>These and many more!</a:t>
            </a:r>
          </a:p>
          <a:p>
            <a:pPr algn="ctr"/>
            <a:r>
              <a:rPr lang="en-US" sz="3000" b="1" dirty="0">
                <a:solidFill>
                  <a:srgbClr val="EF7A19"/>
                </a:solidFill>
                <a:latin typeface="Lucida Sans" panose="020B0602030504020204" pitchFamily="34" charset="0"/>
              </a:rPr>
              <a:t>GHC cannot recommend a particular lender.</a:t>
            </a:r>
            <a:br>
              <a:rPr lang="en-US" sz="2500" dirty="0">
                <a:latin typeface="Lucida Sans" panose="020B0602030504020204" pitchFamily="34" charset="0"/>
              </a:rPr>
            </a:br>
            <a:endParaRPr lang="en-US" sz="2500" dirty="0">
              <a:latin typeface="Lucida Sans" panose="020B0602030504020204" pitchFamily="34" charset="0"/>
            </a:endParaRPr>
          </a:p>
          <a:p>
            <a:pPr algn="ctr"/>
            <a:r>
              <a:rPr lang="en-US" sz="3400" b="1" dirty="0">
                <a:solidFill>
                  <a:srgbClr val="0070C0"/>
                </a:solidFill>
                <a:latin typeface="Lucida Sans" panose="020B0602030504020204" pitchFamily="34" charset="0"/>
              </a:rPr>
              <a:t>(</a:t>
            </a:r>
            <a:r>
              <a:rPr lang="en-US" sz="3400" b="1" i="1" dirty="0">
                <a:solidFill>
                  <a:srgbClr val="0070C0"/>
                </a:solidFill>
                <a:latin typeface="Lucida Sans" panose="020B0602030504020204" pitchFamily="34" charset="0"/>
                <a:cs typeface="Arial" panose="020B0604020202020204" pitchFamily="34" charset="0"/>
              </a:rPr>
              <a:t>Google Student Loans)</a:t>
            </a:r>
            <a:endParaRPr lang="en-US" sz="3400" b="1" dirty="0">
              <a:solidFill>
                <a:srgbClr val="0070C0"/>
              </a:solidFill>
              <a:latin typeface="Lucida Sans" panose="020B0602030504020204" pitchFamily="34" charset="0"/>
            </a:endParaRPr>
          </a:p>
        </p:txBody>
      </p:sp>
      <p:pic>
        <p:nvPicPr>
          <p:cNvPr id="6" name="Picture 3">
            <a:extLst>
              <a:ext uri="{FF2B5EF4-FFF2-40B4-BE49-F238E27FC236}">
                <a16:creationId xmlns:a16="http://schemas.microsoft.com/office/drawing/2014/main" id="{0A4F40BB-D110-48C0-AC0F-748C2D79C684}"/>
              </a:ext>
            </a:extLst>
          </p:cNvPr>
          <p:cNvPicPr>
            <a:picLocks noChangeAspect="1"/>
          </p:cNvPicPr>
          <p:nvPr/>
        </p:nvPicPr>
        <p:blipFill>
          <a:blip r:embed="rId3"/>
          <a:srcRect/>
          <a:stretch>
            <a:fillRect/>
          </a:stretch>
        </p:blipFill>
        <p:spPr bwMode="auto">
          <a:xfrm>
            <a:off x="533377" y="2172067"/>
            <a:ext cx="2174671" cy="1495577"/>
          </a:xfrm>
          <a:prstGeom prst="rect">
            <a:avLst/>
          </a:prstGeom>
          <a:noFill/>
          <a:ln w="9525">
            <a:noFill/>
            <a:miter lim="800000"/>
            <a:headEnd/>
            <a:tailEnd/>
          </a:ln>
        </p:spPr>
      </p:pic>
      <p:pic>
        <p:nvPicPr>
          <p:cNvPr id="7" name="Picture 2" descr=" ">
            <a:extLst>
              <a:ext uri="{FF2B5EF4-FFF2-40B4-BE49-F238E27FC236}">
                <a16:creationId xmlns:a16="http://schemas.microsoft.com/office/drawing/2014/main" id="{B7BC6A24-22F4-4E6A-89E6-BBC315B464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0331" y="2713190"/>
            <a:ext cx="2904036" cy="6952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ollege Ave Student Loans">
            <a:extLst>
              <a:ext uri="{FF2B5EF4-FFF2-40B4-BE49-F238E27FC236}">
                <a16:creationId xmlns:a16="http://schemas.microsoft.com/office/drawing/2014/main" id="{AE903ED6-4663-46E2-A116-54387BEE24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8235" y="3244250"/>
            <a:ext cx="2904036" cy="8859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a:extLst>
              <a:ext uri="{FF2B5EF4-FFF2-40B4-BE49-F238E27FC236}">
                <a16:creationId xmlns:a16="http://schemas.microsoft.com/office/drawing/2014/main" id="{196F84BE-3498-4B7B-8102-B90DEBFD6F73}"/>
              </a:ext>
            </a:extLst>
          </p:cNvPr>
          <p:cNvPicPr>
            <a:picLocks noChangeAspect="1"/>
          </p:cNvPicPr>
          <p:nvPr/>
        </p:nvPicPr>
        <p:blipFill>
          <a:blip r:embed="rId6"/>
          <a:srcRect/>
          <a:stretch>
            <a:fillRect/>
          </a:stretch>
        </p:blipFill>
        <p:spPr bwMode="auto">
          <a:xfrm>
            <a:off x="379833" y="5032154"/>
            <a:ext cx="3910150" cy="621885"/>
          </a:xfrm>
          <a:prstGeom prst="rect">
            <a:avLst/>
          </a:prstGeom>
          <a:noFill/>
          <a:ln w="9525">
            <a:noFill/>
            <a:miter lim="800000"/>
            <a:headEnd/>
            <a:tailEnd/>
          </a:ln>
        </p:spPr>
      </p:pic>
      <p:pic>
        <p:nvPicPr>
          <p:cNvPr id="10" name="Picture 4" descr="C:\Users\lisa\AppData\Local\Microsoft\Windows\Temporary Internet Files\Content.IE5\6OBXYS7O\90[1].jpg">
            <a:extLst>
              <a:ext uri="{FF2B5EF4-FFF2-40B4-BE49-F238E27FC236}">
                <a16:creationId xmlns:a16="http://schemas.microsoft.com/office/drawing/2014/main" id="{25B4D0F6-3A9E-4257-944C-2031093F04AB}"/>
              </a:ext>
            </a:extLst>
          </p:cNvPr>
          <p:cNvPicPr>
            <a:picLocks noChangeAspect="1" noChangeArrowheads="1"/>
          </p:cNvPicPr>
          <p:nvPr/>
        </p:nvPicPr>
        <p:blipFill>
          <a:blip r:embed="rId7"/>
          <a:srcRect/>
          <a:stretch>
            <a:fillRect/>
          </a:stretch>
        </p:blipFill>
        <p:spPr bwMode="auto">
          <a:xfrm>
            <a:off x="8066314" y="3758709"/>
            <a:ext cx="2736669" cy="1837603"/>
          </a:xfrm>
          <a:prstGeom prst="rect">
            <a:avLst/>
          </a:prstGeom>
          <a:noFill/>
          <a:ln w="9525">
            <a:noFill/>
            <a:miter lim="800000"/>
            <a:headEnd/>
            <a:tailEnd/>
          </a:ln>
        </p:spPr>
      </p:pic>
      <p:sp>
        <p:nvSpPr>
          <p:cNvPr id="11" name="Rectangle 3">
            <a:extLst>
              <a:ext uri="{FF2B5EF4-FFF2-40B4-BE49-F238E27FC236}">
                <a16:creationId xmlns:a16="http://schemas.microsoft.com/office/drawing/2014/main" id="{5EFC6835-2EAB-418A-9D64-9F7384ED879B}"/>
              </a:ext>
            </a:extLst>
          </p:cNvPr>
          <p:cNvSpPr>
            <a:spLocks noChangeArrowheads="1"/>
          </p:cNvSpPr>
          <p:nvPr/>
        </p:nvSpPr>
        <p:spPr bwMode="auto">
          <a:xfrm>
            <a:off x="7073560" y="5867400"/>
            <a:ext cx="4572000" cy="830263"/>
          </a:xfrm>
          <a:prstGeom prst="rect">
            <a:avLst/>
          </a:prstGeom>
          <a:noFill/>
          <a:ln w="9525">
            <a:noFill/>
            <a:miter lim="800000"/>
            <a:headEnd/>
            <a:tailEnd/>
          </a:ln>
        </p:spPr>
        <p:txBody>
          <a:bodyPr>
            <a:spAutoFit/>
          </a:bodyPr>
          <a:lstStyle/>
          <a:p>
            <a:pPr algn="r" eaLnBrk="1" hangingPunct="1"/>
            <a:endParaRPr lang="en-US" altLang="en-US" sz="2400" b="1" dirty="0">
              <a:latin typeface="Lucida Sans Unicode" pitchFamily="34" charset="0"/>
            </a:endParaRPr>
          </a:p>
          <a:p>
            <a:pPr algn="r" eaLnBrk="1" hangingPunct="1"/>
            <a:r>
              <a:rPr lang="en-US" altLang="en-US" sz="2400" b="1" dirty="0">
                <a:latin typeface="Lucida Sans Unicode" pitchFamily="34" charset="0"/>
              </a:rPr>
              <a:t>NO FAFSA REQUIRED!</a:t>
            </a:r>
          </a:p>
        </p:txBody>
      </p:sp>
      <p:sp>
        <p:nvSpPr>
          <p:cNvPr id="13" name="TextBox 12">
            <a:extLst>
              <a:ext uri="{FF2B5EF4-FFF2-40B4-BE49-F238E27FC236}">
                <a16:creationId xmlns:a16="http://schemas.microsoft.com/office/drawing/2014/main" id="{3B855B0C-275B-4E6F-97C5-9C85CAABC42C}"/>
              </a:ext>
            </a:extLst>
          </p:cNvPr>
          <p:cNvSpPr txBox="1"/>
          <p:nvPr/>
        </p:nvSpPr>
        <p:spPr>
          <a:xfrm>
            <a:off x="463585" y="3408494"/>
            <a:ext cx="6093822" cy="430887"/>
          </a:xfrm>
          <a:prstGeom prst="rect">
            <a:avLst/>
          </a:prstGeom>
          <a:noFill/>
        </p:spPr>
        <p:txBody>
          <a:bodyPr wrap="square">
            <a:spAutoFit/>
          </a:bodyPr>
          <a:lstStyle/>
          <a:p>
            <a:r>
              <a:rPr lang="en-US" altLang="en-US" sz="2200" b="1" dirty="0">
                <a:solidFill>
                  <a:srgbClr val="EF7A19"/>
                </a:solidFill>
                <a:hlinkClick r:id="rId8">
                  <a:extLst>
                    <a:ext uri="{A12FA001-AC4F-418D-AE19-62706E023703}">
                      <ahyp:hlinkClr xmlns:ahyp="http://schemas.microsoft.com/office/drawing/2018/hyperlinkcolor" val="tx"/>
                    </a:ext>
                  </a:extLst>
                </a:hlinkClick>
              </a:rPr>
              <a:t>www.salliemae.com</a:t>
            </a:r>
            <a:endParaRPr lang="en-US" sz="2200" b="1" dirty="0">
              <a:solidFill>
                <a:srgbClr val="EF7A19"/>
              </a:solidFill>
            </a:endParaRPr>
          </a:p>
        </p:txBody>
      </p:sp>
      <p:sp>
        <p:nvSpPr>
          <p:cNvPr id="15" name="TextBox 14">
            <a:extLst>
              <a:ext uri="{FF2B5EF4-FFF2-40B4-BE49-F238E27FC236}">
                <a16:creationId xmlns:a16="http://schemas.microsoft.com/office/drawing/2014/main" id="{1858A560-7CA5-4535-99DE-55758320C5D9}"/>
              </a:ext>
            </a:extLst>
          </p:cNvPr>
          <p:cNvSpPr txBox="1"/>
          <p:nvPr/>
        </p:nvSpPr>
        <p:spPr>
          <a:xfrm>
            <a:off x="509575" y="5752432"/>
            <a:ext cx="4001890" cy="430887"/>
          </a:xfrm>
          <a:prstGeom prst="rect">
            <a:avLst/>
          </a:prstGeom>
          <a:noFill/>
        </p:spPr>
        <p:txBody>
          <a:bodyPr wrap="square">
            <a:spAutoFit/>
          </a:bodyPr>
          <a:lstStyle/>
          <a:p>
            <a:pPr eaLnBrk="1" hangingPunct="1">
              <a:buFont typeface="Wingdings 3" pitchFamily="18" charset="2"/>
              <a:buNone/>
            </a:pPr>
            <a:r>
              <a:rPr lang="en-US" altLang="en-US" sz="2200" b="1" u="sng" dirty="0">
                <a:solidFill>
                  <a:srgbClr val="EF7A19"/>
                </a:solidFill>
                <a:hlinkClick r:id="rId9">
                  <a:extLst>
                    <a:ext uri="{A12FA001-AC4F-418D-AE19-62706E023703}">
                      <ahyp:hlinkClr xmlns:ahyp="http://schemas.microsoft.com/office/drawing/2018/hyperlinkcolor" val="tx"/>
                    </a:ext>
                  </a:extLst>
                </a:hlinkClick>
              </a:rPr>
              <a:t>https://www.discover.com/</a:t>
            </a:r>
            <a:endParaRPr lang="en-US" altLang="en-US" sz="2200" b="1" u="sng" dirty="0">
              <a:solidFill>
                <a:srgbClr val="EF7A19"/>
              </a:solidFill>
            </a:endParaRPr>
          </a:p>
        </p:txBody>
      </p:sp>
      <p:sp>
        <p:nvSpPr>
          <p:cNvPr id="17" name="TextBox 16">
            <a:extLst>
              <a:ext uri="{FF2B5EF4-FFF2-40B4-BE49-F238E27FC236}">
                <a16:creationId xmlns:a16="http://schemas.microsoft.com/office/drawing/2014/main" id="{21D65821-5966-4B0E-9E08-5E2A53A47BFB}"/>
              </a:ext>
            </a:extLst>
          </p:cNvPr>
          <p:cNvSpPr txBox="1"/>
          <p:nvPr/>
        </p:nvSpPr>
        <p:spPr>
          <a:xfrm>
            <a:off x="3716066" y="4136235"/>
            <a:ext cx="4228374" cy="430887"/>
          </a:xfrm>
          <a:prstGeom prst="rect">
            <a:avLst/>
          </a:prstGeom>
          <a:noFill/>
        </p:spPr>
        <p:txBody>
          <a:bodyPr wrap="square">
            <a:spAutoFit/>
          </a:bodyPr>
          <a:lstStyle/>
          <a:p>
            <a:pPr algn="r" eaLnBrk="1" hangingPunct="1">
              <a:buFont typeface="Wingdings 3" pitchFamily="18" charset="2"/>
              <a:buNone/>
            </a:pPr>
            <a:r>
              <a:rPr lang="en-US" altLang="en-US" sz="2200" b="1" dirty="0">
                <a:solidFill>
                  <a:srgbClr val="EF7A19"/>
                </a:solidFill>
                <a:hlinkClick r:id="rId10">
                  <a:extLst>
                    <a:ext uri="{A12FA001-AC4F-418D-AE19-62706E023703}">
                      <ahyp:hlinkClr xmlns:ahyp="http://schemas.microsoft.com/office/drawing/2018/hyperlinkcolor" val="tx"/>
                    </a:ext>
                  </a:extLst>
                </a:hlinkClick>
              </a:rPr>
              <a:t>www.collegeavestudentloans.com</a:t>
            </a:r>
            <a:endParaRPr lang="en-US" altLang="en-US" sz="2200" b="1" dirty="0">
              <a:solidFill>
                <a:srgbClr val="EF7A19"/>
              </a:solidFill>
            </a:endParaRPr>
          </a:p>
        </p:txBody>
      </p:sp>
      <p:sp>
        <p:nvSpPr>
          <p:cNvPr id="19" name="TextBox 18">
            <a:extLst>
              <a:ext uri="{FF2B5EF4-FFF2-40B4-BE49-F238E27FC236}">
                <a16:creationId xmlns:a16="http://schemas.microsoft.com/office/drawing/2014/main" id="{4D50BB45-AF0E-4C49-980E-6002F727D347}"/>
              </a:ext>
            </a:extLst>
          </p:cNvPr>
          <p:cNvSpPr txBox="1"/>
          <p:nvPr/>
        </p:nvSpPr>
        <p:spPr>
          <a:xfrm>
            <a:off x="5656217" y="5294863"/>
            <a:ext cx="6093822" cy="430887"/>
          </a:xfrm>
          <a:prstGeom prst="rect">
            <a:avLst/>
          </a:prstGeom>
          <a:noFill/>
        </p:spPr>
        <p:txBody>
          <a:bodyPr wrap="square">
            <a:spAutoFit/>
          </a:bodyPr>
          <a:lstStyle/>
          <a:p>
            <a:pPr algn="r" eaLnBrk="1" hangingPunct="1">
              <a:buFont typeface="Wingdings 3" pitchFamily="18" charset="2"/>
              <a:buNone/>
            </a:pPr>
            <a:r>
              <a:rPr lang="en-US" altLang="en-US" sz="2200" b="1" dirty="0">
                <a:solidFill>
                  <a:srgbClr val="EF7A19"/>
                </a:solidFill>
                <a:hlinkClick r:id="rId11">
                  <a:extLst>
                    <a:ext uri="{A12FA001-AC4F-418D-AE19-62706E023703}">
                      <ahyp:hlinkClr xmlns:ahyp="http://schemas.microsoft.com/office/drawing/2018/hyperlinkcolor" val="tx"/>
                    </a:ext>
                  </a:extLst>
                </a:hlinkClick>
              </a:rPr>
              <a:t>www.suntrust.com</a:t>
            </a:r>
            <a:r>
              <a:rPr lang="en-US" altLang="en-US" sz="2200" b="1" dirty="0">
                <a:solidFill>
                  <a:srgbClr val="EF7A19"/>
                </a:solidFill>
              </a:rPr>
              <a:t> or google location near you</a:t>
            </a:r>
          </a:p>
        </p:txBody>
      </p:sp>
      <p:sp>
        <p:nvSpPr>
          <p:cNvPr id="21" name="TextBox 20">
            <a:extLst>
              <a:ext uri="{FF2B5EF4-FFF2-40B4-BE49-F238E27FC236}">
                <a16:creationId xmlns:a16="http://schemas.microsoft.com/office/drawing/2014/main" id="{0859FAD2-EB41-483A-8CFF-B13FC8D16A36}"/>
              </a:ext>
            </a:extLst>
          </p:cNvPr>
          <p:cNvSpPr txBox="1"/>
          <p:nvPr/>
        </p:nvSpPr>
        <p:spPr>
          <a:xfrm>
            <a:off x="9169746" y="3428143"/>
            <a:ext cx="2604621" cy="430887"/>
          </a:xfrm>
          <a:prstGeom prst="rect">
            <a:avLst/>
          </a:prstGeom>
          <a:noFill/>
        </p:spPr>
        <p:txBody>
          <a:bodyPr wrap="square">
            <a:spAutoFit/>
          </a:bodyPr>
          <a:lstStyle/>
          <a:p>
            <a:pPr eaLnBrk="1" hangingPunct="1">
              <a:buNone/>
            </a:pPr>
            <a:r>
              <a:rPr lang="en-US" altLang="en-US" sz="2200" b="1" dirty="0">
                <a:solidFill>
                  <a:srgbClr val="EF7A19"/>
                </a:solidFill>
                <a:hlinkClick r:id="rId12">
                  <a:extLst>
                    <a:ext uri="{A12FA001-AC4F-418D-AE19-62706E023703}">
                      <ahyp:hlinkClr xmlns:ahyp="http://schemas.microsoft.com/office/drawing/2018/hyperlinkcolor" val="tx"/>
                    </a:ext>
                  </a:extLst>
                </a:hlinkClick>
              </a:rPr>
              <a:t>www.earnest.com</a:t>
            </a:r>
            <a:endParaRPr lang="en-US" altLang="en-US" sz="2200" b="1" dirty="0">
              <a:solidFill>
                <a:srgbClr val="EF7A19"/>
              </a:solidFill>
            </a:endParaRPr>
          </a:p>
        </p:txBody>
      </p:sp>
    </p:spTree>
    <p:extLst>
      <p:ext uri="{BB962C8B-B14F-4D97-AF65-F5344CB8AC3E}">
        <p14:creationId xmlns:p14="http://schemas.microsoft.com/office/powerpoint/2010/main" val="1984643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387DE2-04C1-8D4D-8D83-8BA1F1641772}"/>
              </a:ext>
            </a:extLst>
          </p:cNvPr>
          <p:cNvPicPr>
            <a:picLocks noChangeAspect="1"/>
          </p:cNvPicPr>
          <p:nvPr/>
        </p:nvPicPr>
        <p:blipFill>
          <a:blip r:embed="rId3"/>
          <a:stretch>
            <a:fillRect/>
          </a:stretch>
        </p:blipFill>
        <p:spPr>
          <a:xfrm>
            <a:off x="0" y="0"/>
            <a:ext cx="12192000" cy="6854252"/>
          </a:xfrm>
          <a:prstGeom prst="rect">
            <a:avLst/>
          </a:prstGeom>
        </p:spPr>
      </p:pic>
      <p:sp>
        <p:nvSpPr>
          <p:cNvPr id="3" name="Title 2">
            <a:extLst>
              <a:ext uri="{FF2B5EF4-FFF2-40B4-BE49-F238E27FC236}">
                <a16:creationId xmlns:a16="http://schemas.microsoft.com/office/drawing/2014/main" id="{2422CA76-4F2B-4203-ABA0-B516D4022A34}"/>
              </a:ext>
            </a:extLst>
          </p:cNvPr>
          <p:cNvSpPr txBox="1">
            <a:spLocks/>
          </p:cNvSpPr>
          <p:nvPr/>
        </p:nvSpPr>
        <p:spPr>
          <a:xfrm>
            <a:off x="663222" y="206044"/>
            <a:ext cx="10865556" cy="126947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500" b="1" dirty="0"/>
              <a:t>How do I apply for federal aid?</a:t>
            </a:r>
          </a:p>
          <a:p>
            <a:pPr>
              <a:defRPr/>
            </a:pPr>
            <a:r>
              <a:rPr lang="en-US" sz="3100" i="1" dirty="0"/>
              <a:t>Pell Grant, SEOG, Federal Work Study, Loans (Sub/Unsub/PLUS)</a:t>
            </a:r>
          </a:p>
        </p:txBody>
      </p:sp>
      <p:sp>
        <p:nvSpPr>
          <p:cNvPr id="9" name="TextBox 8">
            <a:extLst>
              <a:ext uri="{FF2B5EF4-FFF2-40B4-BE49-F238E27FC236}">
                <a16:creationId xmlns:a16="http://schemas.microsoft.com/office/drawing/2014/main" id="{F215C39E-B380-4C76-8A70-1383E99B087B}"/>
              </a:ext>
            </a:extLst>
          </p:cNvPr>
          <p:cNvSpPr txBox="1"/>
          <p:nvPr/>
        </p:nvSpPr>
        <p:spPr>
          <a:xfrm>
            <a:off x="391886" y="1475515"/>
            <a:ext cx="11136892" cy="1928733"/>
          </a:xfrm>
          <a:prstGeom prst="rect">
            <a:avLst/>
          </a:prstGeom>
          <a:noFill/>
        </p:spPr>
        <p:txBody>
          <a:bodyPr wrap="square">
            <a:spAutoFit/>
          </a:bodyPr>
          <a:lstStyle/>
          <a:p>
            <a:pPr marL="365125" marR="0" lvl="0" indent="-255588"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r>
              <a:rPr kumimoji="0" lang="en-US" altLang="en-US" sz="3600" b="1" i="0" u="sng" strike="noStrike" kern="1200" cap="none" spc="0" normalizeH="0" baseline="0" noProof="0" dirty="0">
                <a:ln>
                  <a:noFill/>
                </a:ln>
                <a:solidFill>
                  <a:srgbClr val="00B0F0"/>
                </a:solidFill>
                <a:effectLst/>
                <a:uLnTx/>
                <a:uFillTx/>
                <a:latin typeface="Arial" pitchFamily="34" charset="0"/>
                <a:ea typeface="+mn-ea"/>
                <a:cs typeface="Arial" pitchFamily="34" charset="0"/>
                <a:hlinkClick r:id="rId4"/>
              </a:rPr>
              <a:t>www.studentaid.gov</a:t>
            </a:r>
            <a:endParaRPr kumimoji="0" lang="en-US" altLang="en-US" sz="3600" b="1" i="0" u="sng" strike="noStrike" kern="1200" cap="none" spc="0" normalizeH="0" baseline="0" noProof="0" dirty="0">
              <a:ln>
                <a:noFill/>
              </a:ln>
              <a:solidFill>
                <a:srgbClr val="00B0F0"/>
              </a:solidFill>
              <a:effectLst/>
              <a:uLnTx/>
              <a:uFillTx/>
              <a:latin typeface="Arial" pitchFamily="34" charset="0"/>
              <a:ea typeface="+mn-ea"/>
              <a:cs typeface="Arial" pitchFamily="34" charset="0"/>
            </a:endParaRPr>
          </a:p>
          <a:p>
            <a:pPr marL="365125" marR="0" lvl="0" indent="-255588"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endParaRPr kumimoji="0" lang="en-US" altLang="en-US" sz="1200" b="1" i="0" u="sng" strike="noStrike" kern="1200" cap="none" spc="0" normalizeH="0" baseline="0" noProof="0" dirty="0">
              <a:ln>
                <a:noFill/>
              </a:ln>
              <a:solidFill>
                <a:srgbClr val="00B0F0"/>
              </a:solidFill>
              <a:effectLst/>
              <a:uLnTx/>
              <a:uFillTx/>
              <a:latin typeface="Arial" pitchFamily="34" charset="0"/>
              <a:ea typeface="+mn-ea"/>
              <a:cs typeface="Arial" pitchFamily="34" charset="0"/>
            </a:endParaRPr>
          </a:p>
          <a:p>
            <a:pPr marL="365125" marR="0" lvl="0" indent="-255588"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r>
              <a:rPr kumimoji="0" lang="en-US" altLang="en-US" b="1" i="0" u="none" strike="noStrike" kern="1200" cap="none" spc="0" normalizeH="0" baseline="0" noProof="0" dirty="0">
                <a:ln>
                  <a:noFill/>
                </a:ln>
                <a:solidFill>
                  <a:srgbClr val="0070C0"/>
                </a:solidFill>
                <a:effectLst/>
                <a:uLnTx/>
                <a:uFillTx/>
                <a:latin typeface="Arial" pitchFamily="34" charset="0"/>
                <a:ea typeface="+mn-ea"/>
                <a:cs typeface="Arial" pitchFamily="34" charset="0"/>
              </a:rPr>
              <a:t>Students must </a:t>
            </a:r>
            <a:r>
              <a:rPr lang="en-US" altLang="en-US" sz="2200" b="1" u="sng" dirty="0">
                <a:solidFill>
                  <a:srgbClr val="EF7A19"/>
                </a:solidFill>
                <a:latin typeface="Arial" pitchFamily="34" charset="0"/>
                <a:cs typeface="Arial" pitchFamily="34" charset="0"/>
              </a:rPr>
              <a:t>NEVER</a:t>
            </a:r>
            <a:r>
              <a:rPr kumimoji="0" lang="en-US" altLang="en-US" b="1" i="0" strike="noStrike" kern="1200" cap="none" spc="0" normalizeH="0" baseline="0" noProof="0" dirty="0">
                <a:ln>
                  <a:noFill/>
                </a:ln>
                <a:solidFill>
                  <a:srgbClr val="EF7A19"/>
                </a:solidFill>
                <a:effectLst/>
                <a:uLnTx/>
                <a:uFillTx/>
                <a:latin typeface="Arial" pitchFamily="34" charset="0"/>
                <a:ea typeface="+mn-ea"/>
                <a:cs typeface="Arial" pitchFamily="34" charset="0"/>
              </a:rPr>
              <a:t> </a:t>
            </a:r>
            <a:r>
              <a:rPr kumimoji="0" lang="en-US" altLang="en-US" b="1" i="0" strike="noStrike" kern="1200" cap="none" spc="0" normalizeH="0" baseline="0" noProof="0" dirty="0">
                <a:ln>
                  <a:noFill/>
                </a:ln>
                <a:solidFill>
                  <a:srgbClr val="0070C0"/>
                </a:solidFill>
                <a:effectLst/>
                <a:uLnTx/>
                <a:uFillTx/>
                <a:latin typeface="Arial" pitchFamily="34" charset="0"/>
                <a:ea typeface="+mn-ea"/>
                <a:cs typeface="Arial" pitchFamily="34" charset="0"/>
              </a:rPr>
              <a:t>go</a:t>
            </a:r>
            <a:r>
              <a:rPr kumimoji="0" lang="en-US" altLang="en-US" b="1" i="0" u="none" strike="noStrike" kern="1200" cap="none" spc="0" normalizeH="0" baseline="0" noProof="0" dirty="0">
                <a:ln>
                  <a:noFill/>
                </a:ln>
                <a:solidFill>
                  <a:srgbClr val="0070C0"/>
                </a:solidFill>
                <a:effectLst/>
                <a:uLnTx/>
                <a:uFillTx/>
                <a:latin typeface="Arial" pitchFamily="34" charset="0"/>
                <a:ea typeface="+mn-ea"/>
                <a:cs typeface="Arial" pitchFamily="34" charset="0"/>
              </a:rPr>
              <a:t> to </a:t>
            </a:r>
            <a:r>
              <a:rPr kumimoji="0" lang="en-US" altLang="en-US" sz="2200" b="1" i="0" u="none" strike="noStrike" kern="1200" cap="none" spc="0" normalizeH="0" baseline="0" noProof="0" dirty="0">
                <a:ln>
                  <a:noFill/>
                </a:ln>
                <a:solidFill>
                  <a:srgbClr val="EF7A19"/>
                </a:solidFill>
                <a:effectLst/>
                <a:uLnTx/>
                <a:uFillTx/>
                <a:latin typeface="Arial" pitchFamily="34" charset="0"/>
                <a:ea typeface="+mn-ea"/>
                <a:cs typeface="Arial" pitchFamily="34" charset="0"/>
              </a:rPr>
              <a:t>fafsa.com </a:t>
            </a:r>
            <a:r>
              <a:rPr kumimoji="0" lang="en-US" altLang="en-US" b="1" i="0" u="none" strike="noStrike" kern="1200" cap="none" spc="0" normalizeH="0" baseline="0" noProof="0" dirty="0">
                <a:ln>
                  <a:noFill/>
                </a:ln>
                <a:solidFill>
                  <a:srgbClr val="0070C0"/>
                </a:solidFill>
                <a:effectLst/>
                <a:uLnTx/>
                <a:uFillTx/>
                <a:latin typeface="Arial" pitchFamily="34" charset="0"/>
                <a:ea typeface="+mn-ea"/>
                <a:cs typeface="Arial" pitchFamily="34" charset="0"/>
              </a:rPr>
              <a:t>as it will charge them to fill out the FAFSA. </a:t>
            </a:r>
          </a:p>
          <a:p>
            <a:pPr marL="365125" marR="0" lvl="0" indent="-255588"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r>
              <a:rPr kumimoji="0" lang="en-US" altLang="en-US" b="1" i="0" u="none" strike="noStrike" kern="1200" cap="none" spc="0" normalizeH="0" baseline="0" noProof="0" dirty="0">
                <a:ln>
                  <a:noFill/>
                </a:ln>
                <a:solidFill>
                  <a:srgbClr val="00B0F0"/>
                </a:solidFill>
                <a:effectLst/>
                <a:uLnTx/>
                <a:uFillTx/>
                <a:latin typeface="Arial" pitchFamily="34" charset="0"/>
                <a:ea typeface="+mn-ea"/>
                <a:cs typeface="Arial" pitchFamily="34" charset="0"/>
              </a:rPr>
              <a:t> </a:t>
            </a:r>
          </a:p>
          <a:p>
            <a:pPr marL="365125" marR="0" lvl="0" indent="-255588" algn="ctr"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r>
              <a:rPr kumimoji="0" lang="en-US" altLang="en-US" b="1" i="0" u="none" strike="noStrike" kern="1200" cap="none" spc="0" normalizeH="0" baseline="0" noProof="0" dirty="0">
                <a:ln>
                  <a:noFill/>
                </a:ln>
                <a:solidFill>
                  <a:srgbClr val="0070C0"/>
                </a:solidFill>
                <a:effectLst/>
                <a:uLnTx/>
                <a:uFillTx/>
                <a:latin typeface="Arial" pitchFamily="34" charset="0"/>
                <a:ea typeface="+mn-ea"/>
                <a:cs typeface="Arial" pitchFamily="34" charset="0"/>
              </a:rPr>
              <a:t>FAFSA stands for the Free Application for Federal Student Aid and there is </a:t>
            </a:r>
            <a:r>
              <a:rPr kumimoji="0" lang="en-US" altLang="en-US" b="1" i="0" u="sng" strike="noStrike" kern="1200" cap="none" spc="0" normalizeH="0" baseline="0" noProof="0" dirty="0">
                <a:ln>
                  <a:noFill/>
                </a:ln>
                <a:solidFill>
                  <a:srgbClr val="EF7A19"/>
                </a:solidFill>
                <a:effectLst/>
                <a:uLnTx/>
                <a:uFillTx/>
                <a:latin typeface="Arial" pitchFamily="34" charset="0"/>
                <a:ea typeface="+mn-ea"/>
                <a:cs typeface="Arial" pitchFamily="34" charset="0"/>
              </a:rPr>
              <a:t>NO CHARGE</a:t>
            </a:r>
            <a:r>
              <a:rPr kumimoji="0" lang="en-US" altLang="en-US" b="1" i="0" u="none" strike="noStrike" kern="1200" cap="none" spc="0" normalizeH="0" baseline="0" noProof="0" dirty="0">
                <a:ln>
                  <a:noFill/>
                </a:ln>
                <a:solidFill>
                  <a:srgbClr val="00B0F0"/>
                </a:solidFill>
                <a:effectLst/>
                <a:uLnTx/>
                <a:uFillTx/>
                <a:latin typeface="Arial" pitchFamily="34" charset="0"/>
                <a:ea typeface="+mn-ea"/>
                <a:cs typeface="Arial" pitchFamily="34" charset="0"/>
              </a:rPr>
              <a:t>!</a:t>
            </a:r>
            <a:endParaRPr kumimoji="0" lang="en-US" altLang="en-US"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0" name="Title 1">
            <a:extLst>
              <a:ext uri="{FF2B5EF4-FFF2-40B4-BE49-F238E27FC236}">
                <a16:creationId xmlns:a16="http://schemas.microsoft.com/office/drawing/2014/main" id="{26C4C686-E1F0-4092-AD8F-BE9D49FEB1A7}"/>
              </a:ext>
            </a:extLst>
          </p:cNvPr>
          <p:cNvSpPr txBox="1">
            <a:spLocks/>
          </p:cNvSpPr>
          <p:nvPr/>
        </p:nvSpPr>
        <p:spPr>
          <a:xfrm>
            <a:off x="4271555" y="3496750"/>
            <a:ext cx="8229600" cy="10668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1"/>
                </a:solidFill>
                <a:effectLst/>
                <a:uLnTx/>
                <a:uFillTx/>
                <a:latin typeface="+mj-lt"/>
                <a:ea typeface="+mj-ea"/>
                <a:cs typeface="+mj-cs"/>
              </a:rPr>
              <a:t>PRIORITY DEADLINE FOR FAFSA</a:t>
            </a:r>
          </a:p>
        </p:txBody>
      </p:sp>
      <p:sp>
        <p:nvSpPr>
          <p:cNvPr id="11" name="Content Placeholder 2">
            <a:extLst>
              <a:ext uri="{FF2B5EF4-FFF2-40B4-BE49-F238E27FC236}">
                <a16:creationId xmlns:a16="http://schemas.microsoft.com/office/drawing/2014/main" id="{CE6549F8-7BA3-4114-A521-24A809DC7CDA}"/>
              </a:ext>
            </a:extLst>
          </p:cNvPr>
          <p:cNvSpPr txBox="1">
            <a:spLocks/>
          </p:cNvSpPr>
          <p:nvPr/>
        </p:nvSpPr>
        <p:spPr>
          <a:xfrm>
            <a:off x="4271555" y="3455938"/>
            <a:ext cx="8229600" cy="24384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b="1" dirty="0"/>
          </a:p>
          <a:p>
            <a:endParaRPr lang="en-US" b="1" dirty="0"/>
          </a:p>
          <a:p>
            <a:pPr lvl="1"/>
            <a:r>
              <a:rPr lang="en-US" b="1" dirty="0"/>
              <a:t>SPRING – November 1 </a:t>
            </a:r>
          </a:p>
          <a:p>
            <a:pPr lvl="1"/>
            <a:r>
              <a:rPr lang="en-US" b="1" dirty="0"/>
              <a:t>SUMMER – March 1</a:t>
            </a:r>
          </a:p>
          <a:p>
            <a:pPr lvl="1"/>
            <a:r>
              <a:rPr lang="en-US" b="1" dirty="0"/>
              <a:t>FALL – July 1</a:t>
            </a:r>
          </a:p>
          <a:p>
            <a:pPr lvl="1"/>
            <a:endParaRPr lang="en-US" dirty="0">
              <a:solidFill>
                <a:schemeClr val="tx2"/>
              </a:solidFill>
            </a:endParaRPr>
          </a:p>
          <a:p>
            <a:pPr marL="274320" lvl="1"/>
            <a:endParaRPr lang="en-US" b="1" dirty="0"/>
          </a:p>
        </p:txBody>
      </p:sp>
    </p:spTree>
    <p:extLst>
      <p:ext uri="{BB962C8B-B14F-4D97-AF65-F5344CB8AC3E}">
        <p14:creationId xmlns:p14="http://schemas.microsoft.com/office/powerpoint/2010/main" val="1933064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TotalTime>
  <Words>1392</Words>
  <Application>Microsoft Office PowerPoint</Application>
  <PresentationFormat>Widescreen</PresentationFormat>
  <Paragraphs>194</Paragraphs>
  <Slides>18</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Aharoni</vt:lpstr>
      <vt:lpstr>Arial</vt:lpstr>
      <vt:lpstr>Arial Narrow</vt:lpstr>
      <vt:lpstr>Calibri</vt:lpstr>
      <vt:lpstr>Calibri Light</vt:lpstr>
      <vt:lpstr>Century Gothic</vt:lpstr>
      <vt:lpstr>Courier New</vt:lpstr>
      <vt:lpstr>Lucida Sans</vt:lpstr>
      <vt:lpstr>Lucida Sans Unicode</vt:lpstr>
      <vt:lpstr>Times New Roman</vt:lpstr>
      <vt:lpstr>Wingdings</vt:lpstr>
      <vt:lpstr>Wingdings 3</vt:lpstr>
      <vt:lpstr>Office Theme</vt:lpstr>
      <vt:lpstr>Financial Aid 101</vt:lpstr>
      <vt:lpstr>PowerPoint Presentation</vt:lpstr>
      <vt:lpstr>What federal aid can you 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1. The Pell Grant pays within a range of credit hours and based on your EFC (expected family contribution amount) number.  This will change for 2425. 2. SEOG pays $500 for two semesters in a row for students who are also Pell eligible with a $0 EFC. This will change for 2425. 3. Federal Work Study (FWS) currently pays $10 per hour up to 19 hours per week (students are paid bi-weekly). 4. Federal Loans will pay the full amount of the loan offer per semester as long as the student is registered for at least six credit hours. 5. HOPE and Zell Miller Scholarship currently pay $95 per credit hour up to 15 credits (not including Learning Support classes). 6. Institutional Scholarships are awarded a certain amount per semester based on the parameters of the scholarship.</vt:lpstr>
      <vt:lpstr>  1. By checking SCORE account on the Check Financial Aid Status page for the  appropriate aid year  2. Monitoring GHC student email for further requests for information  3. Before class starts, check schedule bill for appropriate semester  4. After class starts, payments and charges move onto SCORE on Account Summary by Term link in SCORE (gives a detail of payments/charges).  5. Verification System-students can log into highlands.verifymyfafsa.com to view status</vt:lpstr>
      <vt:lpstr>  1. </vt:lpstr>
      <vt:lpstr>  1. </vt:lpstr>
      <vt:lpstr>  1.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Davis</dc:creator>
  <cp:lastModifiedBy>Lisa Garrett</cp:lastModifiedBy>
  <cp:revision>21</cp:revision>
  <dcterms:created xsi:type="dcterms:W3CDTF">2018-06-05T18:50:34Z</dcterms:created>
  <dcterms:modified xsi:type="dcterms:W3CDTF">2023-12-20T15:45:48Z</dcterms:modified>
</cp:coreProperties>
</file>