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1"/>
  </p:notesMasterIdLst>
  <p:handoutMasterIdLst>
    <p:handoutMasterId r:id="rId32"/>
  </p:handoutMasterIdLst>
  <p:sldIdLst>
    <p:sldId id="288" r:id="rId2"/>
    <p:sldId id="257" r:id="rId3"/>
    <p:sldId id="286" r:id="rId4"/>
    <p:sldId id="283" r:id="rId5"/>
    <p:sldId id="259" r:id="rId6"/>
    <p:sldId id="260" r:id="rId7"/>
    <p:sldId id="261" r:id="rId8"/>
    <p:sldId id="277" r:id="rId9"/>
    <p:sldId id="262" r:id="rId10"/>
    <p:sldId id="263" r:id="rId11"/>
    <p:sldId id="287" r:id="rId12"/>
    <p:sldId id="284" r:id="rId13"/>
    <p:sldId id="285" r:id="rId14"/>
    <p:sldId id="290" r:id="rId15"/>
    <p:sldId id="266" r:id="rId16"/>
    <p:sldId id="267" r:id="rId17"/>
    <p:sldId id="268" r:id="rId18"/>
    <p:sldId id="269" r:id="rId19"/>
    <p:sldId id="270" r:id="rId20"/>
    <p:sldId id="281" r:id="rId21"/>
    <p:sldId id="271" r:id="rId22"/>
    <p:sldId id="272" r:id="rId23"/>
    <p:sldId id="278" r:id="rId24"/>
    <p:sldId id="273" r:id="rId25"/>
    <p:sldId id="274" r:id="rId26"/>
    <p:sldId id="275" r:id="rId27"/>
    <p:sldId id="289" r:id="rId28"/>
    <p:sldId id="282" r:id="rId29"/>
    <p:sldId id="276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15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563" autoAdjust="0"/>
  </p:normalViewPr>
  <p:slideViewPr>
    <p:cSldViewPr>
      <p:cViewPr varScale="1">
        <p:scale>
          <a:sx n="74" d="100"/>
          <a:sy n="74" d="100"/>
        </p:scale>
        <p:origin x="-13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3EED36EC-4538-4A79-B0BC-2E4ABD21AC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657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A2421602-8BA8-4160-8FE6-B444AADFF9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7443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C39C15-ACCC-4BEA-B701-869B68CD4D2D}" type="slidenum">
              <a:rPr lang="en-US"/>
              <a:pPr/>
              <a:t>2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ED4051-7644-49A2-941B-DFE4DC0F9FCC}" type="slidenum">
              <a:rPr lang="en-US"/>
              <a:pPr/>
              <a:t>11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D74E6A-AB2A-4C86-ACEA-E70A394CF5BE}" type="slidenum">
              <a:rPr lang="en-US"/>
              <a:pPr/>
              <a:t>12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E2E1A9-F343-4065-8B02-971CA4AD2E2D}" type="slidenum">
              <a:rPr lang="en-US"/>
              <a:pPr/>
              <a:t>13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266452-1A8F-4D77-B8A1-D016299609FC}" type="slidenum">
              <a:rPr lang="en-US"/>
              <a:pPr/>
              <a:t>15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9E1363-B470-4C62-94AD-5675BFCCC5EB}" type="slidenum">
              <a:rPr lang="en-US"/>
              <a:pPr/>
              <a:t>16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181175-7DA6-48DC-B0DC-DEAA434540EC}" type="slidenum">
              <a:rPr lang="en-US"/>
              <a:pPr/>
              <a:t>17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08FE4E-474A-486B-AF5F-9CFEE01EDB57}" type="slidenum">
              <a:rPr lang="en-US"/>
              <a:pPr/>
              <a:t>18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322C2C-BF56-4B52-9041-AAE4D779F269}" type="slidenum">
              <a:rPr lang="en-US"/>
              <a:pPr/>
              <a:t>19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BFF38A-CA69-4722-BA8D-1925D07485C4}" type="slidenum">
              <a:rPr lang="en-US"/>
              <a:pPr/>
              <a:t>20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DBEEBB-840C-47EA-AF08-9C037C92DDB3}" type="slidenum">
              <a:rPr lang="en-US"/>
              <a:pPr/>
              <a:t>21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F7FF22-97CB-4B22-A826-9FA86C8650FF}" type="slidenum">
              <a:rPr lang="en-US"/>
              <a:pPr/>
              <a:t>3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937CF6-6073-460E-A172-4F24AE02E064}" type="slidenum">
              <a:rPr lang="en-US"/>
              <a:pPr/>
              <a:t>22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8E245D-B341-43E4-A258-1FBDB590FE8B}" type="slidenum">
              <a:rPr lang="en-US"/>
              <a:pPr/>
              <a:t>23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7B2756-A583-41CB-8405-5194C3A48344}" type="slidenum">
              <a:rPr lang="en-US"/>
              <a:pPr/>
              <a:t>24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64C3A9-3FB8-4259-BD13-99F6E763DC2C}" type="slidenum">
              <a:rPr lang="en-US"/>
              <a:pPr/>
              <a:t>25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5A4C71-FE68-4A47-AADB-DA56DA7380F7}" type="slidenum">
              <a:rPr lang="en-US"/>
              <a:pPr/>
              <a:t>26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BC582B-9E18-466C-9EE4-5A3E53E3A1E2}" type="slidenum">
              <a:rPr lang="en-US"/>
              <a:pPr/>
              <a:t>28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C6AB1F-0880-47F5-80AB-8935A941CEEE}" type="slidenum">
              <a:rPr lang="en-US"/>
              <a:pPr/>
              <a:t>29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C9BE8-17CF-4819-B470-B788DCDED695}" type="slidenum">
              <a:rPr lang="en-US"/>
              <a:pPr/>
              <a:t>4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7D9D35-0681-4ADF-995F-D47E93B10101}" type="slidenum">
              <a:rPr lang="en-US"/>
              <a:pPr/>
              <a:t>5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209BF1-5C33-43C1-AB97-6BAF70D4FF5F}" type="slidenum">
              <a:rPr lang="en-US"/>
              <a:pPr/>
              <a:t>6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4E8364-5F3A-4E9A-8CDF-049567D9EEDA}" type="slidenum">
              <a:rPr lang="en-US"/>
              <a:pPr/>
              <a:t>7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C79433-9521-4D3F-BAC5-CE153010545D}" type="slidenum">
              <a:rPr lang="en-US"/>
              <a:pPr/>
              <a:t>8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76AE9B-8065-4557-B89B-9C81CDDB6E28}" type="slidenum">
              <a:rPr lang="en-US"/>
              <a:pPr/>
              <a:t>9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6F5E20-B0EC-43DB-BA8F-0D8D26904B09}" type="slidenum">
              <a:rPr lang="en-US"/>
              <a:pPr/>
              <a:t>10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66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8806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6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6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8070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8807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7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7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7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7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7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7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7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7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8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8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8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8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808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8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8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8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8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8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9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9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9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09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09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88095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88096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97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98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99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00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810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10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8103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8104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8105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8106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8107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B12E7CB-8045-4CDD-8B26-CB5C84D682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8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104" grpId="0" build="p">
        <p:tmplLst>
          <p:tmpl lvl="1">
            <p:tnLst>
              <p:par>
                <p:cTn xmlns:p14="http://schemas.microsoft.com/office/powerpoint/2010/main"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81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810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8810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810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DB801-B8DB-40E8-A363-D73A750904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4B3A3B-5765-4802-BABC-B12C89EE7F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7AF9B84-3576-4AD4-815A-C64026B68A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573D83D-C2C9-46B8-8C00-07CA09F98E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5ACBA05-5B06-474E-90A3-A005793644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139B32-AD9F-4204-AF0B-AD09FFB8E2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DE4F4-AEC5-4589-8E56-A9D770E0ED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6F14AF-9C70-4A6E-814F-236656E27E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2684AD-C674-4919-938E-A84E750400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AF0B0-A119-4A49-A17E-737140185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20309-9EA7-4203-BEB8-A41C533FAC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ADEE0-0EC1-4B7F-B7FE-3073A97C27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2C09D-62AA-4C0B-8D61-C7ADF51E77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042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87043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44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45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7046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87047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48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49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50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51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52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53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54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55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56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57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58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59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7060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61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62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63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64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65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66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67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68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69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70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87071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87072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73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74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75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76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7077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78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079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7080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87081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87082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F29D40A-9E36-4C43-A7DB-FE4BB771942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708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7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7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7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7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7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7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7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7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7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7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7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7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7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83" grpId="0" build="p">
        <p:tmplLst>
          <p:tmpl lvl="1">
            <p:tnLst>
              <p:par>
                <p:cTn xmlns:p14="http://schemas.microsoft.com/office/powerpoint/2010/main"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70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708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870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70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70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708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870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70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70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708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870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70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70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708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870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70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70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708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870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870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Integumentary System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30725"/>
          </a:xfrm>
        </p:spPr>
        <p:txBody>
          <a:bodyPr/>
          <a:lstStyle/>
          <a:p>
            <a:pPr>
              <a:buClr>
                <a:schemeClr val="tx1"/>
              </a:buClr>
              <a:buSzTx/>
              <a:buFontTx/>
              <a:buNone/>
            </a:pPr>
            <a:r>
              <a:rPr lang="en-US" sz="2800"/>
              <a:t>A. Includes skin, hair, nails, glands; also contains sensory receptors &amp; vascular network</a:t>
            </a:r>
          </a:p>
          <a:p>
            <a:pPr>
              <a:buSzTx/>
              <a:buFont typeface="Wingdings" pitchFamily="2" charset="2"/>
              <a:buNone/>
            </a:pPr>
            <a:r>
              <a:rPr lang="en-US" sz="2800"/>
              <a:t>B. Skin</a:t>
            </a:r>
            <a:r>
              <a:rPr lang="en-US"/>
              <a:t> </a:t>
            </a:r>
          </a:p>
          <a:p>
            <a:pPr lvl="1">
              <a:buFontTx/>
              <a:buNone/>
            </a:pPr>
            <a:r>
              <a:rPr lang="en-US"/>
              <a:t>1. Functions of the skin</a:t>
            </a:r>
          </a:p>
          <a:p>
            <a:pPr lvl="2">
              <a:buClr>
                <a:schemeClr val="tx1"/>
              </a:buClr>
              <a:buSzTx/>
              <a:buFont typeface="Wingdings" pitchFamily="2" charset="2"/>
              <a:buNone/>
            </a:pPr>
            <a:r>
              <a:rPr lang="en-US" sz="2800"/>
              <a:t>A) Protection</a:t>
            </a:r>
          </a:p>
          <a:p>
            <a:pPr lvl="2">
              <a:buClr>
                <a:schemeClr val="tx1"/>
              </a:buClr>
              <a:buSzTx/>
              <a:buFont typeface="Wingdings" pitchFamily="2" charset="2"/>
              <a:buNone/>
            </a:pPr>
            <a:r>
              <a:rPr lang="en-US" sz="2800"/>
              <a:t>B) Thermoregulation – via blood vessels in skin</a:t>
            </a:r>
          </a:p>
          <a:p>
            <a:pPr lvl="2">
              <a:buClr>
                <a:schemeClr val="tx1"/>
              </a:buClr>
              <a:buSzTx/>
              <a:buFont typeface="Wingdings" pitchFamily="2" charset="2"/>
              <a:buNone/>
            </a:pPr>
            <a:r>
              <a:rPr lang="en-US" sz="2800"/>
              <a:t>C) Sensation</a:t>
            </a:r>
          </a:p>
          <a:p>
            <a:pPr lvl="3">
              <a:buClr>
                <a:schemeClr val="tx1"/>
              </a:buClr>
              <a:buFontTx/>
              <a:buNone/>
            </a:pPr>
            <a:r>
              <a:rPr lang="en-US" sz="2800"/>
              <a:t>1) Tactile – touch &amp; pressure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Integumentary System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sz="3000" dirty="0"/>
              <a:t>c) Has some flexibility but can be torn or damaged</a:t>
            </a:r>
          </a:p>
          <a:p>
            <a:pPr lvl="4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3000" dirty="0" err="1"/>
              <a:t>i</a:t>
            </a:r>
            <a:r>
              <a:rPr lang="en-US" sz="3000" dirty="0"/>
              <a:t>) Scaring/Stretch marks</a:t>
            </a:r>
          </a:p>
          <a:p>
            <a:pPr lvl="4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3000" dirty="0"/>
              <a:t>ii) Blister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3000" dirty="0"/>
              <a:t>5. </a:t>
            </a:r>
            <a:r>
              <a:rPr lang="en-US" sz="3000" smtClean="0"/>
              <a:t>Hypodermis</a:t>
            </a:r>
            <a:endParaRPr lang="en-US" sz="3000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3000" dirty="0"/>
              <a:t>A) </a:t>
            </a:r>
            <a:r>
              <a:rPr lang="en-US" sz="3000" dirty="0" smtClean="0"/>
              <a:t>Composed </a:t>
            </a:r>
            <a:r>
              <a:rPr lang="en-US" sz="3000" dirty="0"/>
              <a:t>primarily of adipose tissue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3000" dirty="0"/>
              <a:t>B) </a:t>
            </a:r>
            <a:r>
              <a:rPr lang="en-US" sz="3000" dirty="0" smtClean="0"/>
              <a:t>Contains </a:t>
            </a:r>
            <a:r>
              <a:rPr lang="en-US" sz="3000" dirty="0"/>
              <a:t>major blood vessels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3000" dirty="0"/>
              <a:t>6. Skin color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3000" dirty="0"/>
              <a:t>A) Results from a combination of 3 pigments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Integumentary System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600" dirty="0"/>
              <a:t>1) Melanin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600" dirty="0"/>
              <a:t>a) Produced by </a:t>
            </a:r>
            <a:r>
              <a:rPr lang="en-US" sz="2600" dirty="0" err="1"/>
              <a:t>melanocytes</a:t>
            </a:r>
            <a:r>
              <a:rPr lang="en-US" sz="2600" dirty="0"/>
              <a:t> in stratum basale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600" dirty="0"/>
              <a:t>b) Red to yellow to brown-black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600" dirty="0"/>
              <a:t>2) Carotene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600" dirty="0"/>
              <a:t>a) Found in plants (carrots)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600" dirty="0"/>
              <a:t>b) Yellow to orange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600" dirty="0"/>
              <a:t>3) Hemoglobin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600" dirty="0"/>
              <a:t>a) More prominent in </a:t>
            </a:r>
            <a:r>
              <a:rPr lang="en-US" sz="2600" dirty="0" smtClean="0"/>
              <a:t>fair-skinned </a:t>
            </a:r>
            <a:r>
              <a:rPr lang="en-US" sz="2600" dirty="0"/>
              <a:t>people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600" dirty="0"/>
              <a:t>b) Crimson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Integumentary System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30725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3000" dirty="0"/>
              <a:t>7. Skin Disorders</a:t>
            </a:r>
          </a:p>
          <a:p>
            <a:pPr lvl="1">
              <a:buFontTx/>
              <a:buNone/>
            </a:pPr>
            <a:r>
              <a:rPr lang="en-US" sz="3000" dirty="0"/>
              <a:t>A) Skin cancer – most skin tumors are benign (warts) however some can spread (cancerous)</a:t>
            </a:r>
          </a:p>
          <a:p>
            <a:pPr lvl="2">
              <a:buClr>
                <a:schemeClr val="tx1"/>
              </a:buClr>
              <a:buFont typeface="Wingdings" pitchFamily="2" charset="2"/>
              <a:buNone/>
            </a:pPr>
            <a:r>
              <a:rPr lang="en-US" sz="3000" dirty="0"/>
              <a:t>1) Basal cell carcinoma</a:t>
            </a:r>
          </a:p>
          <a:p>
            <a:pPr lvl="2">
              <a:buClr>
                <a:schemeClr val="tx1"/>
              </a:buClr>
              <a:buFont typeface="Wingdings" pitchFamily="2" charset="2"/>
              <a:buNone/>
            </a:pPr>
            <a:r>
              <a:rPr lang="en-US" sz="3000" dirty="0"/>
              <a:t>2) Squamous cell carcinoma</a:t>
            </a:r>
          </a:p>
          <a:p>
            <a:pPr lvl="2">
              <a:buClr>
                <a:schemeClr val="tx1"/>
              </a:buClr>
              <a:buFont typeface="Wingdings" pitchFamily="2" charset="2"/>
              <a:buNone/>
            </a:pPr>
            <a:r>
              <a:rPr lang="en-US" sz="3000" dirty="0"/>
              <a:t>3) Melanoma</a:t>
            </a:r>
          </a:p>
          <a:p>
            <a:pPr lvl="1">
              <a:buFontTx/>
              <a:buNone/>
            </a:pPr>
            <a:r>
              <a:rPr lang="en-US" sz="3000" dirty="0"/>
              <a:t>B) Dermatitis – skin </a:t>
            </a:r>
            <a:r>
              <a:rPr lang="en-US" sz="3000" dirty="0" smtClean="0"/>
              <a:t>inflammation</a:t>
            </a:r>
            <a:endParaRPr lang="en-US" sz="3000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Integumentary System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>
              <a:lnSpc>
                <a:spcPct val="90000"/>
              </a:lnSpc>
              <a:buSzPct val="60000"/>
              <a:buNone/>
            </a:pPr>
            <a:r>
              <a:rPr lang="en-US" sz="3000" dirty="0" smtClean="0"/>
              <a:t>C) </a:t>
            </a:r>
            <a:r>
              <a:rPr lang="en-US" sz="3000" dirty="0"/>
              <a:t>Burns – damage inflicted by intense heat, electricity, radiation or certain chemicals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 dirty="0"/>
              <a:t>1) First degree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 dirty="0"/>
              <a:t>2) Second degree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 dirty="0"/>
              <a:t>3) Third </a:t>
            </a:r>
            <a:r>
              <a:rPr lang="en-US" sz="3000" dirty="0" smtClean="0"/>
              <a:t>degree</a:t>
            </a:r>
          </a:p>
          <a:p>
            <a:pPr>
              <a:lnSpc>
                <a:spcPct val="90000"/>
              </a:lnSpc>
              <a:buNone/>
            </a:pPr>
            <a:r>
              <a:rPr lang="en-US" sz="3000" dirty="0"/>
              <a:t>D</a:t>
            </a:r>
            <a:r>
              <a:rPr lang="en-US" sz="3000" dirty="0" smtClean="0"/>
              <a:t>) </a:t>
            </a:r>
            <a:r>
              <a:rPr lang="en-US" sz="3000" dirty="0" smtClean="0"/>
              <a:t>Acne – an active inflammation of the sebaceous glands 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Integumentary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sz="3000" dirty="0"/>
              <a:t>E</a:t>
            </a:r>
            <a:r>
              <a:rPr lang="en-US" sz="3000" dirty="0" smtClean="0"/>
              <a:t>) </a:t>
            </a:r>
            <a:r>
              <a:rPr lang="en-US" sz="3000" dirty="0" smtClean="0"/>
              <a:t>Alopecia – baldness</a:t>
            </a:r>
          </a:p>
          <a:p>
            <a:pPr>
              <a:buNone/>
            </a:pPr>
            <a:r>
              <a:rPr lang="en-US" sz="3000" dirty="0"/>
              <a:t>F</a:t>
            </a:r>
            <a:r>
              <a:rPr lang="en-US" sz="3000" dirty="0" smtClean="0"/>
              <a:t>) </a:t>
            </a:r>
            <a:r>
              <a:rPr lang="en-US" sz="3000" dirty="0" smtClean="0"/>
              <a:t>Psoriasis – a chronic, non-contagious autoimmune disease which affects the skin and joints</a:t>
            </a:r>
          </a:p>
          <a:p>
            <a:pPr lvl="1">
              <a:buNone/>
            </a:pPr>
            <a:r>
              <a:rPr lang="en-US" sz="3000" dirty="0" smtClean="0"/>
              <a:t>1) </a:t>
            </a:r>
            <a:r>
              <a:rPr lang="en-US" sz="3000" dirty="0"/>
              <a:t>C</a:t>
            </a:r>
            <a:r>
              <a:rPr lang="en-US" sz="3000" dirty="0" smtClean="0"/>
              <a:t>ommonly causes red scaly patches to appear on the skin (psoriatic plaques)</a:t>
            </a:r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Integumentary System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3000"/>
              <a:t>8. Skin derivatives</a:t>
            </a:r>
          </a:p>
          <a:p>
            <a:pPr lvl="1">
              <a:buFontTx/>
              <a:buNone/>
            </a:pPr>
            <a:r>
              <a:rPr lang="en-US" sz="3000"/>
              <a:t>A) Hair (pili)</a:t>
            </a:r>
          </a:p>
          <a:p>
            <a:pPr lvl="2">
              <a:buClr>
                <a:schemeClr val="tx1"/>
              </a:buClr>
              <a:buFont typeface="Wingdings" pitchFamily="2" charset="2"/>
              <a:buNone/>
            </a:pPr>
            <a:r>
              <a:rPr lang="en-US" sz="3000"/>
              <a:t>1) Humans are relatively hairless</a:t>
            </a:r>
          </a:p>
          <a:p>
            <a:pPr lvl="3">
              <a:buClr>
                <a:schemeClr val="tx1"/>
              </a:buClr>
              <a:buFontTx/>
              <a:buNone/>
            </a:pPr>
            <a:r>
              <a:rPr lang="en-US" sz="3000"/>
              <a:t>a) Palms, soles, lips, nipples, penis, &amp; labia minora are hairless</a:t>
            </a:r>
          </a:p>
          <a:p>
            <a:pPr lvl="2">
              <a:buClr>
                <a:schemeClr val="tx1"/>
              </a:buClr>
              <a:buFont typeface="Wingdings" pitchFamily="2" charset="2"/>
              <a:buNone/>
            </a:pPr>
            <a:r>
              <a:rPr lang="en-US" sz="3000"/>
              <a:t>2) Serves protective function</a:t>
            </a:r>
            <a:r>
              <a:rPr lang="en-US"/>
              <a:t> 	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Integumentary System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800" dirty="0"/>
              <a:t>3) 3 parts </a:t>
            </a:r>
          </a:p>
          <a:p>
            <a:pPr lvl="1">
              <a:buFontTx/>
              <a:buNone/>
            </a:pPr>
            <a:r>
              <a:rPr lang="en-US" dirty="0"/>
              <a:t>a) Shaft</a:t>
            </a:r>
          </a:p>
          <a:p>
            <a:pPr lvl="1">
              <a:buFontTx/>
              <a:buNone/>
            </a:pPr>
            <a:r>
              <a:rPr lang="en-US" dirty="0"/>
              <a:t>b) Root</a:t>
            </a:r>
          </a:p>
          <a:p>
            <a:pPr lvl="1">
              <a:buFontTx/>
              <a:buNone/>
            </a:pPr>
            <a:r>
              <a:rPr lang="en-US" dirty="0"/>
              <a:t>c) Bulb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800" dirty="0"/>
              <a:t>4) Shaft &amp; root are subdivided into 3 </a:t>
            </a:r>
            <a:r>
              <a:rPr lang="en-US" sz="2800" dirty="0" smtClean="0"/>
              <a:t>layers</a:t>
            </a:r>
            <a:endParaRPr lang="en-US" sz="2800" dirty="0"/>
          </a:p>
          <a:p>
            <a:pPr lvl="1">
              <a:buFontTx/>
              <a:buNone/>
            </a:pPr>
            <a:r>
              <a:rPr lang="en-US" dirty="0"/>
              <a:t>a) Medulla – innermost</a:t>
            </a:r>
          </a:p>
        </p:txBody>
      </p:sp>
      <p:pic>
        <p:nvPicPr>
          <p:cNvPr id="19461" name="Picture 5" descr="follicl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953000" y="1524000"/>
            <a:ext cx="3678238" cy="4267200"/>
          </a:xfrm>
          <a:noFill/>
          <a:ln/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46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  <p:bldP spid="19461" grpI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Integumentary System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sz="3000" dirty="0"/>
              <a:t>b) Cortex – middle</a:t>
            </a:r>
          </a:p>
          <a:p>
            <a:pPr lvl="1">
              <a:buFontTx/>
              <a:buNone/>
            </a:pPr>
            <a:r>
              <a:rPr lang="en-US" sz="3000" dirty="0"/>
              <a:t>c) Cuticle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3000" dirty="0"/>
              <a:t>5) Root and bulb are also surrounded by a hair follicle</a:t>
            </a:r>
          </a:p>
          <a:p>
            <a:pPr lvl="1">
              <a:buFontTx/>
              <a:buNone/>
            </a:pPr>
            <a:r>
              <a:rPr lang="en-US" sz="3000" dirty="0"/>
              <a:t>a) 2 </a:t>
            </a:r>
            <a:r>
              <a:rPr lang="en-US" sz="3000" dirty="0" smtClean="0"/>
              <a:t>layers</a:t>
            </a:r>
            <a:endParaRPr lang="en-US" sz="3000" dirty="0"/>
          </a:p>
          <a:p>
            <a:pPr lvl="2">
              <a:buClr>
                <a:schemeClr val="tx1"/>
              </a:buClr>
              <a:buFont typeface="Wingdings" pitchFamily="2" charset="2"/>
              <a:buNone/>
            </a:pPr>
            <a:r>
              <a:rPr lang="en-US" sz="3000" dirty="0" err="1"/>
              <a:t>i</a:t>
            </a:r>
            <a:r>
              <a:rPr lang="en-US" sz="3000" dirty="0"/>
              <a:t>) Inner root sheath</a:t>
            </a:r>
          </a:p>
          <a:p>
            <a:pPr lvl="2">
              <a:buClr>
                <a:schemeClr val="tx1"/>
              </a:buClr>
              <a:buFont typeface="Wingdings" pitchFamily="2" charset="2"/>
              <a:buNone/>
            </a:pPr>
            <a:r>
              <a:rPr lang="en-US" sz="3000" dirty="0"/>
              <a:t>ii) Outer root sheath</a:t>
            </a:r>
          </a:p>
          <a:p>
            <a:pPr lvl="1">
              <a:buFontTx/>
              <a:buNone/>
            </a:pPr>
            <a:r>
              <a:rPr lang="en-US" sz="3000" dirty="0"/>
              <a:t>b) Surrounded by a connective tissue sheath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Integumentary System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3000" dirty="0"/>
              <a:t>6) The bulb is surrounded by touch receptors</a:t>
            </a:r>
          </a:p>
          <a:p>
            <a:pPr lvl="1">
              <a:buFontTx/>
              <a:buNone/>
            </a:pPr>
            <a:r>
              <a:rPr lang="en-US" sz="3000" dirty="0"/>
              <a:t>a) </a:t>
            </a:r>
            <a:r>
              <a:rPr lang="en-US" sz="3000" dirty="0" smtClean="0"/>
              <a:t>Primarily composed of </a:t>
            </a:r>
            <a:r>
              <a:rPr lang="en-US" sz="3000" u="sng" dirty="0" smtClean="0"/>
              <a:t>matrix </a:t>
            </a:r>
            <a:r>
              <a:rPr lang="en-US" sz="3000" u="sng" dirty="0"/>
              <a:t>cells </a:t>
            </a:r>
          </a:p>
          <a:p>
            <a:pPr lvl="2">
              <a:buClr>
                <a:schemeClr val="tx1"/>
              </a:buClr>
              <a:buFont typeface="Wingdings" pitchFamily="2" charset="2"/>
              <a:buNone/>
            </a:pPr>
            <a:r>
              <a:rPr lang="en-US" sz="3000" dirty="0" err="1"/>
              <a:t>i</a:t>
            </a:r>
            <a:r>
              <a:rPr lang="en-US" sz="3000" dirty="0"/>
              <a:t>) Arise from stratum </a:t>
            </a:r>
            <a:r>
              <a:rPr lang="en-US" sz="3000" dirty="0" err="1"/>
              <a:t>basale</a:t>
            </a:r>
            <a:endParaRPr lang="en-US" sz="3000" dirty="0"/>
          </a:p>
          <a:p>
            <a:pPr lvl="2">
              <a:buClr>
                <a:schemeClr val="tx1"/>
              </a:buClr>
              <a:buFont typeface="Wingdings" pitchFamily="2" charset="2"/>
              <a:buNone/>
            </a:pPr>
            <a:r>
              <a:rPr lang="en-US" sz="3000" dirty="0"/>
              <a:t>ii) Responsible for the growth of existing hair </a:t>
            </a:r>
            <a:endParaRPr lang="en-US" sz="3000" dirty="0" smtClean="0"/>
          </a:p>
          <a:p>
            <a:pPr lvl="1">
              <a:buFont typeface="Wingdings" pitchFamily="2" charset="2"/>
              <a:buNone/>
            </a:pPr>
            <a:r>
              <a:rPr lang="en-US" sz="3000" dirty="0"/>
              <a:t>b</a:t>
            </a:r>
            <a:r>
              <a:rPr lang="en-US" sz="3000" dirty="0" smtClean="0"/>
              <a:t>) </a:t>
            </a:r>
            <a:r>
              <a:rPr lang="en-US" sz="3000" dirty="0"/>
              <a:t>Contain melanocytes</a:t>
            </a:r>
          </a:p>
          <a:p>
            <a:pPr lvl="1">
              <a:buFontTx/>
              <a:buNone/>
            </a:pPr>
            <a:r>
              <a:rPr lang="en-US" sz="3000" dirty="0"/>
              <a:t>c</a:t>
            </a:r>
            <a:r>
              <a:rPr lang="en-US" sz="3000" dirty="0" smtClean="0"/>
              <a:t>) </a:t>
            </a:r>
            <a:r>
              <a:rPr lang="en-US" sz="3000" dirty="0"/>
              <a:t>Papilla – contains blood vessels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Integumentary System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3000"/>
              <a:t>7) Arrector pili muscle</a:t>
            </a:r>
          </a:p>
          <a:p>
            <a:pPr lvl="1">
              <a:buFontTx/>
              <a:buNone/>
            </a:pPr>
            <a:r>
              <a:rPr lang="en-US" sz="3000"/>
              <a:t>a) Hair normally at an angle; cause hair to “stand up” = goose-bumps</a:t>
            </a:r>
          </a:p>
        </p:txBody>
      </p:sp>
      <p:pic>
        <p:nvPicPr>
          <p:cNvPr id="22533" name="Picture 5" descr="follicle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0" y="1524000"/>
            <a:ext cx="3494088" cy="5029200"/>
          </a:xfrm>
          <a:noFill/>
          <a:ln/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5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53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3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  <p:bldP spid="2253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Integumentary System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sz="3000" dirty="0"/>
              <a:t>2) Thermal – warmth &amp; </a:t>
            </a:r>
            <a:r>
              <a:rPr lang="en-US" sz="3000" dirty="0" smtClean="0"/>
              <a:t>coolness</a:t>
            </a:r>
          </a:p>
          <a:p>
            <a:pPr lvl="1">
              <a:buFontTx/>
              <a:buNone/>
            </a:pPr>
            <a:r>
              <a:rPr lang="en-US" sz="3000" dirty="0" smtClean="0"/>
              <a:t>3) Pain</a:t>
            </a:r>
            <a:endParaRPr lang="en-US" sz="3000" dirty="0"/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3000" dirty="0"/>
              <a:t>D) Excretion</a:t>
            </a:r>
          </a:p>
          <a:p>
            <a:pPr lvl="1">
              <a:buFontTx/>
              <a:buNone/>
            </a:pPr>
            <a:r>
              <a:rPr lang="en-US" sz="3000" dirty="0"/>
              <a:t>1) Water and some wastes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3000" dirty="0"/>
              <a:t>E) Absorption</a:t>
            </a:r>
          </a:p>
          <a:p>
            <a:pPr lvl="1">
              <a:buFontTx/>
              <a:buNone/>
            </a:pPr>
            <a:r>
              <a:rPr lang="en-US" sz="3000" dirty="0"/>
              <a:t>1) Fat-soluble vitamins, O</a:t>
            </a:r>
            <a:r>
              <a:rPr lang="en-US" sz="3000" baseline="-25000" dirty="0"/>
              <a:t>2</a:t>
            </a:r>
            <a:r>
              <a:rPr lang="en-US" sz="3000" dirty="0"/>
              <a:t>, CO</a:t>
            </a:r>
            <a:r>
              <a:rPr lang="en-US" sz="3000" baseline="-25000" dirty="0"/>
              <a:t>2</a:t>
            </a:r>
            <a:r>
              <a:rPr lang="en-US" sz="3000" dirty="0"/>
              <a:t> and some toxins – acetone, lead, mercury and poison ivy &amp; oak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Integumentary System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3000"/>
              <a:t>B) Nails</a:t>
            </a:r>
          </a:p>
          <a:p>
            <a:pPr lvl="1">
              <a:buFontTx/>
              <a:buNone/>
            </a:pPr>
            <a:r>
              <a:rPr lang="en-US" sz="3000"/>
              <a:t>1) Protection &amp; grasping</a:t>
            </a:r>
          </a:p>
          <a:p>
            <a:pPr lvl="1">
              <a:buFontTx/>
              <a:buNone/>
            </a:pPr>
            <a:r>
              <a:rPr lang="en-US" sz="3000"/>
              <a:t>2) Dense parallel arrangement of keratin fibrils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Integumentary System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800" dirty="0"/>
              <a:t>3) Structures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a) Free edge – not in contact with nail </a:t>
            </a:r>
            <a:r>
              <a:rPr lang="en-US" dirty="0" smtClean="0"/>
              <a:t>bed; </a:t>
            </a:r>
            <a:r>
              <a:rPr lang="en-US" dirty="0"/>
              <a:t>the part we cut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b) Body – portion on the nail bed that we can see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/>
              <a:t>c) Root – also lies on nail bed but we can’t see it</a:t>
            </a:r>
          </a:p>
        </p:txBody>
      </p:sp>
      <p:pic>
        <p:nvPicPr>
          <p:cNvPr id="23557" name="Picture 5"/>
          <p:cNvPicPr>
            <a:picLocks noGrp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2347913"/>
            <a:ext cx="4038600" cy="3033712"/>
          </a:xfrm>
          <a:noFill/>
          <a:ln/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5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uiExpand="1" build="p"/>
      <p:bldP spid="2355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Integumentary System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800"/>
              <a:t>d) Nail bed – deeper epidermal layers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800"/>
              <a:t>e) Nail matrix – thickened portion of the nail bed from which the nail grows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800"/>
              <a:t>f) Lunula – crescent shaped, whitish portion of nail at proximal end</a:t>
            </a:r>
          </a:p>
        </p:txBody>
      </p:sp>
      <p:pic>
        <p:nvPicPr>
          <p:cNvPr id="24581" name="Picture 5"/>
          <p:cNvPicPr>
            <a:picLocks noGrp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2347913"/>
            <a:ext cx="4038600" cy="3033712"/>
          </a:xfrm>
          <a:noFill/>
          <a:ln/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Integumentary System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800"/>
              <a:t>g) Nail folds – folds of overlying skin on proximal and lateral sides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800"/>
              <a:t>h) Cuticle – portion of proximal nail fold that extends onto the nail body</a:t>
            </a:r>
          </a:p>
        </p:txBody>
      </p:sp>
      <p:pic>
        <p:nvPicPr>
          <p:cNvPr id="34821" name="Picture 5"/>
          <p:cNvPicPr>
            <a:picLocks noGrp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2347913"/>
            <a:ext cx="4038600" cy="3033712"/>
          </a:xfrm>
          <a:noFill/>
          <a:ln/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Integumentary System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3000" dirty="0"/>
              <a:t>C) Glands</a:t>
            </a:r>
          </a:p>
          <a:p>
            <a:pPr lvl="1">
              <a:buFontTx/>
              <a:buNone/>
            </a:pPr>
            <a:r>
              <a:rPr lang="en-US" sz="3000" dirty="0"/>
              <a:t>1) Open onto epidermal layer but located in dermis</a:t>
            </a:r>
          </a:p>
          <a:p>
            <a:pPr lvl="1">
              <a:buFontTx/>
              <a:buNone/>
            </a:pPr>
            <a:r>
              <a:rPr lang="en-US" sz="3000" dirty="0"/>
              <a:t>2) All exocrine</a:t>
            </a:r>
          </a:p>
          <a:p>
            <a:pPr lvl="1">
              <a:buFontTx/>
              <a:buNone/>
            </a:pPr>
            <a:r>
              <a:rPr lang="en-US" sz="3000" dirty="0"/>
              <a:t>3) 4 types</a:t>
            </a:r>
          </a:p>
          <a:p>
            <a:pPr lvl="2">
              <a:buClr>
                <a:schemeClr val="tx1"/>
              </a:buClr>
              <a:buFont typeface="Wingdings" pitchFamily="2" charset="2"/>
              <a:buNone/>
            </a:pPr>
            <a:r>
              <a:rPr lang="en-US" sz="3000" dirty="0"/>
              <a:t>a) Sebaceous glands – oil glands</a:t>
            </a:r>
          </a:p>
          <a:p>
            <a:pPr lvl="3">
              <a:buClr>
                <a:schemeClr val="tx1"/>
              </a:buClr>
              <a:buFontTx/>
              <a:buNone/>
            </a:pPr>
            <a:r>
              <a:rPr lang="en-US" sz="3000" dirty="0" err="1"/>
              <a:t>i</a:t>
            </a:r>
            <a:r>
              <a:rPr lang="en-US" sz="3000" dirty="0"/>
              <a:t>) </a:t>
            </a:r>
            <a:r>
              <a:rPr lang="en-US" sz="3000" dirty="0" smtClean="0"/>
              <a:t>Associated </a:t>
            </a:r>
            <a:r>
              <a:rPr lang="en-US" sz="3000" dirty="0"/>
              <a:t>with hair follicles</a:t>
            </a:r>
          </a:p>
          <a:p>
            <a:pPr lvl="3">
              <a:buClr>
                <a:schemeClr val="tx1"/>
              </a:buClr>
              <a:buFontTx/>
              <a:buNone/>
            </a:pPr>
            <a:r>
              <a:rPr lang="en-US" sz="3000" dirty="0"/>
              <a:t>ii) </a:t>
            </a:r>
            <a:r>
              <a:rPr lang="en-US" sz="3000" dirty="0" smtClean="0"/>
              <a:t>Produce </a:t>
            </a:r>
            <a:r>
              <a:rPr lang="en-US" sz="3000" dirty="0"/>
              <a:t>sebum – protects hair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Integumentary System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3000" dirty="0"/>
              <a:t>b) Sudoriferous glands – sweat glands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 dirty="0" err="1"/>
              <a:t>i</a:t>
            </a:r>
            <a:r>
              <a:rPr lang="en-US" sz="3000" dirty="0"/>
              <a:t>) Everywhere, but most numerous on palms, soles, axillary &amp; pubic </a:t>
            </a:r>
            <a:r>
              <a:rPr lang="en-US" sz="3000" dirty="0" smtClean="0"/>
              <a:t>regions, </a:t>
            </a:r>
            <a:r>
              <a:rPr lang="en-US" sz="3000" dirty="0"/>
              <a:t>and forehead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 dirty="0"/>
              <a:t>ii) 2 types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3000" dirty="0"/>
              <a:t>(a) </a:t>
            </a:r>
            <a:r>
              <a:rPr lang="en-US" sz="3000" dirty="0" err="1" smtClean="0"/>
              <a:t>Merocrine</a:t>
            </a:r>
            <a:r>
              <a:rPr lang="en-US" sz="3000" smtClean="0"/>
              <a:t> (</a:t>
            </a:r>
            <a:r>
              <a:rPr lang="en-US" sz="3000" dirty="0" err="1" smtClean="0"/>
              <a:t>eccrine</a:t>
            </a:r>
            <a:r>
              <a:rPr lang="en-US" sz="3000" dirty="0" smtClean="0"/>
              <a:t>) </a:t>
            </a:r>
            <a:r>
              <a:rPr lang="en-US" sz="3000" dirty="0"/>
              <a:t>glands – most abundant</a:t>
            </a:r>
          </a:p>
          <a:p>
            <a:pPr lvl="3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sz="3000" dirty="0"/>
              <a:t>(</a:t>
            </a:r>
            <a:r>
              <a:rPr lang="en-US" sz="3000" dirty="0" err="1"/>
              <a:t>i</a:t>
            </a:r>
            <a:r>
              <a:rPr lang="en-US" sz="3000" dirty="0"/>
              <a:t>) Palms, soles &amp; forehead</a:t>
            </a:r>
          </a:p>
          <a:p>
            <a:pPr lvl="3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sz="3000" dirty="0"/>
              <a:t>(ii) Ducts open directly onto skin</a:t>
            </a:r>
          </a:p>
          <a:p>
            <a:pPr lvl="3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sz="3000" dirty="0"/>
              <a:t>(iii) Active at birth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Integumentary System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530725"/>
          </a:xfrm>
        </p:spPr>
        <p:txBody>
          <a:bodyPr/>
          <a:lstStyle/>
          <a:p>
            <a:pPr lvl="1">
              <a:buFontTx/>
              <a:buNone/>
            </a:pPr>
            <a:r>
              <a:rPr lang="en-US" sz="3000" dirty="0"/>
              <a:t>(b) Apocrine glands</a:t>
            </a:r>
          </a:p>
          <a:p>
            <a:pPr lvl="2">
              <a:buClr>
                <a:schemeClr val="tx1"/>
              </a:buClr>
              <a:buFont typeface="Wingdings" pitchFamily="2" charset="2"/>
              <a:buNone/>
            </a:pPr>
            <a:r>
              <a:rPr lang="en-US" sz="3000" dirty="0"/>
              <a:t>(</a:t>
            </a:r>
            <a:r>
              <a:rPr lang="en-US" sz="3000" dirty="0" err="1"/>
              <a:t>i</a:t>
            </a:r>
            <a:r>
              <a:rPr lang="en-US" sz="3000" dirty="0"/>
              <a:t>) Axillary </a:t>
            </a:r>
            <a:r>
              <a:rPr lang="en-US" sz="3000" dirty="0" smtClean="0"/>
              <a:t>&amp; </a:t>
            </a:r>
            <a:r>
              <a:rPr lang="en-US" sz="3000" dirty="0"/>
              <a:t>pubic regions</a:t>
            </a:r>
          </a:p>
          <a:p>
            <a:pPr lvl="2">
              <a:buClr>
                <a:schemeClr val="tx1"/>
              </a:buClr>
              <a:buFont typeface="Wingdings" pitchFamily="2" charset="2"/>
              <a:buNone/>
            </a:pPr>
            <a:r>
              <a:rPr lang="en-US" sz="3000" dirty="0"/>
              <a:t>(ii) Ducts open onto hair follicles</a:t>
            </a:r>
          </a:p>
          <a:p>
            <a:pPr lvl="2">
              <a:buClr>
                <a:schemeClr val="tx1"/>
              </a:buClr>
              <a:buFont typeface="Wingdings" pitchFamily="2" charset="2"/>
              <a:buNone/>
            </a:pPr>
            <a:r>
              <a:rPr lang="en-US" sz="3000" dirty="0"/>
              <a:t>(iii) Become active during </a:t>
            </a:r>
            <a:r>
              <a:rPr lang="en-US" sz="3000" dirty="0" smtClean="0"/>
              <a:t>puberty</a:t>
            </a:r>
            <a:endParaRPr lang="en-US" sz="3000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Integumentary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None/>
            </a:pPr>
            <a:r>
              <a:rPr lang="en-US" sz="3000" dirty="0" smtClean="0"/>
              <a:t>iii) Perspiration (</a:t>
            </a:r>
            <a:r>
              <a:rPr lang="en-US" sz="3000" dirty="0" err="1" smtClean="0"/>
              <a:t>Sudor</a:t>
            </a:r>
            <a:r>
              <a:rPr lang="en-US" sz="3000" dirty="0" smtClean="0"/>
              <a:t>)</a:t>
            </a:r>
          </a:p>
          <a:p>
            <a:pPr lvl="1">
              <a:buFontTx/>
              <a:buNone/>
            </a:pPr>
            <a:r>
              <a:rPr lang="en-US" sz="3000" dirty="0" smtClean="0"/>
              <a:t>(a) Relatively odorless</a:t>
            </a:r>
          </a:p>
          <a:p>
            <a:pPr lvl="1">
              <a:buFontTx/>
              <a:buNone/>
            </a:pPr>
            <a:r>
              <a:rPr lang="en-US" sz="3000" dirty="0" smtClean="0"/>
              <a:t>(b) Water, salts, urea, uric acid and traces of other elements</a:t>
            </a:r>
          </a:p>
          <a:p>
            <a:pPr lvl="1">
              <a:buFontTx/>
              <a:buNone/>
            </a:pPr>
            <a:r>
              <a:rPr lang="en-US" sz="3000" dirty="0" smtClean="0"/>
              <a:t>(c) Functions in cooling &amp; excretion of wastes</a:t>
            </a:r>
          </a:p>
          <a:p>
            <a:pPr lvl="1">
              <a:buFontTx/>
              <a:buNone/>
            </a:pPr>
            <a:r>
              <a:rPr lang="en-US" sz="3000" dirty="0" smtClean="0"/>
              <a:t>(d) Contains enzymes that destroy bacteria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2" name="Picture 4"/>
          <p:cNvPicPr>
            <a:picLocks noGrp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1219200" y="612775"/>
            <a:ext cx="6858000" cy="5335588"/>
          </a:xfrm>
          <a:noFill/>
          <a:ln/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Integumentary System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3000"/>
              <a:t>c) Ceruminous glands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/>
              <a:t>i) Found in ear canal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/>
              <a:t>ii) Modified apocrine gland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/>
              <a:t>iii) Cerumen – earwax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3000"/>
              <a:t>(a) Protection &amp; keep tympanum from drying out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3000"/>
              <a:t>d) Mammary glands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/>
              <a:t>i) Specialized sweat glands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/>
              <a:t>ii) Produce milk for newborn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Integumentary System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3000" dirty="0"/>
              <a:t>2. 3</a:t>
            </a:r>
            <a:r>
              <a:rPr lang="en-US" sz="3000" dirty="0" smtClean="0"/>
              <a:t> </a:t>
            </a:r>
            <a:r>
              <a:rPr lang="en-US" sz="3000" dirty="0"/>
              <a:t>distinct layers</a:t>
            </a:r>
          </a:p>
          <a:p>
            <a:pPr lvl="1">
              <a:buFontTx/>
              <a:buNone/>
            </a:pPr>
            <a:r>
              <a:rPr lang="en-US" sz="3000" dirty="0"/>
              <a:t>A) Epidermis</a:t>
            </a:r>
          </a:p>
          <a:p>
            <a:pPr lvl="1">
              <a:buFontTx/>
              <a:buNone/>
            </a:pPr>
            <a:r>
              <a:rPr lang="en-US" sz="3000" dirty="0"/>
              <a:t>B) </a:t>
            </a:r>
            <a:r>
              <a:rPr lang="en-US" sz="3000" dirty="0" smtClean="0"/>
              <a:t>Dermis</a:t>
            </a:r>
          </a:p>
          <a:p>
            <a:pPr lvl="1">
              <a:buFontTx/>
              <a:buNone/>
            </a:pPr>
            <a:r>
              <a:rPr lang="en-US" sz="3000" dirty="0" smtClean="0"/>
              <a:t>C) Hypodermis</a:t>
            </a:r>
            <a:endParaRPr lang="en-US" sz="3000" dirty="0"/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3000" dirty="0"/>
              <a:t>3. Epidermis</a:t>
            </a:r>
          </a:p>
          <a:p>
            <a:pPr lvl="1">
              <a:buFontTx/>
              <a:buNone/>
            </a:pPr>
            <a:r>
              <a:rPr lang="en-US" sz="3000" dirty="0"/>
              <a:t>A) Thinnest &amp; outermost layer</a:t>
            </a:r>
          </a:p>
          <a:p>
            <a:pPr lvl="1">
              <a:buFontTx/>
              <a:buNone/>
            </a:pPr>
            <a:r>
              <a:rPr lang="en-US" sz="3000" dirty="0"/>
              <a:t>B) Composed of keratinized stratified squamous epithelium (30-50 cells thick)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Integumentary System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3000"/>
              <a:t>C) 4 specialized cell types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/>
              <a:t>1) Keratinocytes – produce keratin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/>
              <a:t>2) Melanocytes – produce melanin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/>
              <a:t>3) Langerhans cells – arise from bone marrow and help to activate the immune system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/>
              <a:t>4) Merkel cells – associated with sensory neurons to aid in our sense of touch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Integumentary System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3000"/>
              <a:t>D) 4 or 5 distinct layers dependent on location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/>
              <a:t>1) Stratum basale – deepest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3000"/>
              <a:t>a) 1 cell layer thick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3000"/>
              <a:t>b) Constantly reproducing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3000"/>
              <a:t>c) 10-25% melanocytes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/>
              <a:t>2) Stratum spinosum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3000"/>
              <a:t>a) Several cell layers thick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3000"/>
              <a:t>b) Large number of Langerhans cells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Integumentary System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3000" dirty="0"/>
              <a:t>3) Stratum granulosum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3000" dirty="0"/>
              <a:t>a) 3-5 cell layers thick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3000" dirty="0"/>
              <a:t>b) Keratinization begins</a:t>
            </a:r>
          </a:p>
          <a:p>
            <a:pPr lvl="2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3000" dirty="0" err="1"/>
              <a:t>i</a:t>
            </a:r>
            <a:r>
              <a:rPr lang="en-US" sz="3000" dirty="0"/>
              <a:t>) </a:t>
            </a:r>
            <a:r>
              <a:rPr lang="en-US" sz="3000" dirty="0" smtClean="0"/>
              <a:t>Process </a:t>
            </a:r>
            <a:r>
              <a:rPr lang="en-US" sz="3000" dirty="0"/>
              <a:t>by which cell’s internal structures die, </a:t>
            </a:r>
            <a:r>
              <a:rPr lang="en-US" sz="3000" dirty="0" smtClean="0"/>
              <a:t>degrade, </a:t>
            </a:r>
            <a:r>
              <a:rPr lang="en-US" sz="3000" dirty="0"/>
              <a:t>and are replaced with keratin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3000" dirty="0"/>
              <a:t>c) Last layer with blood </a:t>
            </a:r>
            <a:r>
              <a:rPr lang="en-US" sz="3000" dirty="0" smtClean="0"/>
              <a:t>nutrient </a:t>
            </a:r>
            <a:r>
              <a:rPr lang="en-US" sz="3000" dirty="0"/>
              <a:t>supply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3000" dirty="0"/>
              <a:t>4) Stratum </a:t>
            </a:r>
            <a:r>
              <a:rPr lang="en-US" sz="3000" dirty="0" err="1"/>
              <a:t>lucidum</a:t>
            </a:r>
            <a:r>
              <a:rPr lang="en-US" sz="3000" dirty="0"/>
              <a:t> – only in thick skin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3000" dirty="0"/>
              <a:t>a) Thin band of flattened cells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Integumentary System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1220788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3000"/>
              <a:t>5) Stratum corneum – outermost</a:t>
            </a:r>
          </a:p>
          <a:p>
            <a:pPr lvl="1">
              <a:buFontTx/>
              <a:buNone/>
            </a:pPr>
            <a:r>
              <a:rPr lang="en-US" sz="3000"/>
              <a:t>a) 20-30 cell layers thick, 3/4 of epidermis</a:t>
            </a:r>
          </a:p>
        </p:txBody>
      </p:sp>
      <p:pic>
        <p:nvPicPr>
          <p:cNvPr id="13317" name="Picture 5"/>
          <p:cNvPicPr>
            <a:picLocks noGrp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2438400" y="3200400"/>
            <a:ext cx="4724400" cy="3352800"/>
          </a:xfrm>
          <a:noFill/>
          <a:ln/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  <p:bldP spid="13317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Integumentary System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3000"/>
              <a:t>4. Dermis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/>
              <a:t>A) Deeper &amp; thicker than epidermis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/>
              <a:t>B) Contains vascular network that “feeds” the epidermis &amp; sensory receptors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/>
              <a:t>C) 2 layers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3000"/>
              <a:t>1) Papillary layer (20%)</a:t>
            </a:r>
          </a:p>
          <a:p>
            <a:pPr lvl="3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sz="3000"/>
              <a:t>a) Areolar connective tissue – flexibility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Integumentary System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FontTx/>
              <a:buNone/>
            </a:pPr>
            <a:r>
              <a:rPr lang="en-US" sz="3000"/>
              <a:t>b) Dermal papillae – extensions into the epidermis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/>
              <a:t>c) Contain blood vessels, free nerve endings (pain) and Meissner’s corpuscles (touch receptors)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3000"/>
              <a:t>2) Reticular layer (80%)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/>
              <a:t>a) Dense irregular connective tissue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000"/>
              <a:t>b) Contains blood vessels, glands, hair follicles, and Pacinian corpuscles (pressure receptors)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335</TotalTime>
  <Words>1240</Words>
  <Application>Microsoft Macintosh PowerPoint</Application>
  <PresentationFormat>On-screen Show (4:3)</PresentationFormat>
  <Paragraphs>207</Paragraphs>
  <Slides>29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Globe</vt:lpstr>
      <vt:lpstr>Integumentary System</vt:lpstr>
      <vt:lpstr>Integumentary System</vt:lpstr>
      <vt:lpstr>Integumentary System</vt:lpstr>
      <vt:lpstr>Integumentary System</vt:lpstr>
      <vt:lpstr>Integumentary System</vt:lpstr>
      <vt:lpstr>Integumentary System</vt:lpstr>
      <vt:lpstr>Integumentary System</vt:lpstr>
      <vt:lpstr>Integumentary System</vt:lpstr>
      <vt:lpstr>Integumentary System</vt:lpstr>
      <vt:lpstr>Integumentary System</vt:lpstr>
      <vt:lpstr>Integumentary System</vt:lpstr>
      <vt:lpstr>Integumentary System</vt:lpstr>
      <vt:lpstr>Integumentary System</vt:lpstr>
      <vt:lpstr>Integumentary System</vt:lpstr>
      <vt:lpstr>Integumentary System</vt:lpstr>
      <vt:lpstr>Integumentary System</vt:lpstr>
      <vt:lpstr>Integumentary System</vt:lpstr>
      <vt:lpstr>Integumentary System</vt:lpstr>
      <vt:lpstr>Integumentary System</vt:lpstr>
      <vt:lpstr>Integumentary System</vt:lpstr>
      <vt:lpstr>Integumentary System</vt:lpstr>
      <vt:lpstr>Integumentary System</vt:lpstr>
      <vt:lpstr>Integumentary System</vt:lpstr>
      <vt:lpstr>Integumentary System</vt:lpstr>
      <vt:lpstr>Integumentary System</vt:lpstr>
      <vt:lpstr>Integumentary System</vt:lpstr>
      <vt:lpstr>Integumentary System</vt:lpstr>
      <vt:lpstr>PowerPoint Presentation</vt:lpstr>
      <vt:lpstr>Integumentary System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Integumentary System</dc:title>
  <dc:creator>Jason Hitzeman</dc:creator>
  <cp:lastModifiedBy>Jason Hitzeman</cp:lastModifiedBy>
  <cp:revision>33</cp:revision>
  <dcterms:created xsi:type="dcterms:W3CDTF">2003-06-05T08:26:46Z</dcterms:created>
  <dcterms:modified xsi:type="dcterms:W3CDTF">2016-01-06T20:34:29Z</dcterms:modified>
</cp:coreProperties>
</file>