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52"/>
  </p:notesMasterIdLst>
  <p:handoutMasterIdLst>
    <p:handoutMasterId r:id="rId53"/>
  </p:handoutMasterIdLst>
  <p:sldIdLst>
    <p:sldId id="256" r:id="rId2"/>
    <p:sldId id="257" r:id="rId3"/>
    <p:sldId id="258" r:id="rId4"/>
    <p:sldId id="316" r:id="rId5"/>
    <p:sldId id="318" r:id="rId6"/>
    <p:sldId id="260" r:id="rId7"/>
    <p:sldId id="261" r:id="rId8"/>
    <p:sldId id="262" r:id="rId9"/>
    <p:sldId id="265" r:id="rId10"/>
    <p:sldId id="266" r:id="rId11"/>
    <p:sldId id="271" r:id="rId12"/>
    <p:sldId id="319" r:id="rId13"/>
    <p:sldId id="320" r:id="rId14"/>
    <p:sldId id="272" r:id="rId15"/>
    <p:sldId id="321" r:id="rId16"/>
    <p:sldId id="273" r:id="rId17"/>
    <p:sldId id="275" r:id="rId18"/>
    <p:sldId id="276" r:id="rId19"/>
    <p:sldId id="277" r:id="rId20"/>
    <p:sldId id="278" r:id="rId21"/>
    <p:sldId id="317" r:id="rId22"/>
    <p:sldId id="281" r:id="rId23"/>
    <p:sldId id="282" r:id="rId24"/>
    <p:sldId id="298" r:id="rId25"/>
    <p:sldId id="284" r:id="rId26"/>
    <p:sldId id="299" r:id="rId27"/>
    <p:sldId id="286" r:id="rId28"/>
    <p:sldId id="315" r:id="rId29"/>
    <p:sldId id="288" r:id="rId30"/>
    <p:sldId id="289" r:id="rId31"/>
    <p:sldId id="290" r:id="rId32"/>
    <p:sldId id="30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301" r:id="rId41"/>
    <p:sldId id="303" r:id="rId42"/>
    <p:sldId id="304" r:id="rId43"/>
    <p:sldId id="314" r:id="rId44"/>
    <p:sldId id="307" r:id="rId45"/>
    <p:sldId id="308" r:id="rId46"/>
    <p:sldId id="309" r:id="rId47"/>
    <p:sldId id="310" r:id="rId48"/>
    <p:sldId id="311" r:id="rId49"/>
    <p:sldId id="312" r:id="rId50"/>
    <p:sldId id="313" r:id="rId5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43" autoAdjust="0"/>
  </p:normalViewPr>
  <p:slideViewPr>
    <p:cSldViewPr>
      <p:cViewPr varScale="1">
        <p:scale>
          <a:sx n="71" d="100"/>
          <a:sy n="71" d="100"/>
        </p:scale>
        <p:origin x="-14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8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36C82FA-ECBE-43EE-B157-8EA3DF904B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07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F2BF6B1-0FA4-493F-846C-1CCA372FA8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873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723BD1-C014-42FB-A4A8-9A05E5EFB3C4}" type="slidenum">
              <a:rPr lang="en-US"/>
              <a:pPr/>
              <a:t>1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21A213-3510-4289-816F-CA03CBE9ECD6}" type="slidenum">
              <a:rPr lang="en-US"/>
              <a:pPr/>
              <a:t>14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41CB01-A264-4C2A-A6E2-CC437D63A54A}" type="slidenum">
              <a:rPr lang="en-US"/>
              <a:pPr/>
              <a:t>16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EE0D67-9229-448A-B27D-750D02DEF9A3}" type="slidenum">
              <a:rPr lang="en-US"/>
              <a:pPr/>
              <a:t>17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4E5367-9F31-4C71-AB72-2072DE9A00B4}" type="slidenum">
              <a:rPr lang="en-US"/>
              <a:pPr/>
              <a:t>18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4255E7-F46B-40A9-996A-059F660B8060}" type="slidenum">
              <a:rPr lang="en-US"/>
              <a:pPr/>
              <a:t>19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CEF00-8DB1-4C34-8F6A-8249F2192A96}" type="slidenum">
              <a:rPr lang="en-US"/>
              <a:pPr/>
              <a:t>20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D16DBA-FF58-46F7-8DF4-81264542ABF0}" type="slidenum">
              <a:rPr lang="en-US"/>
              <a:pPr/>
              <a:t>22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71EEC3-0154-4004-8AF5-B9295EA3191F}" type="slidenum">
              <a:rPr lang="en-US"/>
              <a:pPr/>
              <a:t>23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4CD9BB-55EE-4482-AC56-867815255DFD}" type="slidenum">
              <a:rPr lang="en-US"/>
              <a:pPr/>
              <a:t>24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D38F2F-E8BB-459F-B850-8425A16A712A}" type="slidenum">
              <a:rPr lang="en-US"/>
              <a:pPr/>
              <a:t>25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87B313-37B8-412C-968C-9194ED6419BD}" type="slidenum">
              <a:rPr lang="en-US"/>
              <a:pPr/>
              <a:t>2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92C0C7-A2DF-42F6-AE9F-ED64361B471A}" type="slidenum">
              <a:rPr lang="en-US"/>
              <a:pPr/>
              <a:t>26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300017-F76F-4DD8-95EF-9F55E4D866CC}" type="slidenum">
              <a:rPr lang="en-US"/>
              <a:pPr/>
              <a:t>27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B6F05A-085F-4A76-83D3-D0D34FBA2103}" type="slidenum">
              <a:rPr lang="en-US"/>
              <a:pPr/>
              <a:t>29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EBFF3-5C45-4A0F-B8FD-4B0A176AA770}" type="slidenum">
              <a:rPr lang="en-US"/>
              <a:pPr/>
              <a:t>30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C4CAC-43BC-4FA9-843B-81DB58435D8F}" type="slidenum">
              <a:rPr lang="en-US"/>
              <a:pPr/>
              <a:t>31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884149-62E3-47D9-8C10-69C112589586}" type="slidenum">
              <a:rPr lang="en-US"/>
              <a:pPr/>
              <a:t>32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254F1A-5B71-42CB-A9AD-9F68173931DD}" type="slidenum">
              <a:rPr lang="en-US"/>
              <a:pPr/>
              <a:t>33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1B6D0-5192-4C39-8E75-78CF16DCB131}" type="slidenum">
              <a:rPr lang="en-US"/>
              <a:pPr/>
              <a:t>34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6C9C9D-42F3-4B93-9183-C61400F36269}" type="slidenum">
              <a:rPr lang="en-US"/>
              <a:pPr/>
              <a:t>35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6B9BA6-A3A8-42CB-94E3-66DE858E0014}" type="slidenum">
              <a:rPr lang="en-US"/>
              <a:pPr/>
              <a:t>36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0FF6C5-2D14-40DE-A690-E2ECE23C9291}" type="slidenum">
              <a:rPr lang="en-US"/>
              <a:pPr/>
              <a:t>3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8C6069-CE24-45CD-93DA-04DC10B0B9C6}" type="slidenum">
              <a:rPr lang="en-US"/>
              <a:pPr/>
              <a:t>37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D4FF65-C374-4230-A2D4-E4A873AD5589}" type="slidenum">
              <a:rPr lang="en-US"/>
              <a:pPr/>
              <a:t>38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C7C37-03B9-4E0C-8CC4-61FDC38F63EA}" type="slidenum">
              <a:rPr lang="en-US"/>
              <a:pPr/>
              <a:t>39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D45EB-B19B-476D-8326-453EF56729FD}" type="slidenum">
              <a:rPr lang="en-US"/>
              <a:pPr/>
              <a:t>40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6006B3-19F8-479C-A8FC-D989627B5D8D}" type="slidenum">
              <a:rPr lang="en-US"/>
              <a:pPr/>
              <a:t>41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4AB96C-8813-480D-9CF1-C9DDA0305E1A}" type="slidenum">
              <a:rPr lang="en-US"/>
              <a:pPr/>
              <a:t>42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8A76D2-19D9-4DA3-A345-F1A4FB883A1D}" type="slidenum">
              <a:rPr lang="en-US"/>
              <a:pPr/>
              <a:t>43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8A10B9-D467-4406-B72E-F467F83E64E5}" type="slidenum">
              <a:rPr lang="en-US"/>
              <a:pPr/>
              <a:t>44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A96DB-E746-48B1-B639-D2FC231C50EE}" type="slidenum">
              <a:rPr lang="en-US"/>
              <a:pPr/>
              <a:t>45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E545B-35BD-4D27-ACCD-92F32981ED92}" type="slidenum">
              <a:rPr lang="en-US"/>
              <a:pPr/>
              <a:t>46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6B5B08-0FBB-4A41-9447-6335266DAF1A}" type="slidenum">
              <a:rPr lang="en-US"/>
              <a:pPr/>
              <a:t>6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7841BC-08E3-4E6E-B78B-4A5ED16A71A8}" type="slidenum">
              <a:rPr lang="en-US"/>
              <a:pPr/>
              <a:t>47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B881D-B633-4D76-894C-D23428884759}" type="slidenum">
              <a:rPr lang="en-US"/>
              <a:pPr/>
              <a:t>48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0355B0-941A-4059-B739-EB3682547B18}" type="slidenum">
              <a:rPr lang="en-US"/>
              <a:pPr/>
              <a:t>49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9A5D75-3F2D-4B82-A787-A8494139C332}" type="slidenum">
              <a:rPr lang="en-US"/>
              <a:pPr/>
              <a:t>50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F15F9A-9D12-4CAA-92D1-9CADB1E20234}" type="slidenum">
              <a:rPr lang="en-US"/>
              <a:pPr/>
              <a:t>7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9230CB-A5C7-466F-925A-C555613C01F3}" type="slidenum">
              <a:rPr lang="en-US"/>
              <a:pPr/>
              <a:t>8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7EF9C-E2D4-43B2-A7AC-545AF7C3C022}" type="slidenum">
              <a:rPr lang="en-US"/>
              <a:pPr/>
              <a:t>9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7BB6-5A40-475D-A547-106BB266685F}" type="slidenum">
              <a:rPr lang="en-US"/>
              <a:pPr/>
              <a:t>10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458AFB-86E1-424D-8FB9-4D4FB917274C}" type="slidenum">
              <a:rPr lang="en-US"/>
              <a:pPr/>
              <a:t>11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6861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1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1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1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1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61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61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1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861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62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862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862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605825-ADC0-4E9E-AFF1-962FC3C54F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8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8" grpId="0"/>
      <p:bldP spid="68619" grpId="0" build="p">
        <p:tmplLst>
          <p:tmpl lvl="1">
            <p:tnLst>
              <p:par>
                <p:cTn xmlns:p14="http://schemas.microsoft.com/office/powerpoint/2010/main"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6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86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86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1FDF9-3E21-4155-A6DC-CDB85AC11C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FD7F7-54F4-4DB7-B596-94FAD63353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62D2D-B181-4D1B-8C32-5CF474ABA5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5EC4C-1A1C-4894-B19B-ADEA9E2478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1B857-0A69-4B29-8971-40DEE2A87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AC65A-79F7-4358-9C8E-488AEE76E7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64087-7D07-4A45-B4E8-563D2E1055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C2D1D-0D71-4746-ACE7-598B74F29E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4EAC2-CBBE-4F10-94A9-764067B2B7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66F2A-5265-4B84-9808-0E74E4BF4B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6758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8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8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9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9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59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59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59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759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759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759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759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3BF728D-89B8-4F7E-A49B-9E79106C2ED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7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7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7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7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7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5" grpId="0" uiExpand="1" build="p">
        <p:tmplLst>
          <p:tmpl lvl="1">
            <p:tnLst>
              <p:par>
                <p:cTn xmlns:p14="http://schemas.microsoft.com/office/powerpoint/2010/main"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759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75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75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759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75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75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759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75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75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759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75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75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759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75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75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gif"/><Relationship Id="rId3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+mn-lt"/>
              </a:rPr>
              <a:t>Basic Biochemistry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2700" dirty="0">
                <a:effectLst/>
                <a:latin typeface="+mn-lt"/>
              </a:rPr>
              <a:t>Basic</a:t>
            </a:r>
            <a:r>
              <a:rPr lang="en-US" sz="2700" b="1" dirty="0">
                <a:effectLst/>
                <a:latin typeface="+mn-lt"/>
              </a:rPr>
              <a:t> </a:t>
            </a:r>
            <a:r>
              <a:rPr lang="en-US" sz="2700" dirty="0">
                <a:effectLst/>
                <a:latin typeface="+mn-lt"/>
              </a:rPr>
              <a:t>Biochemistry</a:t>
            </a:r>
          </a:p>
          <a:p>
            <a:pPr lvl="1">
              <a:buSzTx/>
              <a:buFontTx/>
              <a:buNone/>
            </a:pPr>
            <a:r>
              <a:rPr lang="en-US" sz="2700" dirty="0" smtClean="0">
                <a:effectLst/>
                <a:latin typeface="+mn-lt"/>
              </a:rPr>
              <a:t>I. Chemistry </a:t>
            </a:r>
            <a:r>
              <a:rPr lang="en-US" sz="2700" dirty="0">
                <a:effectLst/>
                <a:latin typeface="+mn-lt"/>
              </a:rPr>
              <a:t>– science dealing with the properties and transformation of all matter</a:t>
            </a:r>
          </a:p>
          <a:p>
            <a:pPr lvl="2">
              <a:buSzTx/>
              <a:buFontTx/>
              <a:buNone/>
            </a:pPr>
            <a:r>
              <a:rPr lang="en-US" sz="2700" dirty="0" smtClean="0">
                <a:effectLst/>
                <a:latin typeface="+mn-lt"/>
              </a:rPr>
              <a:t>A. Chemical </a:t>
            </a:r>
            <a:r>
              <a:rPr lang="en-US" sz="2700" dirty="0">
                <a:effectLst/>
                <a:latin typeface="+mn-lt"/>
              </a:rPr>
              <a:t>reactions – transformations in which different forms of matter combine or break</a:t>
            </a:r>
          </a:p>
          <a:p>
            <a:pPr lvl="2">
              <a:buSzTx/>
              <a:buFontTx/>
              <a:buNone/>
            </a:pPr>
            <a:r>
              <a:rPr lang="en-US" sz="2700" dirty="0" smtClean="0">
                <a:effectLst/>
                <a:latin typeface="+mn-lt"/>
              </a:rPr>
              <a:t>B. </a:t>
            </a:r>
            <a:r>
              <a:rPr lang="en-US" sz="2700" dirty="0">
                <a:effectLst/>
                <a:latin typeface="+mn-lt"/>
              </a:rPr>
              <a:t>Element – matter that cannot be broken down into simpler substances via chemical reaction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3000">
                <a:effectLst/>
                <a:latin typeface="+mn-lt"/>
              </a:rPr>
              <a:t>	a) 1st shell – 2 electrons</a:t>
            </a:r>
          </a:p>
          <a:p>
            <a:pPr>
              <a:buSzTx/>
              <a:buFontTx/>
              <a:buNone/>
            </a:pPr>
            <a:r>
              <a:rPr lang="en-US" sz="3000">
                <a:effectLst/>
                <a:latin typeface="+mn-lt"/>
              </a:rPr>
              <a:t>	b) 2nd shell – 8 electrons</a:t>
            </a:r>
          </a:p>
          <a:p>
            <a:pPr>
              <a:buSzTx/>
              <a:buFontTx/>
              <a:buNone/>
            </a:pPr>
            <a:r>
              <a:rPr lang="en-US" sz="3000">
                <a:effectLst/>
                <a:latin typeface="+mn-lt"/>
              </a:rPr>
              <a:t>	c) 3rd shell – 18 electrons</a:t>
            </a:r>
          </a:p>
          <a:p>
            <a:pPr>
              <a:buSzTx/>
              <a:buFontTx/>
              <a:buNone/>
            </a:pPr>
            <a:r>
              <a:rPr lang="en-US" sz="3000">
                <a:effectLst/>
                <a:latin typeface="+mn-lt"/>
              </a:rPr>
              <a:t>3) No matter how many shells or electrons are present, it is the outer shell (valance shell) and its electrons that are involved in chemical bonds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+mn-lt"/>
              </a:rPr>
              <a:t>Basic Biochemistry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Tx/>
              <a:buFontTx/>
              <a:buNone/>
            </a:pPr>
            <a:r>
              <a:rPr lang="en-US" sz="3000" dirty="0">
                <a:effectLst/>
              </a:rPr>
              <a:t>B</a:t>
            </a:r>
            <a:r>
              <a:rPr lang="en-US" sz="3000" dirty="0" smtClean="0">
                <a:effectLst/>
                <a:latin typeface="+mn-lt"/>
              </a:rPr>
              <a:t>. </a:t>
            </a:r>
            <a:r>
              <a:rPr lang="en-US" sz="3000" dirty="0">
                <a:effectLst/>
                <a:latin typeface="+mn-lt"/>
              </a:rPr>
              <a:t>Chemical Bonds</a:t>
            </a:r>
          </a:p>
          <a:p>
            <a:pPr lvl="1">
              <a:lnSpc>
                <a:spcPct val="90000"/>
              </a:lnSpc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1. Bond – a union of 2 or more atoms that 	involves the sharing or donating of 	electrons</a:t>
            </a:r>
          </a:p>
          <a:p>
            <a:pPr lvl="2">
              <a:lnSpc>
                <a:spcPct val="90000"/>
              </a:lnSpc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A) 2 types of bonds</a:t>
            </a:r>
          </a:p>
          <a:p>
            <a:pPr lvl="3">
              <a:lnSpc>
                <a:spcPct val="90000"/>
              </a:lnSpc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1) </a:t>
            </a:r>
            <a:r>
              <a:rPr lang="en-US" sz="3000" dirty="0" smtClean="0">
                <a:effectLst/>
                <a:latin typeface="+mn-lt"/>
              </a:rPr>
              <a:t>Covalent </a:t>
            </a:r>
            <a:r>
              <a:rPr lang="en-US" sz="3000" dirty="0">
                <a:effectLst/>
                <a:latin typeface="+mn-lt"/>
              </a:rPr>
              <a:t>bond – involves the sharing of one or more pairs of electrons</a:t>
            </a:r>
          </a:p>
          <a:p>
            <a:pPr lvl="4">
              <a:lnSpc>
                <a:spcPct val="90000"/>
              </a:lnSpc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a) 3 types of covalent bonds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+mn-lt"/>
              </a:rPr>
              <a:t>Basic Biochemistry</a:t>
            </a:r>
            <a:endParaRPr lang="en-US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lvl="2" indent="-342900">
              <a:buClr>
                <a:schemeClr val="hlink"/>
              </a:buClr>
              <a:buNone/>
            </a:pPr>
            <a:r>
              <a:rPr lang="en-US" sz="2800" dirty="0" err="1" smtClean="0">
                <a:effectLst/>
                <a:latin typeface="+mn-lt"/>
              </a:rPr>
              <a:t>i</a:t>
            </a:r>
            <a:r>
              <a:rPr lang="en-US" sz="2800" dirty="0" smtClean="0">
                <a:effectLst/>
                <a:latin typeface="+mn-lt"/>
              </a:rPr>
              <a:t>) Single covalent bond – one pair of electrons is shared</a:t>
            </a:r>
          </a:p>
          <a:p>
            <a:pPr>
              <a:buNone/>
            </a:pPr>
            <a:endParaRPr lang="en-US" dirty="0"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lvl="2" indent="-342900">
              <a:buClr>
                <a:schemeClr val="hlink"/>
              </a:buClr>
              <a:buNone/>
            </a:pPr>
            <a:r>
              <a:rPr lang="en-US" sz="2800" dirty="0" smtClean="0">
                <a:effectLst/>
                <a:latin typeface="+mn-lt"/>
              </a:rPr>
              <a:t>ii) Double covalent bond – two pairs of electrons are shared</a:t>
            </a:r>
          </a:p>
          <a:p>
            <a:pPr>
              <a:buNone/>
            </a:pPr>
            <a:endParaRPr lang="en-US" dirty="0">
              <a:latin typeface="+mn-lt"/>
            </a:endParaRPr>
          </a:p>
        </p:txBody>
      </p:sp>
      <p:pic>
        <p:nvPicPr>
          <p:cNvPr id="12" name="Picture 11" descr="single covalent bon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581400"/>
            <a:ext cx="3171092" cy="1923796"/>
          </a:xfrm>
          <a:prstGeom prst="rect">
            <a:avLst/>
          </a:prstGeom>
        </p:spPr>
      </p:pic>
      <p:pic>
        <p:nvPicPr>
          <p:cNvPr id="13" name="Picture 12" descr="double covalent bond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581400"/>
            <a:ext cx="3412704" cy="1888363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+mn-lt"/>
              </a:rPr>
              <a:t>Basic Biochemistry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>
              <a:buClr>
                <a:schemeClr val="hlink"/>
              </a:buClr>
              <a:buNone/>
            </a:pPr>
            <a:r>
              <a:rPr lang="en-US" sz="2800" dirty="0" smtClean="0">
                <a:effectLst/>
                <a:latin typeface="+mn-lt"/>
              </a:rPr>
              <a:t>iii) Triple covalent bond – three pairs of electrons are shared</a:t>
            </a:r>
          </a:p>
          <a:p>
            <a:pPr>
              <a:buNone/>
            </a:pPr>
            <a:endParaRPr lang="en-US" dirty="0">
              <a:latin typeface="+mn-lt"/>
            </a:endParaRPr>
          </a:p>
        </p:txBody>
      </p:sp>
      <p:pic>
        <p:nvPicPr>
          <p:cNvPr id="4" name="Picture 3" descr="triple covalent bon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895600"/>
            <a:ext cx="3454685" cy="204978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+mn-lt"/>
              </a:rPr>
              <a:t>Basic Biochemistry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3000" dirty="0" smtClean="0">
                <a:effectLst/>
                <a:latin typeface="+mn-lt"/>
              </a:rPr>
              <a:t>2</a:t>
            </a:r>
            <a:r>
              <a:rPr lang="en-US" sz="3000" dirty="0">
                <a:effectLst/>
                <a:latin typeface="+mn-lt"/>
              </a:rPr>
              <a:t>) </a:t>
            </a:r>
            <a:r>
              <a:rPr lang="en-US" sz="3000" dirty="0" smtClean="0">
                <a:effectLst/>
                <a:latin typeface="+mn-lt"/>
              </a:rPr>
              <a:t>Ionic </a:t>
            </a:r>
            <a:r>
              <a:rPr lang="en-US" sz="3000" dirty="0">
                <a:effectLst/>
                <a:latin typeface="+mn-lt"/>
              </a:rPr>
              <a:t>bond – one atom donates an electron(s) to another atom</a:t>
            </a:r>
          </a:p>
          <a:p>
            <a:pPr lvl="1"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a) </a:t>
            </a:r>
            <a:r>
              <a:rPr lang="en-US" sz="3000" dirty="0" smtClean="0">
                <a:effectLst/>
                <a:latin typeface="+mn-lt"/>
              </a:rPr>
              <a:t>Results </a:t>
            </a:r>
            <a:r>
              <a:rPr lang="en-US" sz="3000" dirty="0">
                <a:effectLst/>
                <a:latin typeface="+mn-lt"/>
              </a:rPr>
              <a:t>in 2 atoms attracted by opposing charges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onic.bo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512254"/>
            <a:ext cx="4876800" cy="5833492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b) </a:t>
            </a:r>
            <a:r>
              <a:rPr lang="en-US" sz="3000" dirty="0" smtClean="0">
                <a:effectLst/>
                <a:latin typeface="+mn-lt"/>
              </a:rPr>
              <a:t>Ionic </a:t>
            </a:r>
            <a:r>
              <a:rPr lang="en-US" sz="3000" dirty="0">
                <a:effectLst/>
                <a:latin typeface="+mn-lt"/>
              </a:rPr>
              <a:t>compounds readily dissociate (come apart) in water</a:t>
            </a:r>
          </a:p>
          <a:p>
            <a:pPr lvl="1">
              <a:buSzTx/>
              <a:buFontTx/>
              <a:buNone/>
            </a:pPr>
            <a:r>
              <a:rPr lang="en-US" sz="3000" dirty="0" err="1">
                <a:effectLst/>
                <a:latin typeface="+mn-lt"/>
              </a:rPr>
              <a:t>i</a:t>
            </a:r>
            <a:r>
              <a:rPr lang="en-US" sz="3000" dirty="0">
                <a:effectLst/>
                <a:latin typeface="+mn-lt"/>
              </a:rPr>
              <a:t>) </a:t>
            </a:r>
            <a:r>
              <a:rPr lang="en-US" sz="3000" dirty="0" smtClean="0">
                <a:effectLst/>
                <a:latin typeface="+mn-lt"/>
              </a:rPr>
              <a:t>Ion </a:t>
            </a:r>
            <a:r>
              <a:rPr lang="en-US" sz="3000" dirty="0">
                <a:effectLst/>
                <a:latin typeface="+mn-lt"/>
              </a:rPr>
              <a:t>– any charged particle</a:t>
            </a:r>
          </a:p>
          <a:p>
            <a:pPr lvl="2"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(a) </a:t>
            </a:r>
            <a:r>
              <a:rPr lang="en-US" sz="3000" dirty="0" err="1">
                <a:effectLst/>
              </a:rPr>
              <a:t>C</a:t>
            </a:r>
            <a:r>
              <a:rPr lang="en-US" sz="3000" dirty="0" err="1" smtClean="0">
                <a:effectLst/>
                <a:latin typeface="+mn-lt"/>
              </a:rPr>
              <a:t>ation</a:t>
            </a:r>
            <a:r>
              <a:rPr lang="en-US" sz="3000" dirty="0" smtClean="0">
                <a:effectLst/>
                <a:latin typeface="+mn-lt"/>
              </a:rPr>
              <a:t> – positively charged </a:t>
            </a:r>
            <a:endParaRPr lang="en-US" sz="3000" dirty="0">
              <a:effectLst/>
              <a:latin typeface="+mn-lt"/>
            </a:endParaRPr>
          </a:p>
          <a:p>
            <a:pPr lvl="3"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(</a:t>
            </a:r>
            <a:r>
              <a:rPr lang="en-US" sz="3000" dirty="0" err="1">
                <a:effectLst/>
                <a:latin typeface="+mn-lt"/>
              </a:rPr>
              <a:t>i</a:t>
            </a:r>
            <a:r>
              <a:rPr lang="en-US" sz="3000" dirty="0">
                <a:effectLst/>
                <a:latin typeface="+mn-lt"/>
              </a:rPr>
              <a:t>) </a:t>
            </a:r>
            <a:r>
              <a:rPr lang="en-US" sz="3000" dirty="0" smtClean="0">
                <a:effectLst/>
                <a:latin typeface="+mn-lt"/>
              </a:rPr>
              <a:t>Lost 1 or more electrons</a:t>
            </a:r>
            <a:endParaRPr lang="en-US" sz="3000" dirty="0">
              <a:effectLst/>
              <a:latin typeface="+mn-lt"/>
            </a:endParaRPr>
          </a:p>
          <a:p>
            <a:pPr lvl="2"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(b) </a:t>
            </a:r>
            <a:r>
              <a:rPr lang="en-US" sz="3000" dirty="0">
                <a:effectLst/>
              </a:rPr>
              <a:t>A</a:t>
            </a:r>
            <a:r>
              <a:rPr lang="en-US" sz="3000" dirty="0" smtClean="0">
                <a:effectLst/>
                <a:latin typeface="+mn-lt"/>
              </a:rPr>
              <a:t>nion – negatively charged</a:t>
            </a:r>
            <a:endParaRPr lang="en-US" sz="3000" dirty="0">
              <a:effectLst/>
              <a:latin typeface="+mn-lt"/>
            </a:endParaRPr>
          </a:p>
          <a:p>
            <a:pPr lvl="3"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(</a:t>
            </a:r>
            <a:r>
              <a:rPr lang="en-US" sz="3000" dirty="0" err="1">
                <a:effectLst/>
                <a:latin typeface="+mn-lt"/>
              </a:rPr>
              <a:t>i</a:t>
            </a:r>
            <a:r>
              <a:rPr lang="en-US" sz="3000" dirty="0">
                <a:effectLst/>
                <a:latin typeface="+mn-lt"/>
              </a:rPr>
              <a:t>) </a:t>
            </a:r>
            <a:r>
              <a:rPr lang="en-US" sz="3000" dirty="0" smtClean="0">
                <a:effectLst/>
                <a:latin typeface="+mn-lt"/>
              </a:rPr>
              <a:t>Gained 1 or </a:t>
            </a:r>
            <a:r>
              <a:rPr lang="en-US" sz="3000" smtClean="0">
                <a:effectLst/>
                <a:latin typeface="+mn-lt"/>
              </a:rPr>
              <a:t>more </a:t>
            </a:r>
            <a:r>
              <a:rPr lang="en-US" sz="3000" smtClean="0">
                <a:effectLst/>
                <a:latin typeface="+mn-lt"/>
              </a:rPr>
              <a:t>electrons</a:t>
            </a:r>
            <a:endParaRPr lang="en-US" sz="3000" dirty="0">
              <a:effectLst/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2. Polar molecule – electrically neutral molecule that has an uneven distribution of charges </a:t>
            </a:r>
          </a:p>
          <a:p>
            <a:pPr lvl="1"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A) </a:t>
            </a:r>
            <a:r>
              <a:rPr lang="en-US" sz="3000" dirty="0" smtClean="0">
                <a:effectLst/>
                <a:latin typeface="+mn-lt"/>
              </a:rPr>
              <a:t>Electrons </a:t>
            </a:r>
            <a:r>
              <a:rPr lang="en-US" sz="3000" dirty="0">
                <a:effectLst/>
                <a:latin typeface="+mn-lt"/>
              </a:rPr>
              <a:t>are not shared evenly in covalent bonds</a:t>
            </a:r>
          </a:p>
          <a:p>
            <a:pPr lvl="1"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B) </a:t>
            </a:r>
            <a:r>
              <a:rPr lang="en-US" sz="3000" dirty="0" smtClean="0">
                <a:effectLst/>
              </a:rPr>
              <a:t>As a result, the electrons</a:t>
            </a:r>
            <a:r>
              <a:rPr lang="en-US" sz="3000" dirty="0" smtClean="0">
                <a:effectLst/>
                <a:latin typeface="+mn-lt"/>
              </a:rPr>
              <a:t> </a:t>
            </a:r>
            <a:r>
              <a:rPr lang="en-US" sz="3000" dirty="0">
                <a:effectLst/>
                <a:latin typeface="+mn-lt"/>
              </a:rPr>
              <a:t>spend more time in orbit around the atom with the higher electronegativity</a:t>
            </a:r>
          </a:p>
          <a:p>
            <a:pPr lvl="2"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1) </a:t>
            </a:r>
            <a:r>
              <a:rPr lang="en-US" sz="3000" dirty="0" smtClean="0">
                <a:effectLst/>
                <a:latin typeface="+mn-lt"/>
              </a:rPr>
              <a:t>Electronegativity </a:t>
            </a:r>
            <a:r>
              <a:rPr lang="en-US" sz="3000" dirty="0">
                <a:effectLst/>
                <a:latin typeface="+mn-lt"/>
              </a:rPr>
              <a:t>– the tendency of an atom to gain electrons</a:t>
            </a:r>
            <a:endParaRPr lang="en-US" sz="2600" dirty="0">
              <a:effectLst/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C) </a:t>
            </a:r>
            <a:r>
              <a:rPr lang="en-US" sz="3000" dirty="0" smtClean="0">
                <a:effectLst/>
                <a:latin typeface="+mn-lt"/>
              </a:rPr>
              <a:t>This </a:t>
            </a:r>
            <a:r>
              <a:rPr lang="en-US" sz="3000" dirty="0">
                <a:effectLst/>
                <a:latin typeface="+mn-lt"/>
              </a:rPr>
              <a:t>causes one side of the molecule to be slightly negative and one to be slightly positive</a:t>
            </a:r>
          </a:p>
          <a:p>
            <a:pPr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D) </a:t>
            </a:r>
            <a:r>
              <a:rPr lang="en-US" sz="3000" dirty="0" smtClean="0">
                <a:effectLst/>
                <a:latin typeface="+mn-lt"/>
              </a:rPr>
              <a:t>Polar </a:t>
            </a:r>
            <a:r>
              <a:rPr lang="en-US" sz="3000" dirty="0">
                <a:effectLst/>
                <a:latin typeface="+mn-lt"/>
              </a:rPr>
              <a:t>molecules mix well with water and are </a:t>
            </a:r>
            <a:r>
              <a:rPr lang="en-US" sz="3000" u="sng" dirty="0">
                <a:effectLst/>
                <a:latin typeface="+mn-lt"/>
              </a:rPr>
              <a:t>hydrophilic</a:t>
            </a:r>
            <a:r>
              <a:rPr lang="en-US" sz="3000" dirty="0">
                <a:effectLst/>
                <a:latin typeface="+mn-lt"/>
              </a:rPr>
              <a:t> (“water loving”)</a:t>
            </a:r>
          </a:p>
          <a:p>
            <a:pPr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E) </a:t>
            </a:r>
            <a:r>
              <a:rPr lang="en-US" sz="3000" dirty="0" smtClean="0">
                <a:effectLst/>
                <a:latin typeface="+mn-lt"/>
              </a:rPr>
              <a:t>Polar </a:t>
            </a:r>
            <a:r>
              <a:rPr lang="en-US" sz="3000" dirty="0">
                <a:effectLst/>
                <a:latin typeface="+mn-lt"/>
              </a:rPr>
              <a:t>molecules also interact well with other polar molecules but not nonpolar molecules</a:t>
            </a:r>
          </a:p>
          <a:p>
            <a:pPr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F) </a:t>
            </a:r>
            <a:r>
              <a:rPr lang="en-US" sz="3000" dirty="0" smtClean="0">
                <a:effectLst/>
                <a:latin typeface="+mn-lt"/>
              </a:rPr>
              <a:t>Examples include water</a:t>
            </a:r>
            <a:r>
              <a:rPr lang="en-US" sz="3000" dirty="0">
                <a:effectLst/>
                <a:latin typeface="+mn-lt"/>
              </a:rPr>
              <a:t>, carbohydrates, proteins, and nucleic acids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3. Nonpolar molecules – electrically neutral molecule with the electrons shared evenly by the atoms</a:t>
            </a:r>
          </a:p>
          <a:p>
            <a:pPr lvl="1"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A) </a:t>
            </a:r>
            <a:r>
              <a:rPr lang="en-US" sz="3000" dirty="0" smtClean="0">
                <a:effectLst/>
                <a:latin typeface="+mn-lt"/>
              </a:rPr>
              <a:t>Result </a:t>
            </a:r>
            <a:r>
              <a:rPr lang="en-US" sz="3000" dirty="0">
                <a:effectLst/>
                <a:latin typeface="+mn-lt"/>
              </a:rPr>
              <a:t>when both atoms of the bond 	have similar electronegativity values</a:t>
            </a:r>
          </a:p>
          <a:p>
            <a:pPr lvl="2"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1) </a:t>
            </a:r>
            <a:r>
              <a:rPr lang="en-US" sz="3000" dirty="0" smtClean="0">
                <a:effectLst/>
                <a:latin typeface="+mn-lt"/>
              </a:rPr>
              <a:t>Electrons </a:t>
            </a:r>
            <a:r>
              <a:rPr lang="en-US" sz="3000" dirty="0">
                <a:effectLst/>
                <a:latin typeface="+mn-lt"/>
              </a:rPr>
              <a:t>orbit equally around both atoms</a:t>
            </a:r>
          </a:p>
          <a:p>
            <a:pPr lvl="2"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2) </a:t>
            </a:r>
            <a:r>
              <a:rPr lang="en-US" sz="3000" dirty="0" smtClean="0">
                <a:effectLst/>
                <a:latin typeface="+mn-lt"/>
              </a:rPr>
              <a:t>There </a:t>
            </a:r>
            <a:r>
              <a:rPr lang="en-US" sz="3000" dirty="0">
                <a:effectLst/>
                <a:latin typeface="+mn-lt"/>
              </a:rPr>
              <a:t>are no charges on the molecule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1. T</a:t>
            </a:r>
            <a:r>
              <a:rPr lang="en-US" sz="3000" dirty="0" smtClean="0">
                <a:effectLst/>
                <a:latin typeface="+mn-lt"/>
              </a:rPr>
              <a:t>here </a:t>
            </a:r>
            <a:r>
              <a:rPr lang="en-US" sz="3000" dirty="0">
                <a:effectLst/>
                <a:latin typeface="+mn-lt"/>
              </a:rPr>
              <a:t>are 92 naturally-occurring elements</a:t>
            </a:r>
          </a:p>
          <a:p>
            <a:pPr>
              <a:lnSpc>
                <a:spcPct val="90000"/>
              </a:lnSpc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2. </a:t>
            </a:r>
            <a:r>
              <a:rPr lang="en-US" sz="3000" dirty="0" smtClean="0">
                <a:effectLst/>
                <a:latin typeface="+mn-lt"/>
              </a:rPr>
              <a:t>Cannot </a:t>
            </a:r>
            <a:r>
              <a:rPr lang="en-US" sz="3000" dirty="0">
                <a:effectLst/>
                <a:latin typeface="+mn-lt"/>
              </a:rPr>
              <a:t>be changed into a different element or destroyed via chemical reactions</a:t>
            </a:r>
          </a:p>
          <a:p>
            <a:pPr>
              <a:lnSpc>
                <a:spcPct val="90000"/>
              </a:lnSpc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3. </a:t>
            </a:r>
            <a:r>
              <a:rPr lang="en-US" sz="3000" dirty="0" smtClean="0">
                <a:effectLst/>
                <a:latin typeface="+mn-lt"/>
              </a:rPr>
              <a:t>About </a:t>
            </a:r>
            <a:r>
              <a:rPr lang="en-US" sz="3000" dirty="0">
                <a:effectLst/>
                <a:latin typeface="+mn-lt"/>
              </a:rPr>
              <a:t>25 elements are essential for life</a:t>
            </a:r>
          </a:p>
          <a:p>
            <a:pPr lvl="1">
              <a:lnSpc>
                <a:spcPct val="90000"/>
              </a:lnSpc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A) 4 of these make up 96% of living matter</a:t>
            </a:r>
          </a:p>
          <a:p>
            <a:pPr lvl="2">
              <a:lnSpc>
                <a:spcPct val="90000"/>
              </a:lnSpc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1) C, O, H &amp; N</a:t>
            </a:r>
          </a:p>
          <a:p>
            <a:pPr lvl="1">
              <a:lnSpc>
                <a:spcPct val="90000"/>
              </a:lnSpc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B) The remaining 4% primarily include P,  S, </a:t>
            </a:r>
            <a:r>
              <a:rPr lang="en-US" sz="3000" dirty="0" err="1">
                <a:effectLst/>
                <a:latin typeface="+mn-lt"/>
              </a:rPr>
              <a:t>Ca</a:t>
            </a:r>
            <a:r>
              <a:rPr lang="en-US" sz="3000" dirty="0">
                <a:effectLst/>
                <a:latin typeface="+mn-lt"/>
              </a:rPr>
              <a:t>, K, Na, </a:t>
            </a:r>
            <a:r>
              <a:rPr lang="en-US" sz="3000" dirty="0" err="1">
                <a:effectLst/>
                <a:latin typeface="+mn-lt"/>
              </a:rPr>
              <a:t>Cl</a:t>
            </a:r>
            <a:r>
              <a:rPr lang="en-US" sz="3000" dirty="0">
                <a:effectLst/>
                <a:latin typeface="+mn-lt"/>
              </a:rPr>
              <a:t>, &amp; Mg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B) N</a:t>
            </a:r>
            <a:r>
              <a:rPr lang="en-US" sz="3000" dirty="0" smtClean="0">
                <a:effectLst/>
                <a:latin typeface="+mn-lt"/>
              </a:rPr>
              <a:t>onpolar </a:t>
            </a:r>
            <a:r>
              <a:rPr lang="en-US" sz="3000" dirty="0">
                <a:effectLst/>
                <a:latin typeface="+mn-lt"/>
              </a:rPr>
              <a:t>molecules do not mix well with water and are </a:t>
            </a:r>
            <a:r>
              <a:rPr lang="en-US" sz="3000" u="sng" dirty="0">
                <a:effectLst/>
                <a:latin typeface="+mn-lt"/>
              </a:rPr>
              <a:t>hydrophobic</a:t>
            </a:r>
            <a:r>
              <a:rPr lang="en-US" sz="3000" dirty="0">
                <a:effectLst/>
                <a:latin typeface="+mn-lt"/>
              </a:rPr>
              <a:t> (“water fearing”)</a:t>
            </a:r>
          </a:p>
          <a:p>
            <a:pPr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C) N</a:t>
            </a:r>
            <a:r>
              <a:rPr lang="en-US" sz="3000" dirty="0" smtClean="0">
                <a:effectLst/>
                <a:latin typeface="+mn-lt"/>
              </a:rPr>
              <a:t>onpolar </a:t>
            </a:r>
            <a:r>
              <a:rPr lang="en-US" sz="3000" dirty="0">
                <a:effectLst/>
                <a:latin typeface="+mn-lt"/>
              </a:rPr>
              <a:t>molecules do not interact well with polar molecules and in reality don’t “interact” with nonpolar molecules </a:t>
            </a:r>
            <a:r>
              <a:rPr lang="en-US" sz="3000" dirty="0" smtClean="0">
                <a:effectLst/>
                <a:latin typeface="+mn-lt"/>
              </a:rPr>
              <a:t>either</a:t>
            </a:r>
          </a:p>
          <a:p>
            <a:pPr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D) </a:t>
            </a:r>
            <a:r>
              <a:rPr lang="en-US" sz="3000" dirty="0" smtClean="0">
                <a:effectLst/>
                <a:latin typeface="+mn-lt"/>
              </a:rPr>
              <a:t>Examples </a:t>
            </a:r>
            <a:r>
              <a:rPr lang="en-US" sz="3000" dirty="0">
                <a:effectLst/>
                <a:latin typeface="+mn-lt"/>
              </a:rPr>
              <a:t>include lipids (fats), steroids, cholesterol, and oils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+mn-lt"/>
              </a:rPr>
              <a:t>Basic Biochemistry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3000" dirty="0" smtClean="0">
                <a:effectLst/>
                <a:latin typeface="+mn-lt"/>
              </a:rPr>
              <a:t>4. Hydrogen bonds</a:t>
            </a:r>
          </a:p>
          <a:p>
            <a:pPr lvl="1">
              <a:buSzTx/>
              <a:buFontTx/>
              <a:buNone/>
            </a:pPr>
            <a:r>
              <a:rPr lang="en-US" sz="3000" dirty="0" smtClean="0">
                <a:effectLst/>
                <a:latin typeface="+mn-lt"/>
              </a:rPr>
              <a:t>A) A hydrogen atom covalently bonded to an O or N is also attracted to another O or N covalently bonded to a H</a:t>
            </a:r>
          </a:p>
        </p:txBody>
      </p:sp>
      <p:pic>
        <p:nvPicPr>
          <p:cNvPr id="7" name="Picture 6" descr="os_wat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962400"/>
            <a:ext cx="4324350" cy="1962150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+mn-lt"/>
              </a:rPr>
              <a:t>Basic Biochemistry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III. Biomolecules </a:t>
            </a:r>
          </a:p>
          <a:p>
            <a:pPr lvl="1">
              <a:buSzTx/>
              <a:buFontTx/>
              <a:buNone/>
            </a:pPr>
            <a:r>
              <a:rPr lang="en-US" sz="3000" dirty="0" smtClean="0">
                <a:effectLst/>
              </a:rPr>
              <a:t>A</a:t>
            </a:r>
            <a:r>
              <a:rPr lang="en-US" sz="3000" dirty="0" smtClean="0">
                <a:effectLst/>
                <a:latin typeface="+mn-lt"/>
              </a:rPr>
              <a:t>. Have </a:t>
            </a:r>
            <a:r>
              <a:rPr lang="en-US" sz="3000" dirty="0">
                <a:effectLst/>
                <a:latin typeface="+mn-lt"/>
              </a:rPr>
              <a:t>the following characteristics</a:t>
            </a:r>
          </a:p>
          <a:p>
            <a:pPr lvl="2">
              <a:buSzTx/>
              <a:buFontTx/>
              <a:buNone/>
            </a:pPr>
            <a:r>
              <a:rPr lang="en-US" sz="3000" dirty="0" smtClean="0">
                <a:effectLst/>
                <a:latin typeface="+mn-lt"/>
              </a:rPr>
              <a:t>1. Always </a:t>
            </a:r>
            <a:r>
              <a:rPr lang="en-US" sz="3000" dirty="0">
                <a:effectLst/>
                <a:latin typeface="+mn-lt"/>
              </a:rPr>
              <a:t>contain C and H</a:t>
            </a:r>
          </a:p>
          <a:p>
            <a:pPr lvl="2">
              <a:buSzTx/>
              <a:buFontTx/>
              <a:buNone/>
            </a:pPr>
            <a:r>
              <a:rPr lang="en-US" sz="3000" dirty="0" smtClean="0">
                <a:effectLst/>
                <a:latin typeface="+mn-lt"/>
              </a:rPr>
              <a:t>2. </a:t>
            </a:r>
            <a:r>
              <a:rPr lang="en-US" sz="3000" dirty="0">
                <a:effectLst/>
              </a:rPr>
              <a:t>A</a:t>
            </a:r>
            <a:r>
              <a:rPr lang="en-US" sz="3000" dirty="0" smtClean="0">
                <a:effectLst/>
                <a:latin typeface="+mn-lt"/>
              </a:rPr>
              <a:t>lways </a:t>
            </a:r>
            <a:r>
              <a:rPr lang="en-US" sz="3000" dirty="0">
                <a:effectLst/>
                <a:latin typeface="+mn-lt"/>
              </a:rPr>
              <a:t>have covalent </a:t>
            </a:r>
            <a:r>
              <a:rPr lang="en-US" sz="3000" dirty="0" smtClean="0">
                <a:effectLst/>
                <a:latin typeface="+mn-lt"/>
              </a:rPr>
              <a:t>bonds</a:t>
            </a:r>
          </a:p>
          <a:p>
            <a:pPr lvl="2">
              <a:buSzTx/>
              <a:buFontTx/>
              <a:buNone/>
            </a:pPr>
            <a:r>
              <a:rPr lang="en-US" sz="3000" dirty="0" smtClean="0">
                <a:effectLst/>
              </a:rPr>
              <a:t>3.</a:t>
            </a:r>
            <a:r>
              <a:rPr lang="en-US" sz="3000" dirty="0" smtClean="0">
                <a:effectLst/>
                <a:latin typeface="+mn-lt"/>
              </a:rPr>
              <a:t> </a:t>
            </a:r>
            <a:r>
              <a:rPr lang="en-US" sz="3000" dirty="0" smtClean="0">
                <a:effectLst/>
                <a:latin typeface="+mn-lt"/>
              </a:rPr>
              <a:t>Tend to be </a:t>
            </a:r>
            <a:r>
              <a:rPr lang="en-US" sz="3000" dirty="0">
                <a:effectLst/>
                <a:latin typeface="+mn-lt"/>
              </a:rPr>
              <a:t>very large in size</a:t>
            </a:r>
          </a:p>
          <a:p>
            <a:pPr lvl="2">
              <a:buSzTx/>
              <a:buFontTx/>
              <a:buNone/>
            </a:pPr>
            <a:r>
              <a:rPr lang="en-US" sz="3000" dirty="0" smtClean="0">
                <a:effectLst/>
              </a:rPr>
              <a:t>4.</a:t>
            </a:r>
            <a:r>
              <a:rPr lang="en-US" sz="3000" dirty="0" smtClean="0">
                <a:effectLst/>
                <a:latin typeface="+mn-lt"/>
              </a:rPr>
              <a:t> </a:t>
            </a:r>
            <a:r>
              <a:rPr lang="en-US" sz="3000" dirty="0">
                <a:effectLst/>
              </a:rPr>
              <a:t>A</a:t>
            </a:r>
            <a:r>
              <a:rPr lang="en-US" sz="3000" dirty="0" smtClean="0">
                <a:effectLst/>
                <a:latin typeface="+mn-lt"/>
              </a:rPr>
              <a:t>ssociated </a:t>
            </a:r>
            <a:r>
              <a:rPr lang="en-US" sz="3000" dirty="0">
                <a:effectLst/>
                <a:latin typeface="+mn-lt"/>
              </a:rPr>
              <a:t>with living things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3000" dirty="0">
                <a:effectLst/>
              </a:rPr>
              <a:t>B</a:t>
            </a:r>
            <a:r>
              <a:rPr lang="en-US" sz="3000" dirty="0" smtClean="0">
                <a:effectLst/>
                <a:latin typeface="+mn-lt"/>
              </a:rPr>
              <a:t>. </a:t>
            </a:r>
            <a:r>
              <a:rPr lang="en-US" sz="3000" dirty="0">
                <a:effectLst/>
                <a:latin typeface="+mn-lt"/>
              </a:rPr>
              <a:t>Composed of a carbon backbone </a:t>
            </a:r>
          </a:p>
          <a:p>
            <a:pPr lvl="1">
              <a:buSzTx/>
              <a:buFontTx/>
              <a:buNone/>
            </a:pPr>
            <a:r>
              <a:rPr lang="en-US" sz="3000" dirty="0" smtClean="0">
                <a:effectLst/>
              </a:rPr>
              <a:t>1.</a:t>
            </a:r>
            <a:r>
              <a:rPr lang="en-US" sz="3000" dirty="0" smtClean="0">
                <a:effectLst/>
                <a:latin typeface="+mn-lt"/>
              </a:rPr>
              <a:t> All </a:t>
            </a:r>
            <a:r>
              <a:rPr lang="en-US" sz="3000" dirty="0" smtClean="0">
                <a:effectLst/>
                <a:latin typeface="+mn-lt"/>
              </a:rPr>
              <a:t>monosaccharides, </a:t>
            </a:r>
            <a:r>
              <a:rPr lang="en-US" sz="3000" dirty="0">
                <a:effectLst/>
                <a:latin typeface="+mn-lt"/>
              </a:rPr>
              <a:t>fatty acids, amino acids, and nucleotides have these </a:t>
            </a:r>
          </a:p>
          <a:p>
            <a:pPr>
              <a:buSzTx/>
              <a:buFontTx/>
              <a:buNone/>
            </a:pPr>
            <a:r>
              <a:rPr lang="en-US" sz="3000" dirty="0" smtClean="0">
                <a:effectLst/>
                <a:latin typeface="+mn-lt"/>
              </a:rPr>
              <a:t>C. </a:t>
            </a:r>
            <a:r>
              <a:rPr lang="en-US" sz="3000" dirty="0">
                <a:effectLst/>
                <a:latin typeface="+mn-lt"/>
              </a:rPr>
              <a:t>These molecules are the building blocks of all cells and determine both the structure and function of the cell</a:t>
            </a:r>
          </a:p>
          <a:p>
            <a:pPr>
              <a:buSzTx/>
              <a:buFontTx/>
              <a:buNone/>
            </a:pPr>
            <a:r>
              <a:rPr lang="en-US" sz="3000" dirty="0">
                <a:effectLst/>
              </a:rPr>
              <a:t>D</a:t>
            </a:r>
            <a:r>
              <a:rPr lang="en-US" sz="3000" dirty="0" smtClean="0">
                <a:effectLst/>
                <a:latin typeface="+mn-lt"/>
              </a:rPr>
              <a:t>. </a:t>
            </a:r>
            <a:r>
              <a:rPr lang="en-US" sz="3000" dirty="0">
                <a:effectLst/>
                <a:latin typeface="+mn-lt"/>
              </a:rPr>
              <a:t>All biomolecules are created thru the </a:t>
            </a:r>
            <a:r>
              <a:rPr lang="en-US" sz="3000" u="sng" dirty="0">
                <a:effectLst/>
                <a:latin typeface="+mn-lt"/>
              </a:rPr>
              <a:t>dehydration synthesis </a:t>
            </a:r>
            <a:r>
              <a:rPr lang="en-US" sz="3000" dirty="0">
                <a:effectLst/>
                <a:latin typeface="+mn-lt"/>
              </a:rPr>
              <a:t>reaction</a:t>
            </a:r>
            <a:endParaRPr lang="en-US" sz="3000" b="1" dirty="0">
              <a:effectLst/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SzTx/>
              <a:buFontTx/>
              <a:buNone/>
            </a:pPr>
            <a:r>
              <a:rPr lang="en-US" dirty="0" smtClean="0">
                <a:effectLst/>
              </a:rPr>
              <a:t>1.</a:t>
            </a:r>
            <a:r>
              <a:rPr lang="en-US" dirty="0" smtClean="0">
                <a:effectLst/>
                <a:latin typeface="+mn-lt"/>
              </a:rPr>
              <a:t> Involves </a:t>
            </a:r>
            <a:r>
              <a:rPr lang="en-US" dirty="0">
                <a:effectLst/>
                <a:latin typeface="+mn-lt"/>
              </a:rPr>
              <a:t>the removal of H</a:t>
            </a:r>
            <a:r>
              <a:rPr lang="en-US" baseline="-25000" dirty="0">
                <a:effectLst/>
                <a:latin typeface="+mn-lt"/>
              </a:rPr>
              <a:t>2</a:t>
            </a:r>
            <a:r>
              <a:rPr lang="en-US" dirty="0">
                <a:effectLst/>
                <a:latin typeface="+mn-lt"/>
              </a:rPr>
              <a:t>O during the creation of a bond</a:t>
            </a:r>
          </a:p>
          <a:p>
            <a:pPr lvl="1">
              <a:buSzTx/>
              <a:buFontTx/>
              <a:buNone/>
            </a:pPr>
            <a:r>
              <a:rPr lang="en-US" dirty="0" smtClean="0">
                <a:effectLst/>
                <a:latin typeface="+mn-lt"/>
              </a:rPr>
              <a:t>2. </a:t>
            </a:r>
            <a:r>
              <a:rPr lang="en-US" dirty="0" smtClean="0">
                <a:effectLst/>
                <a:latin typeface="+mn-lt"/>
              </a:rPr>
              <a:t>Requires </a:t>
            </a:r>
            <a:r>
              <a:rPr lang="en-US" dirty="0">
                <a:effectLst/>
                <a:latin typeface="+mn-lt"/>
              </a:rPr>
              <a:t>an enzyme</a:t>
            </a:r>
          </a:p>
          <a:p>
            <a:pPr>
              <a:buSzTx/>
              <a:buFontTx/>
              <a:buNone/>
            </a:pPr>
            <a:r>
              <a:rPr lang="en-US" sz="2800" dirty="0">
                <a:effectLst/>
              </a:rPr>
              <a:t>E</a:t>
            </a:r>
            <a:r>
              <a:rPr lang="en-US" sz="2800" dirty="0" smtClean="0">
                <a:effectLst/>
                <a:latin typeface="+mn-lt"/>
              </a:rPr>
              <a:t>. </a:t>
            </a:r>
            <a:r>
              <a:rPr lang="en-US" sz="2800" dirty="0">
                <a:effectLst/>
                <a:latin typeface="+mn-lt"/>
              </a:rPr>
              <a:t>All biomolecules are split (digested) thru </a:t>
            </a:r>
            <a:r>
              <a:rPr lang="en-US" sz="2800" u="sng" dirty="0">
                <a:effectLst/>
                <a:latin typeface="+mn-lt"/>
              </a:rPr>
              <a:t>hydrolysis</a:t>
            </a:r>
          </a:p>
          <a:p>
            <a:pPr lvl="1">
              <a:buSzTx/>
              <a:buFontTx/>
              <a:buNone/>
            </a:pPr>
            <a:r>
              <a:rPr lang="en-US" dirty="0" smtClean="0">
                <a:effectLst/>
              </a:rPr>
              <a:t>1.</a:t>
            </a:r>
            <a:r>
              <a:rPr lang="en-US" dirty="0" smtClean="0">
                <a:effectLst/>
                <a:latin typeface="+mn-lt"/>
              </a:rPr>
              <a:t> Involves </a:t>
            </a:r>
            <a:r>
              <a:rPr lang="en-US" dirty="0">
                <a:effectLst/>
                <a:latin typeface="+mn-lt"/>
              </a:rPr>
              <a:t>the addition of H</a:t>
            </a:r>
            <a:r>
              <a:rPr lang="en-US" baseline="-25000" dirty="0">
                <a:effectLst/>
                <a:latin typeface="+mn-lt"/>
              </a:rPr>
              <a:t>2</a:t>
            </a:r>
            <a:r>
              <a:rPr lang="en-US" dirty="0">
                <a:effectLst/>
                <a:latin typeface="+mn-lt"/>
              </a:rPr>
              <a:t>O during the breaking of a bond</a:t>
            </a:r>
          </a:p>
          <a:p>
            <a:pPr lvl="1">
              <a:buSzTx/>
              <a:buFontTx/>
              <a:buNone/>
            </a:pPr>
            <a:r>
              <a:rPr lang="en-US" dirty="0" smtClean="0">
                <a:effectLst/>
                <a:latin typeface="+mn-lt"/>
              </a:rPr>
              <a:t>2. </a:t>
            </a:r>
            <a:r>
              <a:rPr lang="en-US" dirty="0" smtClean="0">
                <a:effectLst/>
                <a:latin typeface="+mn-lt"/>
              </a:rPr>
              <a:t>Requires </a:t>
            </a:r>
            <a:r>
              <a:rPr lang="en-US" dirty="0">
                <a:effectLst/>
                <a:latin typeface="+mn-lt"/>
              </a:rPr>
              <a:t>an enzyme (different from the one used to create the bond)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2800" dirty="0">
                <a:effectLst/>
              </a:rPr>
              <a:t>F</a:t>
            </a:r>
            <a:r>
              <a:rPr lang="en-US" sz="2800" dirty="0" smtClean="0">
                <a:effectLst/>
                <a:latin typeface="+mn-lt"/>
              </a:rPr>
              <a:t>. </a:t>
            </a:r>
            <a:r>
              <a:rPr lang="en-US" sz="2800" dirty="0">
                <a:effectLst/>
                <a:latin typeface="+mn-lt"/>
              </a:rPr>
              <a:t>4 main </a:t>
            </a:r>
            <a:r>
              <a:rPr lang="en-US" sz="2800" dirty="0" smtClean="0">
                <a:effectLst/>
                <a:latin typeface="+mn-lt"/>
              </a:rPr>
              <a:t>classes of biomolecules</a:t>
            </a:r>
            <a:endParaRPr lang="en-US" sz="2800" b="1" dirty="0">
              <a:effectLst/>
              <a:latin typeface="+mn-lt"/>
            </a:endParaRPr>
          </a:p>
          <a:p>
            <a:pPr lvl="1">
              <a:buSzTx/>
              <a:buFontTx/>
              <a:buNone/>
            </a:pPr>
            <a:r>
              <a:rPr lang="en-US" dirty="0" smtClean="0">
                <a:effectLst/>
              </a:rPr>
              <a:t>1.</a:t>
            </a:r>
            <a:r>
              <a:rPr lang="en-US" dirty="0" smtClean="0">
                <a:effectLst/>
                <a:latin typeface="+mn-lt"/>
              </a:rPr>
              <a:t> Carbohydrates</a:t>
            </a:r>
            <a:endParaRPr lang="en-US" b="1" i="1" dirty="0">
              <a:effectLst/>
              <a:latin typeface="+mn-lt"/>
            </a:endParaRPr>
          </a:p>
          <a:p>
            <a:pPr lvl="1">
              <a:buSzTx/>
              <a:buFontTx/>
              <a:buNone/>
            </a:pPr>
            <a:r>
              <a:rPr lang="en-US" dirty="0" smtClean="0">
                <a:effectLst/>
                <a:latin typeface="+mn-lt"/>
              </a:rPr>
              <a:t>2. </a:t>
            </a:r>
            <a:r>
              <a:rPr lang="en-US" dirty="0">
                <a:effectLst/>
                <a:latin typeface="+mn-lt"/>
              </a:rPr>
              <a:t>Lipids</a:t>
            </a:r>
            <a:endParaRPr lang="en-US" b="1" i="1" dirty="0">
              <a:effectLst/>
              <a:latin typeface="+mn-lt"/>
            </a:endParaRPr>
          </a:p>
          <a:p>
            <a:pPr lvl="1">
              <a:buSzTx/>
              <a:buFontTx/>
              <a:buNone/>
            </a:pPr>
            <a:r>
              <a:rPr lang="en-US" dirty="0" smtClean="0">
                <a:effectLst/>
              </a:rPr>
              <a:t>3.</a:t>
            </a:r>
            <a:r>
              <a:rPr lang="en-US" dirty="0" smtClean="0">
                <a:effectLst/>
                <a:latin typeface="+mn-lt"/>
              </a:rPr>
              <a:t> </a:t>
            </a:r>
            <a:r>
              <a:rPr lang="en-US" dirty="0">
                <a:effectLst/>
                <a:latin typeface="+mn-lt"/>
              </a:rPr>
              <a:t>Proteins</a:t>
            </a:r>
            <a:endParaRPr lang="en-US" b="1" i="1" dirty="0">
              <a:effectLst/>
              <a:latin typeface="+mn-lt"/>
            </a:endParaRPr>
          </a:p>
          <a:p>
            <a:pPr lvl="1">
              <a:buSzTx/>
              <a:buFontTx/>
              <a:buNone/>
            </a:pPr>
            <a:r>
              <a:rPr lang="en-US" dirty="0" smtClean="0">
                <a:effectLst/>
              </a:rPr>
              <a:t>4.</a:t>
            </a:r>
            <a:r>
              <a:rPr lang="en-US" dirty="0" smtClean="0">
                <a:effectLst/>
                <a:latin typeface="+mn-lt"/>
              </a:rPr>
              <a:t> </a:t>
            </a:r>
            <a:r>
              <a:rPr lang="en-US" dirty="0">
                <a:effectLst/>
                <a:latin typeface="+mn-lt"/>
              </a:rPr>
              <a:t>Nucleic acids</a:t>
            </a:r>
          </a:p>
          <a:p>
            <a:pPr>
              <a:buSzTx/>
              <a:buFontTx/>
              <a:buNone/>
            </a:pPr>
            <a:r>
              <a:rPr lang="en-US" sz="2800" dirty="0">
                <a:effectLst/>
              </a:rPr>
              <a:t>G</a:t>
            </a:r>
            <a:r>
              <a:rPr lang="en-US" sz="2800" dirty="0" smtClean="0">
                <a:effectLst/>
                <a:latin typeface="+mn-lt"/>
              </a:rPr>
              <a:t>. Carbohydrates</a:t>
            </a:r>
          </a:p>
          <a:p>
            <a:pPr lvl="1">
              <a:buSzTx/>
              <a:buFontTx/>
              <a:buNone/>
            </a:pPr>
            <a:r>
              <a:rPr lang="en-US" dirty="0" smtClean="0">
                <a:effectLst/>
              </a:rPr>
              <a:t>1.</a:t>
            </a:r>
            <a:r>
              <a:rPr lang="en-US" dirty="0" smtClean="0">
                <a:effectLst/>
                <a:latin typeface="+mn-lt"/>
              </a:rPr>
              <a:t> Molecules composed of C, H, &amp; O in a 1:2:1 ratio</a:t>
            </a:r>
            <a:endParaRPr lang="en-US" dirty="0">
              <a:effectLst/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2800" dirty="0" smtClean="0">
                <a:effectLst/>
              </a:rPr>
              <a:t>2.</a:t>
            </a:r>
            <a:r>
              <a:rPr lang="en-US" sz="2800" dirty="0" smtClean="0">
                <a:effectLst/>
                <a:latin typeface="+mn-lt"/>
              </a:rPr>
              <a:t> </a:t>
            </a:r>
            <a:r>
              <a:rPr lang="en-US" sz="2800" dirty="0">
                <a:effectLst/>
                <a:latin typeface="+mn-lt"/>
              </a:rPr>
              <a:t>Carbohydrate variations</a:t>
            </a:r>
          </a:p>
          <a:p>
            <a:pPr lvl="1">
              <a:buSzTx/>
              <a:buFontTx/>
              <a:buNone/>
            </a:pPr>
            <a:r>
              <a:rPr lang="en-US" dirty="0" smtClean="0">
                <a:effectLst/>
              </a:rPr>
              <a:t>A</a:t>
            </a:r>
            <a:r>
              <a:rPr lang="en-US" dirty="0" smtClean="0">
                <a:effectLst/>
                <a:latin typeface="+mn-lt"/>
              </a:rPr>
              <a:t>) Monosaccharide </a:t>
            </a:r>
            <a:r>
              <a:rPr lang="en-US" dirty="0">
                <a:effectLst/>
                <a:latin typeface="+mn-lt"/>
              </a:rPr>
              <a:t>– a simple carbohydrate usually containing only 3-7 </a:t>
            </a:r>
            <a:r>
              <a:rPr lang="en-US" dirty="0" smtClean="0">
                <a:effectLst/>
                <a:latin typeface="+mn-lt"/>
              </a:rPr>
              <a:t>carbons (monomers)</a:t>
            </a:r>
            <a:endParaRPr lang="en-US" dirty="0">
              <a:effectLst/>
              <a:latin typeface="+mn-lt"/>
            </a:endParaRPr>
          </a:p>
          <a:p>
            <a:pPr lvl="1">
              <a:buSzTx/>
              <a:buFontTx/>
              <a:buNone/>
            </a:pPr>
            <a:r>
              <a:rPr lang="en-US" dirty="0" smtClean="0">
                <a:effectLst/>
                <a:latin typeface="+mn-lt"/>
              </a:rPr>
              <a:t>B) </a:t>
            </a:r>
            <a:r>
              <a:rPr lang="en-US" dirty="0">
                <a:effectLst/>
                <a:latin typeface="+mn-lt"/>
              </a:rPr>
              <a:t>Disaccharide – a combination of 2 </a:t>
            </a:r>
            <a:r>
              <a:rPr lang="en-US" dirty="0" smtClean="0">
                <a:effectLst/>
                <a:latin typeface="+mn-lt"/>
              </a:rPr>
              <a:t>monosaccharides (polymer)</a:t>
            </a:r>
            <a:endParaRPr lang="en-US" dirty="0">
              <a:effectLst/>
              <a:latin typeface="+mn-lt"/>
            </a:endParaRPr>
          </a:p>
          <a:p>
            <a:pPr lvl="1">
              <a:buSzTx/>
              <a:buFontTx/>
              <a:buNone/>
            </a:pPr>
            <a:r>
              <a:rPr lang="en-US" dirty="0">
                <a:effectLst/>
              </a:rPr>
              <a:t>C</a:t>
            </a:r>
            <a:r>
              <a:rPr lang="en-US" dirty="0" smtClean="0">
                <a:effectLst/>
                <a:latin typeface="+mn-lt"/>
              </a:rPr>
              <a:t>) </a:t>
            </a:r>
            <a:r>
              <a:rPr lang="en-US" dirty="0">
                <a:effectLst/>
                <a:latin typeface="+mn-lt"/>
              </a:rPr>
              <a:t>Polysaccharide – a polymer consisting of </a:t>
            </a:r>
            <a:r>
              <a:rPr lang="en-US" dirty="0" smtClean="0">
                <a:effectLst/>
                <a:latin typeface="+mn-lt"/>
              </a:rPr>
              <a:t>3 </a:t>
            </a:r>
            <a:r>
              <a:rPr lang="en-US" dirty="0">
                <a:effectLst/>
                <a:latin typeface="+mn-lt"/>
              </a:rPr>
              <a:t>or more </a:t>
            </a:r>
            <a:r>
              <a:rPr lang="en-US" dirty="0" smtClean="0">
                <a:effectLst/>
                <a:latin typeface="+mn-lt"/>
              </a:rPr>
              <a:t>monosaccharides (polymer)</a:t>
            </a:r>
            <a:endParaRPr lang="en-US" dirty="0">
              <a:effectLst/>
              <a:latin typeface="+mn-lt"/>
            </a:endParaRPr>
          </a:p>
          <a:p>
            <a:pPr>
              <a:buSzTx/>
              <a:buFontTx/>
              <a:buNone/>
            </a:pPr>
            <a:r>
              <a:rPr lang="en-US" sz="2800" dirty="0" smtClean="0">
                <a:effectLst/>
              </a:rPr>
              <a:t>3.</a:t>
            </a:r>
            <a:r>
              <a:rPr lang="en-US" sz="2800" dirty="0" smtClean="0">
                <a:effectLst/>
                <a:latin typeface="+mn-lt"/>
              </a:rPr>
              <a:t> </a:t>
            </a:r>
            <a:r>
              <a:rPr lang="en-US" sz="2800" dirty="0">
                <a:effectLst/>
                <a:latin typeface="+mn-lt"/>
              </a:rPr>
              <a:t>The covalent bond holding together multiple monosaccharides is known as a </a:t>
            </a:r>
            <a:r>
              <a:rPr lang="en-US" sz="2800" u="sng" dirty="0" err="1">
                <a:effectLst/>
                <a:latin typeface="+mn-lt"/>
              </a:rPr>
              <a:t>glycosidic</a:t>
            </a:r>
            <a:r>
              <a:rPr lang="en-US" sz="2800" u="sng" dirty="0">
                <a:effectLst/>
                <a:latin typeface="+mn-lt"/>
              </a:rPr>
              <a:t> bond 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3000" dirty="0" smtClean="0">
                <a:effectLst/>
              </a:rPr>
              <a:t>4.</a:t>
            </a:r>
            <a:r>
              <a:rPr lang="en-US" sz="3000" dirty="0" smtClean="0">
                <a:effectLst/>
                <a:latin typeface="+mn-lt"/>
              </a:rPr>
              <a:t> </a:t>
            </a:r>
            <a:r>
              <a:rPr lang="en-US" sz="3000" dirty="0">
                <a:effectLst/>
                <a:latin typeface="+mn-lt"/>
              </a:rPr>
              <a:t>Functions</a:t>
            </a:r>
            <a:endParaRPr lang="en-US" sz="3000" b="1" i="1" dirty="0">
              <a:effectLst/>
              <a:latin typeface="+mn-lt"/>
            </a:endParaRPr>
          </a:p>
          <a:p>
            <a:pPr lvl="1">
              <a:buSzTx/>
              <a:buFont typeface="Wingdings" pitchFamily="2" charset="2"/>
              <a:buNone/>
            </a:pPr>
            <a:r>
              <a:rPr lang="en-US" sz="3000" dirty="0">
                <a:effectLst/>
              </a:rPr>
              <a:t>A</a:t>
            </a:r>
            <a:r>
              <a:rPr lang="en-US" sz="3000" dirty="0" smtClean="0">
                <a:effectLst/>
                <a:latin typeface="+mn-lt"/>
              </a:rPr>
              <a:t>) Provide </a:t>
            </a:r>
            <a:r>
              <a:rPr lang="en-US" sz="3000" dirty="0">
                <a:effectLst/>
                <a:latin typeface="+mn-lt"/>
              </a:rPr>
              <a:t>structural support &amp; protection and acts as a nutrient/energy source</a:t>
            </a:r>
          </a:p>
          <a:p>
            <a:pPr>
              <a:buSzTx/>
              <a:buFont typeface="Wingdings" pitchFamily="2" charset="2"/>
              <a:buNone/>
            </a:pPr>
            <a:r>
              <a:rPr lang="en-US" sz="3000" dirty="0" smtClean="0">
                <a:effectLst/>
                <a:latin typeface="+mn-lt"/>
              </a:rPr>
              <a:t>5. </a:t>
            </a:r>
            <a:r>
              <a:rPr lang="en-US" sz="3000" dirty="0">
                <a:effectLst/>
                <a:latin typeface="+mn-lt"/>
              </a:rPr>
              <a:t>Examples</a:t>
            </a:r>
          </a:p>
          <a:p>
            <a:pPr lvl="1">
              <a:buSzTx/>
              <a:buFont typeface="Wingdings" pitchFamily="2" charset="2"/>
              <a:buNone/>
            </a:pPr>
            <a:r>
              <a:rPr lang="en-US" sz="3000" dirty="0">
                <a:effectLst/>
                <a:latin typeface="+mn-lt"/>
              </a:rPr>
              <a:t>	</a:t>
            </a:r>
            <a:r>
              <a:rPr lang="en-US" sz="3000" dirty="0" smtClean="0">
                <a:effectLst/>
                <a:latin typeface="+mn-lt"/>
              </a:rPr>
              <a:t>A) </a:t>
            </a:r>
            <a:r>
              <a:rPr lang="en-US" sz="3000" dirty="0">
                <a:effectLst/>
                <a:latin typeface="+mn-lt"/>
              </a:rPr>
              <a:t>Monosaccharides</a:t>
            </a:r>
          </a:p>
          <a:p>
            <a:pPr lvl="2">
              <a:buSzTx/>
              <a:buFont typeface="Wingdings" pitchFamily="2" charset="2"/>
              <a:buNone/>
            </a:pPr>
            <a:r>
              <a:rPr lang="en-US" sz="3000" dirty="0" smtClean="0">
                <a:effectLst/>
              </a:rPr>
              <a:t>1</a:t>
            </a:r>
            <a:r>
              <a:rPr lang="en-US" sz="3000" dirty="0" smtClean="0">
                <a:effectLst/>
                <a:latin typeface="+mn-lt"/>
              </a:rPr>
              <a:t>) Glucose</a:t>
            </a:r>
            <a:r>
              <a:rPr lang="en-US" sz="3000" dirty="0">
                <a:effectLst/>
                <a:latin typeface="+mn-lt"/>
              </a:rPr>
              <a:t>, </a:t>
            </a:r>
            <a:r>
              <a:rPr lang="en-US" sz="3000" dirty="0" smtClean="0">
                <a:effectLst/>
                <a:latin typeface="+mn-lt"/>
              </a:rPr>
              <a:t>fructose, and galactose </a:t>
            </a:r>
            <a:r>
              <a:rPr lang="en-US" sz="3000" dirty="0">
                <a:effectLst/>
                <a:latin typeface="+mn-lt"/>
              </a:rPr>
              <a:t>– used for energy</a:t>
            </a:r>
          </a:p>
          <a:p>
            <a:pPr lvl="2">
              <a:buSzTx/>
              <a:buFont typeface="Wingdings" pitchFamily="2" charset="2"/>
              <a:buNone/>
            </a:pPr>
            <a:r>
              <a:rPr lang="en-US" sz="3000" dirty="0" smtClean="0">
                <a:effectLst/>
                <a:latin typeface="+mn-lt"/>
              </a:rPr>
              <a:t>2) </a:t>
            </a:r>
            <a:r>
              <a:rPr lang="en-US" sz="3000" dirty="0" smtClean="0">
                <a:effectLst/>
                <a:latin typeface="+mn-lt"/>
              </a:rPr>
              <a:t>Ribose </a:t>
            </a:r>
            <a:r>
              <a:rPr lang="en-US" sz="3000" dirty="0">
                <a:effectLst/>
                <a:latin typeface="+mn-lt"/>
              </a:rPr>
              <a:t>&amp; </a:t>
            </a:r>
            <a:r>
              <a:rPr lang="en-US" sz="3000" dirty="0" err="1">
                <a:effectLst/>
                <a:latin typeface="+mn-lt"/>
              </a:rPr>
              <a:t>dexoyribose</a:t>
            </a:r>
            <a:r>
              <a:rPr lang="en-US" sz="3000" dirty="0">
                <a:effectLst/>
                <a:latin typeface="+mn-lt"/>
              </a:rPr>
              <a:t> – used to make RNA &amp; </a:t>
            </a:r>
            <a:r>
              <a:rPr lang="en-US" sz="3000" dirty="0" smtClean="0">
                <a:effectLst/>
                <a:latin typeface="+mn-lt"/>
              </a:rPr>
              <a:t>DNA (respectively)</a:t>
            </a:r>
            <a:r>
              <a:rPr lang="en-US" dirty="0" smtClean="0">
                <a:effectLst/>
                <a:latin typeface="+mn-lt"/>
              </a:rPr>
              <a:t> </a:t>
            </a:r>
            <a:r>
              <a:rPr lang="en-US" dirty="0">
                <a:effectLst/>
                <a:latin typeface="+mn-lt"/>
              </a:rPr>
              <a:t>				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000" dirty="0">
                <a:effectLst/>
              </a:rPr>
              <a:t>B</a:t>
            </a:r>
            <a:r>
              <a:rPr lang="en-US" sz="3000" dirty="0" smtClean="0">
                <a:effectLst/>
                <a:latin typeface="+mn-lt"/>
              </a:rPr>
              <a:t>) </a:t>
            </a:r>
            <a:r>
              <a:rPr lang="en-US" sz="3000" dirty="0">
                <a:effectLst/>
                <a:latin typeface="+mn-lt"/>
              </a:rPr>
              <a:t>Disaccharides</a:t>
            </a:r>
          </a:p>
          <a:p>
            <a:pPr lvl="1">
              <a:buFont typeface="Wingdings" pitchFamily="2" charset="2"/>
              <a:buNone/>
            </a:pPr>
            <a:r>
              <a:rPr lang="en-US" sz="3000" dirty="0">
                <a:effectLst/>
              </a:rPr>
              <a:t>1</a:t>
            </a:r>
            <a:r>
              <a:rPr lang="en-US" sz="3000" dirty="0" smtClean="0">
                <a:effectLst/>
                <a:latin typeface="+mn-lt"/>
              </a:rPr>
              <a:t>) Maltose</a:t>
            </a:r>
            <a:r>
              <a:rPr lang="en-US" sz="3000" dirty="0">
                <a:effectLst/>
                <a:latin typeface="+mn-lt"/>
              </a:rPr>
              <a:t>, lactose, </a:t>
            </a:r>
            <a:r>
              <a:rPr lang="en-US" sz="3000" dirty="0" smtClean="0">
                <a:effectLst/>
                <a:latin typeface="+mn-lt"/>
              </a:rPr>
              <a:t>and </a:t>
            </a:r>
            <a:r>
              <a:rPr lang="en-US" sz="3000" dirty="0">
                <a:effectLst/>
                <a:latin typeface="+mn-lt"/>
              </a:rPr>
              <a:t>sucrose – found in foods we consume</a:t>
            </a:r>
          </a:p>
          <a:p>
            <a:pPr>
              <a:buFont typeface="Wingdings" pitchFamily="2" charset="2"/>
              <a:buNone/>
            </a:pPr>
            <a:r>
              <a:rPr lang="en-US" sz="3000" dirty="0" smtClean="0">
                <a:effectLst/>
                <a:latin typeface="+mn-lt"/>
              </a:rPr>
              <a:t>C) </a:t>
            </a:r>
            <a:r>
              <a:rPr lang="en-US" sz="3000" dirty="0">
                <a:effectLst/>
                <a:latin typeface="+mn-lt"/>
              </a:rPr>
              <a:t>Polysaccharides</a:t>
            </a:r>
          </a:p>
          <a:p>
            <a:pPr lvl="1">
              <a:buFont typeface="Wingdings" pitchFamily="2" charset="2"/>
              <a:buNone/>
            </a:pPr>
            <a:r>
              <a:rPr lang="en-US" sz="3000" dirty="0">
                <a:effectLst/>
              </a:rPr>
              <a:t>1</a:t>
            </a:r>
            <a:r>
              <a:rPr lang="en-US" sz="3000" dirty="0" smtClean="0">
                <a:effectLst/>
                <a:latin typeface="+mn-lt"/>
              </a:rPr>
              <a:t>) </a:t>
            </a:r>
            <a:r>
              <a:rPr lang="en-US" sz="3000" dirty="0">
                <a:effectLst/>
                <a:latin typeface="+mn-lt"/>
              </a:rPr>
              <a:t>Glycogen (starch) – primary energy storage molecule in the body</a:t>
            </a:r>
            <a:endParaRPr lang="en-US" sz="300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2800" dirty="0">
                <a:effectLst/>
              </a:rPr>
              <a:t>H</a:t>
            </a:r>
            <a:r>
              <a:rPr lang="en-US" sz="2800" dirty="0" smtClean="0">
                <a:effectLst/>
                <a:latin typeface="+mn-lt"/>
              </a:rPr>
              <a:t>. </a:t>
            </a:r>
            <a:r>
              <a:rPr lang="en-US" sz="2800" dirty="0">
                <a:effectLst/>
                <a:latin typeface="+mn-lt"/>
              </a:rPr>
              <a:t>Lipids</a:t>
            </a:r>
          </a:p>
          <a:p>
            <a:pPr lvl="1">
              <a:buSzTx/>
              <a:buFontTx/>
              <a:buNone/>
            </a:pPr>
            <a:r>
              <a:rPr lang="en-US" dirty="0" smtClean="0">
                <a:effectLst/>
              </a:rPr>
              <a:t>1</a:t>
            </a:r>
            <a:r>
              <a:rPr lang="en-US" dirty="0">
                <a:effectLst/>
              </a:rPr>
              <a:t>.</a:t>
            </a:r>
            <a:r>
              <a:rPr lang="en-US" dirty="0" smtClean="0">
                <a:effectLst/>
                <a:latin typeface="+mn-lt"/>
              </a:rPr>
              <a:t> Refers </a:t>
            </a:r>
            <a:r>
              <a:rPr lang="en-US" dirty="0">
                <a:effectLst/>
                <a:latin typeface="+mn-lt"/>
              </a:rPr>
              <a:t>to a variety of substances that are not soluble in water but do dissolve in nonpolar solvents</a:t>
            </a:r>
          </a:p>
          <a:p>
            <a:pPr lvl="1">
              <a:buSzTx/>
              <a:buFontTx/>
              <a:buNone/>
            </a:pPr>
            <a:r>
              <a:rPr lang="en-US" dirty="0" smtClean="0">
                <a:effectLst/>
                <a:latin typeface="+mn-lt"/>
              </a:rPr>
              <a:t>2. </a:t>
            </a:r>
            <a:r>
              <a:rPr lang="en-US" dirty="0">
                <a:effectLst/>
                <a:latin typeface="+mn-lt"/>
              </a:rPr>
              <a:t>4 main classes</a:t>
            </a:r>
          </a:p>
          <a:p>
            <a:pPr lvl="2">
              <a:buSzTx/>
              <a:buFontTx/>
              <a:buNone/>
            </a:pPr>
            <a:r>
              <a:rPr lang="en-US" sz="2800" dirty="0" smtClean="0">
                <a:effectLst/>
              </a:rPr>
              <a:t>A</a:t>
            </a:r>
            <a:r>
              <a:rPr lang="en-US" sz="2800" dirty="0" smtClean="0">
                <a:effectLst/>
                <a:latin typeface="+mn-lt"/>
              </a:rPr>
              <a:t>) Triglycerides</a:t>
            </a:r>
            <a:endParaRPr lang="en-US" sz="2800" dirty="0">
              <a:effectLst/>
              <a:latin typeface="+mn-lt"/>
            </a:endParaRPr>
          </a:p>
          <a:p>
            <a:pPr lvl="2">
              <a:buSzTx/>
              <a:buFontTx/>
              <a:buNone/>
            </a:pPr>
            <a:r>
              <a:rPr lang="en-US" sz="2800" dirty="0" smtClean="0">
                <a:effectLst/>
                <a:latin typeface="+mn-lt"/>
              </a:rPr>
              <a:t>B) </a:t>
            </a:r>
            <a:r>
              <a:rPr lang="en-US" sz="2800" dirty="0">
                <a:effectLst/>
                <a:latin typeface="+mn-lt"/>
              </a:rPr>
              <a:t>Phospholipids</a:t>
            </a:r>
          </a:p>
          <a:p>
            <a:pPr lvl="2">
              <a:buSzTx/>
              <a:buFontTx/>
              <a:buNone/>
            </a:pPr>
            <a:r>
              <a:rPr lang="en-US" sz="2800" dirty="0">
                <a:effectLst/>
              </a:rPr>
              <a:t>C</a:t>
            </a:r>
            <a:r>
              <a:rPr lang="en-US" sz="2800" dirty="0" smtClean="0">
                <a:effectLst/>
                <a:latin typeface="+mn-lt"/>
              </a:rPr>
              <a:t>) </a:t>
            </a:r>
            <a:r>
              <a:rPr lang="en-US" sz="2800" dirty="0">
                <a:effectLst/>
                <a:latin typeface="+mn-lt"/>
              </a:rPr>
              <a:t>Steroids</a:t>
            </a:r>
          </a:p>
          <a:p>
            <a:pPr lvl="2">
              <a:buSzTx/>
              <a:buFontTx/>
              <a:buNone/>
            </a:pPr>
            <a:r>
              <a:rPr lang="en-US" sz="2800" dirty="0">
                <a:effectLst/>
              </a:rPr>
              <a:t>D</a:t>
            </a:r>
            <a:r>
              <a:rPr lang="en-US" sz="2800" dirty="0" smtClean="0">
                <a:effectLst/>
                <a:latin typeface="+mn-lt"/>
              </a:rPr>
              <a:t>) </a:t>
            </a:r>
            <a:r>
              <a:rPr lang="en-US" sz="2800" dirty="0">
                <a:effectLst/>
                <a:latin typeface="+mn-lt"/>
              </a:rPr>
              <a:t>Eicosanoids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SzTx/>
              <a:buFontTx/>
              <a:buNone/>
            </a:pPr>
            <a:r>
              <a:rPr lang="en-US" sz="3000" dirty="0">
                <a:effectLst/>
                <a:latin typeface="+mn-lt"/>
              </a:rPr>
              <a:t>C) </a:t>
            </a:r>
            <a:r>
              <a:rPr lang="en-US" sz="3000" dirty="0" smtClean="0">
                <a:effectLst/>
                <a:latin typeface="+mn-lt"/>
              </a:rPr>
              <a:t>Trace </a:t>
            </a:r>
            <a:r>
              <a:rPr lang="en-US" sz="3000" dirty="0">
                <a:effectLst/>
                <a:latin typeface="+mn-lt"/>
              </a:rPr>
              <a:t>elements are ones only required in </a:t>
            </a:r>
            <a:r>
              <a:rPr lang="en-US" sz="3000" dirty="0" smtClean="0">
                <a:effectLst/>
                <a:latin typeface="+mn-lt"/>
              </a:rPr>
              <a:t>small quantities</a:t>
            </a:r>
            <a:endParaRPr lang="en-US" sz="3000" dirty="0">
              <a:effectLst/>
              <a:latin typeface="+mn-lt"/>
            </a:endParaRPr>
          </a:p>
          <a:p>
            <a:pPr lvl="3">
              <a:buSzTx/>
              <a:buFontTx/>
              <a:buNone/>
            </a:pPr>
            <a:r>
              <a:rPr lang="en-US" sz="3000" dirty="0" smtClean="0">
                <a:effectLst/>
                <a:latin typeface="+mn-lt"/>
              </a:rPr>
              <a:t>1) Fe</a:t>
            </a:r>
            <a:r>
              <a:rPr lang="en-US" sz="3000" dirty="0">
                <a:effectLst/>
                <a:latin typeface="+mn-lt"/>
              </a:rPr>
              <a:t>, Cu &amp; Zn are examples</a:t>
            </a:r>
          </a:p>
          <a:p>
            <a:pPr>
              <a:buSzTx/>
              <a:buFontTx/>
              <a:buNone/>
            </a:pPr>
            <a:r>
              <a:rPr lang="en-US" sz="3000" dirty="0" smtClean="0">
                <a:effectLst/>
                <a:latin typeface="+mn-lt"/>
              </a:rPr>
              <a:t>C. </a:t>
            </a:r>
            <a:r>
              <a:rPr lang="en-US" sz="3000" dirty="0">
                <a:effectLst/>
                <a:latin typeface="+mn-lt"/>
              </a:rPr>
              <a:t>Atom – smallest unit of an element that still has the properties of the element</a:t>
            </a:r>
          </a:p>
          <a:p>
            <a:pPr>
              <a:buSzTx/>
              <a:buFontTx/>
              <a:buNone/>
            </a:pPr>
            <a:r>
              <a:rPr lang="en-US" sz="3000" dirty="0">
                <a:effectLst/>
              </a:rPr>
              <a:t>D</a:t>
            </a:r>
            <a:r>
              <a:rPr lang="en-US" sz="3000" dirty="0" smtClean="0">
                <a:effectLst/>
                <a:latin typeface="+mn-lt"/>
              </a:rPr>
              <a:t>. </a:t>
            </a:r>
            <a:r>
              <a:rPr lang="en-US" sz="3000" dirty="0">
                <a:effectLst/>
                <a:latin typeface="+mn-lt"/>
              </a:rPr>
              <a:t>Molecule – stable assembly of 2 or more atoms; O</a:t>
            </a:r>
            <a:r>
              <a:rPr lang="en-US" sz="3000" baseline="-25000" dirty="0">
                <a:effectLst/>
                <a:latin typeface="+mn-lt"/>
              </a:rPr>
              <a:t>2</a:t>
            </a:r>
            <a:r>
              <a:rPr lang="en-US" sz="3000" dirty="0">
                <a:effectLst/>
                <a:latin typeface="+mn-lt"/>
              </a:rPr>
              <a:t> and H</a:t>
            </a:r>
            <a:r>
              <a:rPr lang="en-US" sz="3000" baseline="-25000" dirty="0">
                <a:effectLst/>
                <a:latin typeface="+mn-lt"/>
              </a:rPr>
              <a:t>2</a:t>
            </a:r>
            <a:r>
              <a:rPr lang="en-US" sz="3000" dirty="0">
                <a:effectLst/>
                <a:latin typeface="+mn-lt"/>
              </a:rPr>
              <a:t>O are examples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2800" dirty="0" smtClean="0">
                <a:effectLst/>
              </a:rPr>
              <a:t>3.</a:t>
            </a:r>
            <a:r>
              <a:rPr lang="en-US" sz="2800" dirty="0" smtClean="0">
                <a:effectLst/>
                <a:latin typeface="+mn-lt"/>
              </a:rPr>
              <a:t> </a:t>
            </a:r>
            <a:r>
              <a:rPr lang="en-US" sz="2800" dirty="0">
                <a:effectLst/>
                <a:latin typeface="+mn-lt"/>
              </a:rPr>
              <a:t>Triglycerides</a:t>
            </a:r>
          </a:p>
          <a:p>
            <a:pPr lvl="1">
              <a:buSzTx/>
              <a:buFontTx/>
              <a:buNone/>
            </a:pPr>
            <a:r>
              <a:rPr lang="en-US" dirty="0" smtClean="0">
                <a:effectLst/>
              </a:rPr>
              <a:t>A</a:t>
            </a:r>
            <a:r>
              <a:rPr lang="en-US" dirty="0" smtClean="0">
                <a:effectLst/>
                <a:latin typeface="+mn-lt"/>
              </a:rPr>
              <a:t>) Composed </a:t>
            </a:r>
            <a:r>
              <a:rPr lang="en-US" dirty="0">
                <a:effectLst/>
                <a:latin typeface="+mn-lt"/>
              </a:rPr>
              <a:t>of a molecule of glycerol bound to 3 fatty acids</a:t>
            </a:r>
          </a:p>
          <a:p>
            <a:pPr lvl="1">
              <a:buSzTx/>
              <a:buFontTx/>
              <a:buNone/>
            </a:pPr>
            <a:r>
              <a:rPr lang="en-US" dirty="0" smtClean="0">
                <a:effectLst/>
                <a:latin typeface="+mn-lt"/>
              </a:rPr>
              <a:t>B) </a:t>
            </a:r>
            <a:r>
              <a:rPr lang="en-US" dirty="0">
                <a:effectLst/>
                <a:latin typeface="+mn-lt"/>
              </a:rPr>
              <a:t>2 </a:t>
            </a:r>
            <a:r>
              <a:rPr lang="en-US" dirty="0" smtClean="0">
                <a:effectLst/>
                <a:latin typeface="+mn-lt"/>
              </a:rPr>
              <a:t>classifications of fatty acids</a:t>
            </a:r>
            <a:endParaRPr lang="en-US" dirty="0">
              <a:effectLst/>
              <a:latin typeface="+mn-lt"/>
            </a:endParaRPr>
          </a:p>
          <a:p>
            <a:pPr lvl="2">
              <a:buSzTx/>
              <a:buFontTx/>
              <a:buNone/>
            </a:pPr>
            <a:r>
              <a:rPr lang="en-US" sz="2800" dirty="0" smtClean="0">
                <a:effectLst/>
              </a:rPr>
              <a:t>1</a:t>
            </a:r>
            <a:r>
              <a:rPr lang="en-US" sz="2800" dirty="0" smtClean="0">
                <a:effectLst/>
                <a:latin typeface="+mn-lt"/>
              </a:rPr>
              <a:t>) Saturated </a:t>
            </a:r>
            <a:r>
              <a:rPr lang="en-US" sz="2800" dirty="0">
                <a:effectLst/>
                <a:latin typeface="+mn-lt"/>
              </a:rPr>
              <a:t>– no double bonds in the fatty acids</a:t>
            </a:r>
          </a:p>
          <a:p>
            <a:pPr lvl="2">
              <a:buSzTx/>
              <a:buFontTx/>
              <a:buNone/>
            </a:pPr>
            <a:r>
              <a:rPr lang="en-US" sz="2800" dirty="0" smtClean="0">
                <a:effectLst/>
                <a:latin typeface="+mn-lt"/>
              </a:rPr>
              <a:t>2) </a:t>
            </a:r>
            <a:r>
              <a:rPr lang="en-US" sz="2800" dirty="0">
                <a:effectLst/>
                <a:latin typeface="+mn-lt"/>
              </a:rPr>
              <a:t>Unsaturated – one or more double bonds in the fatty acids</a:t>
            </a:r>
          </a:p>
          <a:p>
            <a:pPr lvl="1">
              <a:buSzTx/>
              <a:buFontTx/>
              <a:buNone/>
            </a:pPr>
            <a:r>
              <a:rPr lang="en-US" dirty="0">
                <a:effectLst/>
              </a:rPr>
              <a:t>C</a:t>
            </a:r>
            <a:r>
              <a:rPr lang="en-US" dirty="0" smtClean="0">
                <a:effectLst/>
                <a:latin typeface="+mn-lt"/>
              </a:rPr>
              <a:t>) </a:t>
            </a:r>
            <a:r>
              <a:rPr lang="en-US" dirty="0">
                <a:effectLst/>
                <a:latin typeface="+mn-lt"/>
              </a:rPr>
              <a:t>Function as an energy </a:t>
            </a:r>
            <a:r>
              <a:rPr lang="en-US" dirty="0" smtClean="0">
                <a:effectLst/>
                <a:latin typeface="+mn-lt"/>
              </a:rPr>
              <a:t>source and provides protection (cushioning) &amp; insulation</a:t>
            </a:r>
            <a:endParaRPr lang="en-US" dirty="0">
              <a:effectLst/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3000" dirty="0" smtClean="0">
                <a:effectLst/>
              </a:rPr>
              <a:t>4.</a:t>
            </a:r>
            <a:r>
              <a:rPr lang="en-US" sz="3000" dirty="0" smtClean="0">
                <a:effectLst/>
                <a:latin typeface="+mn-lt"/>
              </a:rPr>
              <a:t> </a:t>
            </a:r>
            <a:r>
              <a:rPr lang="en-US" sz="3000" dirty="0">
                <a:effectLst/>
                <a:latin typeface="+mn-lt"/>
              </a:rPr>
              <a:t>Phospholipids</a:t>
            </a:r>
          </a:p>
          <a:p>
            <a:pPr lvl="1">
              <a:buSzTx/>
              <a:buFontTx/>
              <a:buNone/>
            </a:pPr>
            <a:r>
              <a:rPr lang="en-US" sz="3000" dirty="0" smtClean="0">
                <a:effectLst/>
              </a:rPr>
              <a:t>A</a:t>
            </a:r>
            <a:r>
              <a:rPr lang="en-US" sz="3000" dirty="0" smtClean="0">
                <a:effectLst/>
                <a:latin typeface="+mn-lt"/>
              </a:rPr>
              <a:t>) Composed </a:t>
            </a:r>
            <a:r>
              <a:rPr lang="en-US" sz="3000" dirty="0">
                <a:effectLst/>
                <a:latin typeface="+mn-lt"/>
              </a:rPr>
              <a:t>of a glycerol bonded to 2 fatty acids and one phosphate group</a:t>
            </a:r>
          </a:p>
          <a:p>
            <a:pPr lvl="2">
              <a:buSzTx/>
              <a:buFontTx/>
              <a:buNone/>
            </a:pPr>
            <a:r>
              <a:rPr lang="en-US" sz="3000" dirty="0" smtClean="0">
                <a:effectLst/>
                <a:latin typeface="+mn-lt"/>
              </a:rPr>
              <a:t>1) Results </a:t>
            </a:r>
            <a:r>
              <a:rPr lang="en-US" sz="3000" dirty="0">
                <a:effectLst/>
                <a:latin typeface="+mn-lt"/>
              </a:rPr>
              <a:t>in a portion that is hydrophilic (head; phosphate end) and a portion that is hydrophobic (tail; fatty acid end)</a:t>
            </a:r>
          </a:p>
          <a:p>
            <a:pPr lvl="2">
              <a:buSzTx/>
              <a:buFontTx/>
              <a:buNone/>
            </a:pPr>
            <a:r>
              <a:rPr lang="en-US" sz="3000" dirty="0" smtClean="0">
                <a:effectLst/>
                <a:latin typeface="+mn-lt"/>
              </a:rPr>
              <a:t>2) </a:t>
            </a:r>
            <a:r>
              <a:rPr lang="en-US" sz="3000" dirty="0">
                <a:effectLst/>
                <a:latin typeface="+mn-lt"/>
              </a:rPr>
              <a:t>Referred to as </a:t>
            </a:r>
            <a:r>
              <a:rPr lang="en-US" sz="3000" u="sng" dirty="0">
                <a:effectLst/>
                <a:latin typeface="+mn-lt"/>
              </a:rPr>
              <a:t>amphipathic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SzTx/>
              <a:buFontTx/>
              <a:buNone/>
            </a:pPr>
            <a:r>
              <a:rPr lang="en-US" sz="3000" dirty="0">
                <a:effectLst/>
              </a:rPr>
              <a:t>B</a:t>
            </a:r>
            <a:r>
              <a:rPr lang="en-US" sz="3000" dirty="0" smtClean="0">
                <a:effectLst/>
                <a:latin typeface="+mn-lt"/>
              </a:rPr>
              <a:t>) </a:t>
            </a:r>
            <a:r>
              <a:rPr lang="en-US" sz="3000" dirty="0">
                <a:effectLst/>
                <a:latin typeface="+mn-lt"/>
              </a:rPr>
              <a:t>Primary components of the cell membrane</a:t>
            </a:r>
          </a:p>
          <a:p>
            <a:pPr lvl="1">
              <a:buSzTx/>
              <a:buFontTx/>
              <a:buNone/>
            </a:pPr>
            <a:r>
              <a:rPr lang="en-US" sz="3000" dirty="0">
                <a:effectLst/>
              </a:rPr>
              <a:t>C</a:t>
            </a:r>
            <a:r>
              <a:rPr lang="en-US" sz="3000" dirty="0" smtClean="0">
                <a:effectLst/>
                <a:latin typeface="+mn-lt"/>
              </a:rPr>
              <a:t>) </a:t>
            </a:r>
            <a:r>
              <a:rPr lang="en-US" sz="3000" dirty="0">
                <a:effectLst/>
                <a:latin typeface="+mn-lt"/>
              </a:rPr>
              <a:t>Amphipathic nature gives the membrane selective permeability</a:t>
            </a:r>
          </a:p>
          <a:p>
            <a:pPr>
              <a:buSzTx/>
              <a:buFontTx/>
              <a:buNone/>
            </a:pPr>
            <a:r>
              <a:rPr lang="en-US" sz="3000" dirty="0" smtClean="0">
                <a:effectLst/>
              </a:rPr>
              <a:t>5.</a:t>
            </a:r>
            <a:r>
              <a:rPr lang="en-US" sz="3000" dirty="0" smtClean="0">
                <a:effectLst/>
                <a:latin typeface="+mn-lt"/>
              </a:rPr>
              <a:t> </a:t>
            </a:r>
            <a:r>
              <a:rPr lang="en-US" sz="3000" dirty="0">
                <a:effectLst/>
                <a:latin typeface="+mn-lt"/>
              </a:rPr>
              <a:t>Steroids</a:t>
            </a:r>
          </a:p>
          <a:p>
            <a:pPr lvl="1">
              <a:buSzTx/>
              <a:buFontTx/>
              <a:buNone/>
            </a:pPr>
            <a:r>
              <a:rPr lang="en-US" sz="3000" dirty="0">
                <a:effectLst/>
              </a:rPr>
              <a:t>A</a:t>
            </a:r>
            <a:r>
              <a:rPr lang="en-US" sz="3000" dirty="0" smtClean="0">
                <a:effectLst/>
                <a:latin typeface="+mn-lt"/>
              </a:rPr>
              <a:t>) </a:t>
            </a:r>
            <a:r>
              <a:rPr lang="en-US" sz="3000" dirty="0" smtClean="0">
                <a:effectLst/>
                <a:latin typeface="+mn-lt"/>
              </a:rPr>
              <a:t>Found </a:t>
            </a:r>
            <a:r>
              <a:rPr lang="en-US" sz="3000" dirty="0">
                <a:effectLst/>
                <a:latin typeface="+mn-lt"/>
              </a:rPr>
              <a:t>in cell membranes and act as hormones</a:t>
            </a:r>
            <a:endParaRPr lang="en-US" sz="2600" dirty="0">
              <a:effectLst/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SzTx/>
              <a:buFontTx/>
              <a:buNone/>
            </a:pPr>
            <a:r>
              <a:rPr lang="en-US" sz="3000" dirty="0" smtClean="0">
                <a:effectLst/>
              </a:rPr>
              <a:t>1</a:t>
            </a:r>
            <a:r>
              <a:rPr lang="en-US" sz="3000" dirty="0" smtClean="0">
                <a:effectLst/>
                <a:latin typeface="+mn-lt"/>
              </a:rPr>
              <a:t>) Steroids </a:t>
            </a:r>
            <a:r>
              <a:rPr lang="en-US" sz="3000" dirty="0" smtClean="0">
                <a:effectLst/>
                <a:latin typeface="+mn-lt"/>
              </a:rPr>
              <a:t>reinforce </a:t>
            </a:r>
            <a:r>
              <a:rPr lang="en-US" sz="3000" dirty="0">
                <a:effectLst/>
                <a:latin typeface="+mn-lt"/>
              </a:rPr>
              <a:t>the cell membrane of animal </a:t>
            </a:r>
            <a:r>
              <a:rPr lang="en-US" sz="3000" dirty="0" smtClean="0">
                <a:effectLst/>
                <a:latin typeface="+mn-lt"/>
              </a:rPr>
              <a:t>cells which lack a cell wall</a:t>
            </a:r>
            <a:endParaRPr lang="en-US" sz="3000" dirty="0">
              <a:effectLst/>
              <a:latin typeface="+mn-lt"/>
            </a:endParaRPr>
          </a:p>
          <a:p>
            <a:pPr lvl="2">
              <a:buSzTx/>
              <a:buFontTx/>
              <a:buNone/>
            </a:pPr>
            <a:r>
              <a:rPr lang="en-US" sz="3000" dirty="0" smtClean="0">
                <a:effectLst/>
                <a:latin typeface="+mn-lt"/>
              </a:rPr>
              <a:t>2) </a:t>
            </a:r>
            <a:r>
              <a:rPr lang="en-US" sz="3000" dirty="0" smtClean="0">
                <a:effectLst/>
              </a:rPr>
              <a:t>Hormones a</a:t>
            </a:r>
            <a:r>
              <a:rPr lang="en-US" sz="3000" dirty="0" smtClean="0">
                <a:effectLst/>
                <a:latin typeface="+mn-lt"/>
              </a:rPr>
              <a:t>ct </a:t>
            </a:r>
            <a:r>
              <a:rPr lang="en-US" sz="3000" dirty="0">
                <a:effectLst/>
                <a:latin typeface="+mn-lt"/>
              </a:rPr>
              <a:t>in cell-to-cell communication</a:t>
            </a:r>
          </a:p>
          <a:p>
            <a:pPr>
              <a:buSzTx/>
              <a:buFontTx/>
              <a:buNone/>
            </a:pPr>
            <a:r>
              <a:rPr lang="en-US" sz="3000" dirty="0" smtClean="0">
                <a:effectLst/>
              </a:rPr>
              <a:t>6.</a:t>
            </a:r>
            <a:r>
              <a:rPr lang="en-US" sz="3000" dirty="0" smtClean="0">
                <a:effectLst/>
                <a:latin typeface="+mn-lt"/>
              </a:rPr>
              <a:t> </a:t>
            </a:r>
            <a:r>
              <a:rPr lang="en-US" sz="3000" dirty="0">
                <a:effectLst/>
                <a:latin typeface="+mn-lt"/>
              </a:rPr>
              <a:t>Eicosanoids</a:t>
            </a:r>
          </a:p>
          <a:p>
            <a:pPr lvl="1">
              <a:buSzTx/>
              <a:buFontTx/>
              <a:buNone/>
            </a:pPr>
            <a:r>
              <a:rPr lang="en-US" sz="3000" dirty="0" smtClean="0">
                <a:effectLst/>
              </a:rPr>
              <a:t>A</a:t>
            </a:r>
            <a:r>
              <a:rPr lang="en-US" sz="3000" dirty="0" smtClean="0">
                <a:effectLst/>
                <a:latin typeface="+mn-lt"/>
              </a:rPr>
              <a:t>) Found </a:t>
            </a:r>
            <a:r>
              <a:rPr lang="en-US" sz="3000" dirty="0">
                <a:effectLst/>
                <a:latin typeface="+mn-lt"/>
              </a:rPr>
              <a:t>in all cell membranes</a:t>
            </a:r>
          </a:p>
          <a:p>
            <a:pPr lvl="1">
              <a:buSzTx/>
              <a:buFontTx/>
              <a:buNone/>
            </a:pPr>
            <a:r>
              <a:rPr lang="en-US" sz="3000" dirty="0" smtClean="0">
                <a:effectLst/>
                <a:latin typeface="+mn-lt"/>
              </a:rPr>
              <a:t>B) </a:t>
            </a:r>
            <a:r>
              <a:rPr lang="en-US" sz="3000" dirty="0" smtClean="0">
                <a:effectLst/>
                <a:latin typeface="+mn-lt"/>
              </a:rPr>
              <a:t>Function </a:t>
            </a:r>
            <a:r>
              <a:rPr lang="en-US" sz="3000" dirty="0">
                <a:effectLst/>
                <a:latin typeface="+mn-lt"/>
              </a:rPr>
              <a:t>in multiple cell processes</a:t>
            </a:r>
          </a:p>
          <a:p>
            <a:pPr lvl="1">
              <a:buSzTx/>
              <a:buFontTx/>
              <a:buNone/>
            </a:pPr>
            <a:r>
              <a:rPr lang="en-US" sz="3000" dirty="0">
                <a:effectLst/>
              </a:rPr>
              <a:t>C</a:t>
            </a:r>
            <a:r>
              <a:rPr lang="en-US" sz="3000" dirty="0" smtClean="0">
                <a:effectLst/>
                <a:latin typeface="+mn-lt"/>
              </a:rPr>
              <a:t>) </a:t>
            </a:r>
            <a:r>
              <a:rPr lang="en-US" sz="3000" dirty="0" smtClean="0">
                <a:effectLst/>
                <a:latin typeface="+mn-lt"/>
              </a:rPr>
              <a:t>Ex</a:t>
            </a:r>
            <a:r>
              <a:rPr lang="en-US" sz="3000" dirty="0">
                <a:effectLst/>
                <a:latin typeface="+mn-lt"/>
              </a:rPr>
              <a:t>. prostaglandins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Tx/>
              <a:buFontTx/>
              <a:buNone/>
            </a:pPr>
            <a:r>
              <a:rPr lang="en-US" sz="3000" dirty="0" smtClean="0">
                <a:effectLst/>
              </a:rPr>
              <a:t>I</a:t>
            </a:r>
            <a:r>
              <a:rPr lang="en-US" sz="3000" dirty="0" smtClean="0">
                <a:effectLst/>
                <a:latin typeface="+mn-lt"/>
              </a:rPr>
              <a:t>. Proteins</a:t>
            </a:r>
            <a:endParaRPr lang="en-US" sz="3000" dirty="0">
              <a:effectLst/>
              <a:latin typeface="+mn-lt"/>
            </a:endParaRPr>
          </a:p>
          <a:p>
            <a:pPr lvl="1">
              <a:lnSpc>
                <a:spcPct val="90000"/>
              </a:lnSpc>
              <a:buSzTx/>
              <a:buFontTx/>
              <a:buNone/>
            </a:pPr>
            <a:r>
              <a:rPr lang="en-US" sz="3000" dirty="0" smtClean="0">
                <a:effectLst/>
                <a:latin typeface="+mn-lt"/>
              </a:rPr>
              <a:t>1. The </a:t>
            </a:r>
            <a:r>
              <a:rPr lang="en-US" sz="3000" dirty="0">
                <a:effectLst/>
                <a:latin typeface="+mn-lt"/>
              </a:rPr>
              <a:t>predominant molecules in cells</a:t>
            </a:r>
          </a:p>
          <a:p>
            <a:pPr lvl="1">
              <a:lnSpc>
                <a:spcPct val="90000"/>
              </a:lnSpc>
              <a:buSzTx/>
              <a:buFontTx/>
              <a:buNone/>
            </a:pPr>
            <a:r>
              <a:rPr lang="en-US" sz="3000" dirty="0" smtClean="0">
                <a:effectLst/>
                <a:latin typeface="+mn-lt"/>
              </a:rPr>
              <a:t>2. </a:t>
            </a:r>
            <a:r>
              <a:rPr lang="en-US" sz="3000" dirty="0">
                <a:effectLst/>
                <a:latin typeface="+mn-lt"/>
              </a:rPr>
              <a:t>Composed of a chain of amino acids </a:t>
            </a:r>
            <a:r>
              <a:rPr lang="en-US" sz="3000" dirty="0" smtClean="0">
                <a:effectLst/>
                <a:latin typeface="+mn-lt"/>
              </a:rPr>
              <a:t>(monomers)</a:t>
            </a:r>
            <a:endParaRPr lang="en-US" sz="3000" dirty="0">
              <a:effectLst/>
              <a:latin typeface="+mn-lt"/>
            </a:endParaRPr>
          </a:p>
          <a:p>
            <a:pPr lvl="2">
              <a:lnSpc>
                <a:spcPct val="90000"/>
              </a:lnSpc>
              <a:buSzTx/>
              <a:buFontTx/>
              <a:buNone/>
            </a:pPr>
            <a:r>
              <a:rPr lang="en-US" sz="3000" dirty="0" smtClean="0">
                <a:effectLst/>
              </a:rPr>
              <a:t>A</a:t>
            </a:r>
            <a:r>
              <a:rPr lang="en-US" sz="3000" dirty="0" smtClean="0">
                <a:effectLst/>
                <a:latin typeface="+mn-lt"/>
              </a:rPr>
              <a:t>) 20 </a:t>
            </a:r>
            <a:r>
              <a:rPr lang="en-US" sz="3000" dirty="0">
                <a:effectLst/>
                <a:latin typeface="+mn-lt"/>
              </a:rPr>
              <a:t>naturally occurring amino acids</a:t>
            </a:r>
          </a:p>
          <a:p>
            <a:pPr lvl="2">
              <a:lnSpc>
                <a:spcPct val="90000"/>
              </a:lnSpc>
              <a:buSzTx/>
              <a:buFontTx/>
              <a:buNone/>
            </a:pPr>
            <a:r>
              <a:rPr lang="en-US" sz="3000" dirty="0" smtClean="0">
                <a:effectLst/>
                <a:latin typeface="+mn-lt"/>
              </a:rPr>
              <a:t>B) </a:t>
            </a:r>
            <a:r>
              <a:rPr lang="en-US" sz="3000" dirty="0">
                <a:effectLst/>
                <a:latin typeface="+mn-lt"/>
              </a:rPr>
              <a:t>Allows for an almost infinite variety of </a:t>
            </a:r>
            <a:r>
              <a:rPr lang="en-US" sz="3000" dirty="0" smtClean="0">
                <a:effectLst/>
                <a:latin typeface="+mn-lt"/>
              </a:rPr>
              <a:t>proteins</a:t>
            </a:r>
          </a:p>
          <a:p>
            <a:pPr lvl="1">
              <a:lnSpc>
                <a:spcPct val="90000"/>
              </a:lnSpc>
              <a:buSzTx/>
              <a:buFontTx/>
              <a:buNone/>
            </a:pPr>
            <a:r>
              <a:rPr lang="en-US" sz="3000" dirty="0" smtClean="0">
                <a:effectLst/>
              </a:rPr>
              <a:t>3.</a:t>
            </a:r>
            <a:r>
              <a:rPr lang="en-US" sz="3000" dirty="0" smtClean="0">
                <a:effectLst/>
                <a:latin typeface="+mn-lt"/>
              </a:rPr>
              <a:t> A covalent bond referred to as a </a:t>
            </a:r>
            <a:r>
              <a:rPr lang="en-US" sz="3000" u="sng" dirty="0" smtClean="0">
                <a:effectLst/>
                <a:latin typeface="+mn-lt"/>
              </a:rPr>
              <a:t>peptide bond</a:t>
            </a:r>
            <a:r>
              <a:rPr lang="en-US" sz="3000" dirty="0" smtClean="0">
                <a:effectLst/>
                <a:latin typeface="+mn-lt"/>
              </a:rPr>
              <a:t> forms between the amino acids making up the protein</a:t>
            </a:r>
            <a:endParaRPr lang="en-US" sz="3000" dirty="0">
              <a:effectLst/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3000" dirty="0" smtClean="0">
                <a:effectLst/>
              </a:rPr>
              <a:t>4.</a:t>
            </a:r>
            <a:r>
              <a:rPr lang="en-US" sz="3000" dirty="0" smtClean="0">
                <a:effectLst/>
                <a:latin typeface="+mn-lt"/>
              </a:rPr>
              <a:t> </a:t>
            </a:r>
            <a:r>
              <a:rPr lang="en-US" sz="3000" dirty="0">
                <a:effectLst/>
                <a:latin typeface="+mn-lt"/>
              </a:rPr>
              <a:t>Variations</a:t>
            </a:r>
          </a:p>
          <a:p>
            <a:pPr lvl="1">
              <a:buSzTx/>
              <a:buFontTx/>
              <a:buNone/>
            </a:pPr>
            <a:r>
              <a:rPr lang="en-US" sz="3000" dirty="0" smtClean="0">
                <a:effectLst/>
              </a:rPr>
              <a:t>A</a:t>
            </a:r>
            <a:r>
              <a:rPr lang="en-US" sz="3000" dirty="0" smtClean="0">
                <a:effectLst/>
                <a:latin typeface="+mn-lt"/>
              </a:rPr>
              <a:t>) Peptide </a:t>
            </a:r>
            <a:r>
              <a:rPr lang="en-US" sz="3000" dirty="0">
                <a:effectLst/>
                <a:latin typeface="+mn-lt"/>
              </a:rPr>
              <a:t>– refers to a molecule composed of a short chain of amino acids</a:t>
            </a:r>
          </a:p>
          <a:p>
            <a:pPr lvl="1">
              <a:buSzTx/>
              <a:buFontTx/>
              <a:buNone/>
            </a:pPr>
            <a:r>
              <a:rPr lang="en-US" sz="3000" dirty="0" smtClean="0">
                <a:effectLst/>
                <a:latin typeface="+mn-lt"/>
              </a:rPr>
              <a:t>B) </a:t>
            </a:r>
            <a:r>
              <a:rPr lang="en-US" sz="3000" dirty="0">
                <a:effectLst/>
                <a:latin typeface="+mn-lt"/>
              </a:rPr>
              <a:t>Polypeptide – contains an unspecified number of amino acids but usually more than 20</a:t>
            </a:r>
          </a:p>
          <a:p>
            <a:pPr lvl="1">
              <a:buSzTx/>
              <a:buFontTx/>
              <a:buNone/>
            </a:pPr>
            <a:r>
              <a:rPr lang="en-US" sz="3000" dirty="0">
                <a:effectLst/>
              </a:rPr>
              <a:t>C</a:t>
            </a:r>
            <a:r>
              <a:rPr lang="en-US" sz="3000" dirty="0" smtClean="0">
                <a:effectLst/>
                <a:latin typeface="+mn-lt"/>
              </a:rPr>
              <a:t>) </a:t>
            </a:r>
            <a:r>
              <a:rPr lang="en-US" sz="3000" dirty="0">
                <a:effectLst/>
                <a:latin typeface="+mn-lt"/>
              </a:rPr>
              <a:t>Protein – usually contains a minimum of 50 amino acids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Tx/>
              <a:buFontTx/>
              <a:buNone/>
            </a:pPr>
            <a:r>
              <a:rPr lang="en-US" sz="2800" dirty="0" smtClean="0">
                <a:effectLst/>
              </a:rPr>
              <a:t>5.</a:t>
            </a:r>
            <a:r>
              <a:rPr lang="en-US" sz="2800" dirty="0" smtClean="0">
                <a:effectLst/>
                <a:latin typeface="+mn-lt"/>
              </a:rPr>
              <a:t> </a:t>
            </a:r>
            <a:r>
              <a:rPr lang="en-US" sz="2800" dirty="0">
                <a:effectLst/>
                <a:latin typeface="+mn-lt"/>
              </a:rPr>
              <a:t>Proteins complicated structure allows it to serve many diverse and specific functions</a:t>
            </a:r>
          </a:p>
          <a:p>
            <a:pPr lvl="1">
              <a:lnSpc>
                <a:spcPct val="90000"/>
              </a:lnSpc>
              <a:buSzTx/>
              <a:buFontTx/>
              <a:buNone/>
            </a:pPr>
            <a:r>
              <a:rPr lang="en-US" dirty="0" smtClean="0">
                <a:effectLst/>
              </a:rPr>
              <a:t>A</a:t>
            </a:r>
            <a:r>
              <a:rPr lang="en-US" dirty="0" smtClean="0">
                <a:effectLst/>
                <a:latin typeface="+mn-lt"/>
              </a:rPr>
              <a:t>) Primary </a:t>
            </a:r>
            <a:r>
              <a:rPr lang="en-US" dirty="0">
                <a:effectLst/>
                <a:latin typeface="+mn-lt"/>
              </a:rPr>
              <a:t>structure – refers to the actual amino acid sequence</a:t>
            </a:r>
          </a:p>
          <a:p>
            <a:pPr lvl="1">
              <a:lnSpc>
                <a:spcPct val="90000"/>
              </a:lnSpc>
              <a:buSzTx/>
              <a:buFontTx/>
              <a:buNone/>
            </a:pPr>
            <a:r>
              <a:rPr lang="en-US" dirty="0" smtClean="0">
                <a:effectLst/>
                <a:latin typeface="+mn-lt"/>
              </a:rPr>
              <a:t>B) </a:t>
            </a:r>
            <a:r>
              <a:rPr lang="en-US" dirty="0">
                <a:effectLst/>
                <a:latin typeface="+mn-lt"/>
              </a:rPr>
              <a:t>Secondary structure – refers to the coiling and pleating of primary polypeptide chain</a:t>
            </a:r>
          </a:p>
          <a:p>
            <a:pPr lvl="1">
              <a:lnSpc>
                <a:spcPct val="90000"/>
              </a:lnSpc>
              <a:buSzTx/>
              <a:buFontTx/>
              <a:buNone/>
            </a:pPr>
            <a:r>
              <a:rPr lang="en-US" dirty="0">
                <a:effectLst/>
              </a:rPr>
              <a:t>C</a:t>
            </a:r>
            <a:r>
              <a:rPr lang="en-US" dirty="0" smtClean="0">
                <a:effectLst/>
                <a:latin typeface="+mn-lt"/>
              </a:rPr>
              <a:t>) </a:t>
            </a:r>
            <a:r>
              <a:rPr lang="en-US" dirty="0">
                <a:effectLst/>
                <a:latin typeface="+mn-lt"/>
              </a:rPr>
              <a:t>Tertiary structure – refers to the “supercoiling” of the primary chain</a:t>
            </a:r>
          </a:p>
          <a:p>
            <a:pPr lvl="1">
              <a:lnSpc>
                <a:spcPct val="90000"/>
              </a:lnSpc>
              <a:buSzTx/>
              <a:buFontTx/>
              <a:buNone/>
            </a:pPr>
            <a:r>
              <a:rPr lang="en-US" dirty="0">
                <a:effectLst/>
              </a:rPr>
              <a:t>D</a:t>
            </a:r>
            <a:r>
              <a:rPr lang="en-US" dirty="0" smtClean="0">
                <a:effectLst/>
                <a:latin typeface="+mn-lt"/>
              </a:rPr>
              <a:t>) </a:t>
            </a:r>
            <a:r>
              <a:rPr lang="en-US" dirty="0">
                <a:effectLst/>
                <a:latin typeface="+mn-lt"/>
              </a:rPr>
              <a:t>Quaternary structure – refers to the combination of 2 or more polypeptide chains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SzTx/>
              <a:buFontTx/>
              <a:buNone/>
            </a:pPr>
            <a:r>
              <a:rPr lang="en-US" dirty="0" smtClean="0">
                <a:effectLst/>
              </a:rPr>
              <a:t>6.</a:t>
            </a:r>
            <a:r>
              <a:rPr lang="en-US" dirty="0" smtClean="0">
                <a:effectLst/>
                <a:latin typeface="+mn-lt"/>
              </a:rPr>
              <a:t> </a:t>
            </a:r>
            <a:r>
              <a:rPr lang="en-US" dirty="0">
                <a:effectLst/>
                <a:latin typeface="+mn-lt"/>
              </a:rPr>
              <a:t>Proteins function as enzymes, in cell movements, as storage and transport agents, as hormones, as antibodies, and as structural material</a:t>
            </a:r>
          </a:p>
          <a:p>
            <a:pPr>
              <a:buSzTx/>
              <a:buFontTx/>
              <a:buNone/>
            </a:pPr>
            <a:r>
              <a:rPr lang="en-US" sz="2800" dirty="0">
                <a:effectLst/>
              </a:rPr>
              <a:t>J</a:t>
            </a:r>
            <a:r>
              <a:rPr lang="en-US" sz="2800" dirty="0" smtClean="0">
                <a:effectLst/>
                <a:latin typeface="+mn-lt"/>
              </a:rPr>
              <a:t>. </a:t>
            </a:r>
            <a:r>
              <a:rPr lang="en-US" sz="2800" dirty="0">
                <a:effectLst/>
                <a:latin typeface="+mn-lt"/>
              </a:rPr>
              <a:t>Nucleic Acids</a:t>
            </a:r>
          </a:p>
          <a:p>
            <a:pPr lvl="1">
              <a:buSzTx/>
              <a:buFontTx/>
              <a:buNone/>
            </a:pPr>
            <a:r>
              <a:rPr lang="en-US" dirty="0" smtClean="0">
                <a:effectLst/>
              </a:rPr>
              <a:t>1.</a:t>
            </a:r>
            <a:r>
              <a:rPr lang="en-US" dirty="0" smtClean="0">
                <a:effectLst/>
                <a:latin typeface="+mn-lt"/>
              </a:rPr>
              <a:t> Deoxyribonucleic </a:t>
            </a:r>
            <a:r>
              <a:rPr lang="en-US" dirty="0">
                <a:effectLst/>
                <a:latin typeface="+mn-lt"/>
              </a:rPr>
              <a:t>acid (DNA) and ribonucleic acid (RNA) are the 2 nucleic acids</a:t>
            </a:r>
          </a:p>
          <a:p>
            <a:pPr lvl="1">
              <a:buSzTx/>
              <a:buFontTx/>
              <a:buNone/>
            </a:pPr>
            <a:r>
              <a:rPr lang="en-US" dirty="0" smtClean="0">
                <a:effectLst/>
                <a:latin typeface="+mn-lt"/>
              </a:rPr>
              <a:t>2. </a:t>
            </a:r>
            <a:r>
              <a:rPr lang="en-US" dirty="0">
                <a:effectLst/>
                <a:latin typeface="+mn-lt"/>
              </a:rPr>
              <a:t>Both are polymer chains consisting of repeating subunits known as </a:t>
            </a:r>
            <a:r>
              <a:rPr lang="en-US" u="sng" dirty="0" smtClean="0">
                <a:effectLst/>
                <a:latin typeface="+mn-lt"/>
              </a:rPr>
              <a:t>nucleotides</a:t>
            </a:r>
            <a:r>
              <a:rPr lang="en-US" dirty="0" smtClean="0">
                <a:effectLst/>
                <a:latin typeface="+mn-lt"/>
              </a:rPr>
              <a:t> (monomers)</a:t>
            </a:r>
            <a:endParaRPr lang="en-US" u="sng" dirty="0">
              <a:effectLst/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3000" dirty="0" smtClean="0">
                <a:effectLst/>
              </a:rPr>
              <a:t>3.</a:t>
            </a:r>
            <a:r>
              <a:rPr lang="en-US" sz="3000" dirty="0" smtClean="0">
                <a:effectLst/>
                <a:latin typeface="+mn-lt"/>
              </a:rPr>
              <a:t> </a:t>
            </a:r>
            <a:r>
              <a:rPr lang="en-US" sz="3000" dirty="0">
                <a:effectLst/>
                <a:latin typeface="+mn-lt"/>
              </a:rPr>
              <a:t>Each nucleotide consists of a sugar, a phosphate group, and a nitrogenous base</a:t>
            </a:r>
          </a:p>
          <a:p>
            <a:pPr lvl="1">
              <a:buSzTx/>
              <a:buFontTx/>
              <a:buNone/>
            </a:pPr>
            <a:r>
              <a:rPr lang="en-US" sz="3000" dirty="0" smtClean="0">
                <a:effectLst/>
              </a:rPr>
              <a:t>A</a:t>
            </a:r>
            <a:r>
              <a:rPr lang="en-US" sz="3000" dirty="0" smtClean="0">
                <a:effectLst/>
                <a:latin typeface="+mn-lt"/>
              </a:rPr>
              <a:t>) The </a:t>
            </a:r>
            <a:r>
              <a:rPr lang="en-US" sz="3000" dirty="0" smtClean="0">
                <a:effectLst/>
                <a:latin typeface="+mn-lt"/>
              </a:rPr>
              <a:t>sugar is </a:t>
            </a:r>
            <a:r>
              <a:rPr lang="en-US" sz="3000" dirty="0">
                <a:effectLst/>
                <a:latin typeface="+mn-lt"/>
              </a:rPr>
              <a:t>ribose </a:t>
            </a:r>
            <a:r>
              <a:rPr lang="en-US" sz="3000" dirty="0" smtClean="0">
                <a:effectLst/>
                <a:latin typeface="+mn-lt"/>
              </a:rPr>
              <a:t>(RNA) or deoxyribose (DNA)</a:t>
            </a:r>
            <a:endParaRPr lang="en-US" sz="3000" dirty="0">
              <a:effectLst/>
              <a:latin typeface="+mn-lt"/>
            </a:endParaRPr>
          </a:p>
          <a:p>
            <a:pPr lvl="1">
              <a:buSzTx/>
              <a:buFontTx/>
              <a:buNone/>
            </a:pPr>
            <a:r>
              <a:rPr lang="en-US" sz="3000" dirty="0" smtClean="0">
                <a:effectLst/>
                <a:latin typeface="+mn-lt"/>
              </a:rPr>
              <a:t>B) </a:t>
            </a:r>
            <a:r>
              <a:rPr lang="en-US" sz="3000" dirty="0">
                <a:effectLst/>
                <a:latin typeface="+mn-lt"/>
              </a:rPr>
              <a:t>The phosphate (PO</a:t>
            </a:r>
            <a:r>
              <a:rPr lang="en-US" sz="3000" baseline="-25000" dirty="0">
                <a:effectLst/>
                <a:latin typeface="+mn-lt"/>
              </a:rPr>
              <a:t>4</a:t>
            </a:r>
            <a:r>
              <a:rPr lang="en-US" sz="3000" dirty="0">
                <a:effectLst/>
                <a:latin typeface="+mn-lt"/>
              </a:rPr>
              <a:t>) is always the same</a:t>
            </a:r>
          </a:p>
          <a:p>
            <a:pPr lvl="1">
              <a:buSzTx/>
              <a:buFontTx/>
              <a:buNone/>
            </a:pPr>
            <a:r>
              <a:rPr lang="en-US" sz="3000" dirty="0">
                <a:effectLst/>
              </a:rPr>
              <a:t>C</a:t>
            </a:r>
            <a:r>
              <a:rPr lang="en-US" sz="3000" dirty="0" smtClean="0">
                <a:effectLst/>
                <a:latin typeface="+mn-lt"/>
              </a:rPr>
              <a:t>) </a:t>
            </a:r>
            <a:r>
              <a:rPr lang="en-US" sz="3000" dirty="0">
                <a:effectLst/>
                <a:latin typeface="+mn-lt"/>
              </a:rPr>
              <a:t>The bases are divided into 2 groups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Tx/>
              <a:buFontTx/>
              <a:buNone/>
            </a:pPr>
            <a:r>
              <a:rPr lang="en-US" sz="3000" dirty="0" smtClean="0">
                <a:effectLst/>
              </a:rPr>
              <a:t>1</a:t>
            </a:r>
            <a:r>
              <a:rPr lang="en-US" sz="3000" dirty="0" smtClean="0">
                <a:effectLst/>
                <a:latin typeface="+mn-lt"/>
              </a:rPr>
              <a:t>) Purines</a:t>
            </a:r>
          </a:p>
          <a:p>
            <a:pPr lvl="1">
              <a:lnSpc>
                <a:spcPct val="90000"/>
              </a:lnSpc>
              <a:buSzTx/>
              <a:buFontTx/>
              <a:buNone/>
            </a:pPr>
            <a:r>
              <a:rPr lang="en-US" sz="3000" dirty="0" smtClean="0">
                <a:effectLst/>
                <a:latin typeface="+mn-lt"/>
              </a:rPr>
              <a:t>a) Adenine (A) – DNA &amp; RNA</a:t>
            </a:r>
          </a:p>
          <a:p>
            <a:pPr lvl="1">
              <a:lnSpc>
                <a:spcPct val="90000"/>
              </a:lnSpc>
              <a:buSzTx/>
              <a:buFontTx/>
              <a:buNone/>
            </a:pPr>
            <a:r>
              <a:rPr lang="en-US" sz="3000" dirty="0" smtClean="0">
                <a:effectLst/>
                <a:latin typeface="+mn-lt"/>
              </a:rPr>
              <a:t>b) </a:t>
            </a:r>
            <a:r>
              <a:rPr lang="en-US" sz="3000" dirty="0">
                <a:effectLst/>
                <a:latin typeface="+mn-lt"/>
              </a:rPr>
              <a:t>Guanine (G) – DNA &amp; RNA</a:t>
            </a:r>
          </a:p>
          <a:p>
            <a:pPr>
              <a:lnSpc>
                <a:spcPct val="90000"/>
              </a:lnSpc>
              <a:buSzTx/>
              <a:buFontTx/>
              <a:buNone/>
            </a:pPr>
            <a:r>
              <a:rPr lang="en-US" sz="3000" dirty="0">
                <a:effectLst/>
              </a:rPr>
              <a:t>2</a:t>
            </a:r>
            <a:r>
              <a:rPr lang="en-US" sz="3000" dirty="0" smtClean="0">
                <a:effectLst/>
                <a:latin typeface="+mn-lt"/>
              </a:rPr>
              <a:t>) </a:t>
            </a:r>
            <a:r>
              <a:rPr lang="en-US" sz="3000" dirty="0" err="1" smtClean="0">
                <a:effectLst/>
                <a:latin typeface="+mn-lt"/>
              </a:rPr>
              <a:t>Pyrimidines</a:t>
            </a:r>
            <a:endParaRPr lang="en-US" sz="3000" dirty="0">
              <a:effectLst/>
              <a:latin typeface="+mn-lt"/>
            </a:endParaRPr>
          </a:p>
          <a:p>
            <a:pPr lvl="1">
              <a:lnSpc>
                <a:spcPct val="90000"/>
              </a:lnSpc>
              <a:buSzTx/>
              <a:buFontTx/>
              <a:buNone/>
            </a:pPr>
            <a:r>
              <a:rPr lang="en-US" sz="3000" dirty="0" smtClean="0">
                <a:effectLst/>
              </a:rPr>
              <a:t>a</a:t>
            </a:r>
            <a:r>
              <a:rPr lang="en-US" sz="3000" dirty="0" smtClean="0">
                <a:effectLst/>
                <a:latin typeface="+mn-lt"/>
              </a:rPr>
              <a:t>) Thymine </a:t>
            </a:r>
            <a:r>
              <a:rPr lang="en-US" sz="3000" dirty="0">
                <a:effectLst/>
                <a:latin typeface="+mn-lt"/>
              </a:rPr>
              <a:t>(T) – DNA only</a:t>
            </a:r>
          </a:p>
          <a:p>
            <a:pPr lvl="1">
              <a:lnSpc>
                <a:spcPct val="90000"/>
              </a:lnSpc>
              <a:buSzTx/>
              <a:buFontTx/>
              <a:buNone/>
            </a:pPr>
            <a:r>
              <a:rPr lang="en-US" sz="3000" dirty="0" smtClean="0">
                <a:effectLst/>
                <a:latin typeface="+mn-lt"/>
              </a:rPr>
              <a:t>b) </a:t>
            </a:r>
            <a:r>
              <a:rPr lang="en-US" sz="3000" dirty="0">
                <a:effectLst/>
                <a:latin typeface="+mn-lt"/>
              </a:rPr>
              <a:t>Uracil (U) – RNA only</a:t>
            </a:r>
          </a:p>
          <a:p>
            <a:pPr lvl="1">
              <a:lnSpc>
                <a:spcPct val="90000"/>
              </a:lnSpc>
              <a:buSzTx/>
              <a:buFontTx/>
              <a:buNone/>
            </a:pPr>
            <a:r>
              <a:rPr lang="en-US" sz="3000" dirty="0">
                <a:effectLst/>
              </a:rPr>
              <a:t>c</a:t>
            </a:r>
            <a:r>
              <a:rPr lang="en-US" sz="3000" dirty="0" smtClean="0">
                <a:effectLst/>
                <a:latin typeface="+mn-lt"/>
              </a:rPr>
              <a:t>) </a:t>
            </a:r>
            <a:r>
              <a:rPr lang="en-US" sz="3000" dirty="0">
                <a:effectLst/>
                <a:latin typeface="+mn-lt"/>
              </a:rPr>
              <a:t>Cytosine (C) – DNA &amp; RNA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+mn-lt"/>
              </a:rPr>
              <a:t>Basic Biochemistry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000" dirty="0" smtClean="0">
                <a:effectLst/>
                <a:latin typeface="+mn-lt"/>
              </a:rPr>
              <a:t>1</a:t>
            </a:r>
            <a:r>
              <a:rPr lang="en-US" sz="3000" dirty="0">
                <a:effectLst/>
                <a:latin typeface="+mn-lt"/>
              </a:rPr>
              <a:t>. </a:t>
            </a:r>
            <a:r>
              <a:rPr lang="en-US" sz="3000" dirty="0" smtClean="0">
                <a:effectLst/>
                <a:latin typeface="+mn-lt"/>
              </a:rPr>
              <a:t>Its </a:t>
            </a:r>
            <a:r>
              <a:rPr lang="en-US" sz="3000" dirty="0">
                <a:effectLst/>
                <a:latin typeface="+mn-lt"/>
              </a:rPr>
              <a:t>properties are independent of the elements that compose it </a:t>
            </a:r>
          </a:p>
          <a:p>
            <a:pPr>
              <a:buNone/>
            </a:pPr>
            <a:r>
              <a:rPr lang="en-US" sz="3000" dirty="0" smtClean="0">
                <a:effectLst/>
                <a:latin typeface="+mn-lt"/>
              </a:rPr>
              <a:t>2</a:t>
            </a:r>
            <a:r>
              <a:rPr lang="en-US" sz="3000" dirty="0">
                <a:effectLst/>
                <a:latin typeface="+mn-lt"/>
              </a:rPr>
              <a:t>. </a:t>
            </a:r>
            <a:r>
              <a:rPr lang="en-US" sz="3000" dirty="0" smtClean="0">
                <a:effectLst/>
                <a:latin typeface="+mn-lt"/>
              </a:rPr>
              <a:t>The </a:t>
            </a:r>
            <a:r>
              <a:rPr lang="en-US" sz="3000" dirty="0">
                <a:effectLst/>
                <a:latin typeface="+mn-lt"/>
              </a:rPr>
              <a:t>subscript number indicates the number of atoms in the molecule</a:t>
            </a:r>
          </a:p>
          <a:p>
            <a:pPr lvl="1">
              <a:buNone/>
            </a:pPr>
            <a:r>
              <a:rPr lang="en-US" sz="3000" dirty="0" smtClean="0">
                <a:effectLst/>
                <a:latin typeface="+mn-lt"/>
              </a:rPr>
              <a:t>A</a:t>
            </a:r>
            <a:r>
              <a:rPr lang="en-US" sz="3000" dirty="0">
                <a:effectLst/>
                <a:latin typeface="+mn-lt"/>
              </a:rPr>
              <a:t>) O</a:t>
            </a:r>
            <a:r>
              <a:rPr lang="en-US" sz="3000" baseline="-25000" dirty="0">
                <a:effectLst/>
                <a:latin typeface="+mn-lt"/>
              </a:rPr>
              <a:t>2</a:t>
            </a:r>
            <a:r>
              <a:rPr lang="en-US" sz="3000" dirty="0">
                <a:effectLst/>
                <a:latin typeface="+mn-lt"/>
              </a:rPr>
              <a:t> has 2 oxygen atoms</a:t>
            </a:r>
          </a:p>
          <a:p>
            <a:pPr lvl="1">
              <a:buNone/>
            </a:pPr>
            <a:r>
              <a:rPr lang="en-US" sz="3000" dirty="0" smtClean="0">
                <a:effectLst/>
                <a:latin typeface="+mn-lt"/>
              </a:rPr>
              <a:t>B</a:t>
            </a:r>
            <a:r>
              <a:rPr lang="en-US" sz="3000" dirty="0">
                <a:effectLst/>
                <a:latin typeface="+mn-lt"/>
              </a:rPr>
              <a:t>) H</a:t>
            </a:r>
            <a:r>
              <a:rPr lang="en-US" sz="3000" baseline="-25000" dirty="0">
                <a:effectLst/>
                <a:latin typeface="+mn-lt"/>
              </a:rPr>
              <a:t>2</a:t>
            </a:r>
            <a:r>
              <a:rPr lang="en-US" sz="3000" dirty="0">
                <a:effectLst/>
                <a:latin typeface="+mn-lt"/>
              </a:rPr>
              <a:t>O has 2 hydrogen atoms and 1 oxygen atom</a:t>
            </a:r>
          </a:p>
          <a:p>
            <a:endParaRPr lang="en-US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3000" dirty="0" smtClean="0">
                <a:effectLst/>
              </a:rPr>
              <a:t>4.</a:t>
            </a:r>
            <a:r>
              <a:rPr lang="en-US" sz="3000" dirty="0" smtClean="0">
                <a:effectLst/>
                <a:latin typeface="+mn-lt"/>
              </a:rPr>
              <a:t> </a:t>
            </a:r>
            <a:r>
              <a:rPr lang="en-US" sz="3000" dirty="0">
                <a:effectLst/>
                <a:latin typeface="+mn-lt"/>
              </a:rPr>
              <a:t>DNA is the genetic material of all living organisms and is usually found in the nucleus but may also be found in the cytoplasm</a:t>
            </a:r>
          </a:p>
          <a:p>
            <a:pPr>
              <a:buSzTx/>
              <a:buFontTx/>
              <a:buNone/>
            </a:pPr>
            <a:r>
              <a:rPr lang="en-US" sz="3000" dirty="0" smtClean="0">
                <a:effectLst/>
              </a:rPr>
              <a:t>5.</a:t>
            </a:r>
            <a:r>
              <a:rPr lang="en-US" sz="3000" dirty="0" smtClean="0">
                <a:effectLst/>
                <a:latin typeface="+mn-lt"/>
              </a:rPr>
              <a:t> </a:t>
            </a:r>
            <a:r>
              <a:rPr lang="en-US" sz="3000" dirty="0">
                <a:effectLst/>
                <a:latin typeface="+mn-lt"/>
              </a:rPr>
              <a:t>RNA is primarily responsible for taking the genetic information from DNA and creating proteins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pPr>
              <a:buFontTx/>
              <a:buNone/>
            </a:pPr>
            <a:r>
              <a:rPr lang="en-US" sz="3000" dirty="0">
                <a:effectLst/>
                <a:latin typeface="+mn-lt"/>
              </a:rPr>
              <a:t>IV. Water </a:t>
            </a:r>
          </a:p>
          <a:p>
            <a:pPr lvl="1">
              <a:buFontTx/>
              <a:buNone/>
            </a:pPr>
            <a:r>
              <a:rPr lang="en-US" sz="3000" dirty="0">
                <a:effectLst/>
                <a:latin typeface="+mn-lt"/>
              </a:rPr>
              <a:t>A. Water constitutes 70 to 90% of the body weight of a living thing</a:t>
            </a:r>
          </a:p>
          <a:p>
            <a:pPr lvl="1">
              <a:buFontTx/>
              <a:buNone/>
            </a:pPr>
            <a:r>
              <a:rPr lang="en-US" sz="3000" dirty="0">
                <a:effectLst/>
                <a:latin typeface="+mn-lt"/>
              </a:rPr>
              <a:t>B. There are several characteristic of water that makes it ideal in living systems: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000" dirty="0">
                <a:effectLst/>
                <a:latin typeface="+mn-lt"/>
              </a:rPr>
              <a:t>1. Water is a polar molecule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 smtClean="0">
                <a:effectLst/>
                <a:latin typeface="+mn-lt"/>
              </a:rPr>
              <a:t>A) Because </a:t>
            </a:r>
            <a:r>
              <a:rPr lang="en-US" sz="3000" dirty="0">
                <a:effectLst/>
                <a:latin typeface="+mn-lt"/>
              </a:rPr>
              <a:t>water is polar it can easily dissolve other polar molecules such as sugars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 smtClean="0">
                <a:effectLst/>
                <a:latin typeface="+mn-lt"/>
              </a:rPr>
              <a:t>1) Hydrophilic </a:t>
            </a:r>
            <a:r>
              <a:rPr lang="en-US" sz="3000" dirty="0">
                <a:effectLst/>
                <a:latin typeface="+mn-lt"/>
              </a:rPr>
              <a:t>– “water loving” substances (</a:t>
            </a:r>
            <a:r>
              <a:rPr lang="en-US" sz="3000" dirty="0" smtClean="0">
                <a:effectLst/>
                <a:latin typeface="+mn-lt"/>
              </a:rPr>
              <a:t>polar molecules &amp; electrolytes)</a:t>
            </a:r>
            <a:endParaRPr lang="en-US" sz="3000" dirty="0">
              <a:effectLst/>
              <a:latin typeface="+mn-lt"/>
            </a:endParaRP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 smtClean="0">
                <a:effectLst/>
                <a:latin typeface="+mn-lt"/>
              </a:rPr>
              <a:t>2) </a:t>
            </a:r>
            <a:r>
              <a:rPr lang="en-US" sz="3000" dirty="0">
                <a:effectLst/>
                <a:latin typeface="+mn-lt"/>
              </a:rPr>
              <a:t>Hydrophobic – “water fearing” substances (</a:t>
            </a:r>
            <a:r>
              <a:rPr lang="en-US" sz="3000" dirty="0" smtClean="0">
                <a:effectLst/>
                <a:latin typeface="+mn-lt"/>
              </a:rPr>
              <a:t>non-polar molecules)</a:t>
            </a:r>
            <a:endParaRPr lang="en-US" sz="3000" dirty="0">
              <a:effectLst/>
              <a:latin typeface="+mn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00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>
                <a:effectLst/>
                <a:latin typeface="+mn-lt"/>
              </a:rPr>
              <a:t>2. Water exhibits temperature-stabilizing effects </a:t>
            </a:r>
          </a:p>
          <a:p>
            <a:pPr lvl="1">
              <a:buFontTx/>
              <a:buNone/>
            </a:pPr>
            <a:r>
              <a:rPr lang="en-US" dirty="0">
                <a:effectLst/>
                <a:latin typeface="+mn-lt"/>
              </a:rPr>
              <a:t>A) Water requires a tremendous amount of energy to change its temperature even one degree as compared to most other substances</a:t>
            </a:r>
          </a:p>
          <a:p>
            <a:pPr lvl="2">
              <a:buFontTx/>
              <a:buNone/>
            </a:pPr>
            <a:r>
              <a:rPr lang="en-US" sz="2800" dirty="0">
                <a:effectLst/>
                <a:latin typeface="+mn-lt"/>
              </a:rPr>
              <a:t>1) Therefore, the temperature of water rises and falls more slowly</a:t>
            </a:r>
          </a:p>
          <a:p>
            <a:pPr lvl="1">
              <a:buFontTx/>
              <a:buNone/>
            </a:pPr>
            <a:r>
              <a:rPr lang="en-US" dirty="0">
                <a:effectLst/>
                <a:latin typeface="+mn-lt"/>
              </a:rPr>
              <a:t>B) Water also has a high heat of evaporation – large amounts of heat are required to convert liquid water into gas or water vapor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000" dirty="0">
                <a:effectLst/>
                <a:latin typeface="+mn-lt"/>
              </a:rPr>
              <a:t>3. Water acts as a universal solvent</a:t>
            </a:r>
          </a:p>
          <a:p>
            <a:pPr lvl="1">
              <a:buFont typeface="Wingdings" pitchFamily="2" charset="2"/>
              <a:buNone/>
            </a:pPr>
            <a:r>
              <a:rPr lang="en-US" sz="3000" dirty="0">
                <a:effectLst/>
                <a:latin typeface="+mn-lt"/>
              </a:rPr>
              <a:t>A) B</a:t>
            </a:r>
            <a:r>
              <a:rPr lang="en-US" sz="3000" dirty="0" smtClean="0">
                <a:effectLst/>
                <a:latin typeface="+mn-lt"/>
              </a:rPr>
              <a:t>ecause </a:t>
            </a:r>
            <a:r>
              <a:rPr lang="en-US" sz="3000" dirty="0">
                <a:effectLst/>
                <a:latin typeface="+mn-lt"/>
              </a:rPr>
              <a:t>of water’s </a:t>
            </a:r>
            <a:r>
              <a:rPr lang="en-US" sz="3000" dirty="0" smtClean="0">
                <a:effectLst/>
                <a:latin typeface="+mn-lt"/>
              </a:rPr>
              <a:t>polarity, </a:t>
            </a:r>
            <a:r>
              <a:rPr lang="en-US" sz="3000" dirty="0">
                <a:effectLst/>
                <a:latin typeface="+mn-lt"/>
              </a:rPr>
              <a:t>ions and polar molecules easily dissolve in it</a:t>
            </a:r>
          </a:p>
          <a:p>
            <a:pPr lvl="1">
              <a:buFont typeface="Wingdings" pitchFamily="2" charset="2"/>
              <a:buNone/>
            </a:pPr>
            <a:r>
              <a:rPr lang="en-US" sz="3000" dirty="0">
                <a:effectLst/>
                <a:latin typeface="+mn-lt"/>
              </a:rPr>
              <a:t>B) These dissolved particles are called </a:t>
            </a:r>
            <a:r>
              <a:rPr lang="en-US" sz="3000" dirty="0" smtClean="0">
                <a:effectLst/>
                <a:latin typeface="+mn-lt"/>
              </a:rPr>
              <a:t>solutes</a:t>
            </a:r>
          </a:p>
          <a:p>
            <a:pPr lvl="1">
              <a:buNone/>
            </a:pPr>
            <a:r>
              <a:rPr lang="en-US" sz="3000" dirty="0" smtClean="0">
                <a:effectLst/>
                <a:latin typeface="+mn-lt"/>
              </a:rPr>
              <a:t>C) </a:t>
            </a:r>
            <a:r>
              <a:rPr lang="en-US" sz="3000" u="sng" dirty="0" smtClean="0">
                <a:effectLst/>
                <a:latin typeface="+mn-lt"/>
              </a:rPr>
              <a:t>Electrolytes</a:t>
            </a:r>
            <a:r>
              <a:rPr lang="en-US" sz="3000" dirty="0" smtClean="0">
                <a:effectLst/>
                <a:latin typeface="+mn-lt"/>
              </a:rPr>
              <a:t> – any substance that disassociates in solution to form ions</a:t>
            </a:r>
            <a:endParaRPr lang="en-US" sz="3000" dirty="0">
              <a:effectLst/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+mn-lt"/>
              </a:rPr>
              <a:t>Basic Biochemistry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000" dirty="0">
                <a:effectLst/>
                <a:latin typeface="+mn-lt"/>
              </a:rPr>
              <a:t>C. </a:t>
            </a:r>
            <a:r>
              <a:rPr lang="en-US" sz="3000" dirty="0" smtClean="0">
                <a:effectLst/>
                <a:latin typeface="+mn-lt"/>
              </a:rPr>
              <a:t>Acids &amp; Bases</a:t>
            </a:r>
            <a:endParaRPr lang="en-US" sz="3000" dirty="0">
              <a:effectLst/>
              <a:latin typeface="+mn-lt"/>
            </a:endParaRPr>
          </a:p>
          <a:p>
            <a:pPr lvl="1">
              <a:buFont typeface="Wingdings" pitchFamily="2" charset="2"/>
              <a:buNone/>
            </a:pPr>
            <a:r>
              <a:rPr lang="en-US" sz="3000" dirty="0">
                <a:effectLst/>
                <a:latin typeface="+mn-lt"/>
              </a:rPr>
              <a:t>1. Acids are biological compounds that release hydrogen ions (H</a:t>
            </a:r>
            <a:r>
              <a:rPr lang="en-US" sz="3000" baseline="30000" dirty="0">
                <a:effectLst/>
                <a:latin typeface="+mn-lt"/>
              </a:rPr>
              <a:t>+</a:t>
            </a:r>
            <a:r>
              <a:rPr lang="en-US" sz="3000" dirty="0">
                <a:effectLst/>
                <a:latin typeface="+mn-lt"/>
              </a:rPr>
              <a:t>) when placed in solution</a:t>
            </a:r>
          </a:p>
          <a:p>
            <a:pPr lvl="2">
              <a:buFont typeface="Wingdings" pitchFamily="2" charset="2"/>
              <a:buNone/>
            </a:pPr>
            <a:r>
              <a:rPr lang="en-US" sz="3000" dirty="0">
                <a:effectLst/>
                <a:latin typeface="+mn-lt"/>
              </a:rPr>
              <a:t>A) Hydrochloric acid (HCl</a:t>
            </a:r>
            <a:r>
              <a:rPr lang="en-US" sz="3000" baseline="30000" dirty="0">
                <a:effectLst/>
                <a:latin typeface="+mn-lt"/>
              </a:rPr>
              <a:t>-</a:t>
            </a:r>
            <a:r>
              <a:rPr lang="en-US" sz="3000" dirty="0">
                <a:effectLst/>
                <a:latin typeface="+mn-lt"/>
              </a:rPr>
              <a:t>) is found in our stomachs and is necessary for the digestion of certain foods</a:t>
            </a:r>
          </a:p>
          <a:p>
            <a:pPr lvl="3">
              <a:buFont typeface="Wingdings" pitchFamily="2" charset="2"/>
              <a:buNone/>
            </a:pPr>
            <a:r>
              <a:rPr lang="en-US" sz="3000" dirty="0">
                <a:effectLst/>
                <a:latin typeface="+mn-lt"/>
              </a:rPr>
              <a:t>1) HCl</a:t>
            </a:r>
            <a:r>
              <a:rPr lang="en-US" sz="3000" baseline="30000" dirty="0">
                <a:effectLst/>
                <a:latin typeface="+mn-lt"/>
              </a:rPr>
              <a:t>-</a:t>
            </a:r>
            <a:r>
              <a:rPr lang="en-US" sz="3000" dirty="0">
                <a:effectLst/>
                <a:latin typeface="+mn-lt"/>
              </a:rPr>
              <a:t> yields H</a:t>
            </a:r>
            <a:r>
              <a:rPr lang="en-US" sz="3000" baseline="30000" dirty="0">
                <a:effectLst/>
                <a:latin typeface="+mn-lt"/>
              </a:rPr>
              <a:t>+</a:t>
            </a:r>
            <a:r>
              <a:rPr lang="en-US" sz="3000" dirty="0">
                <a:effectLst/>
                <a:latin typeface="+mn-lt"/>
              </a:rPr>
              <a:t> and Cl</a:t>
            </a:r>
            <a:r>
              <a:rPr lang="en-US" sz="3000" baseline="30000" dirty="0">
                <a:effectLst/>
                <a:latin typeface="+mn-lt"/>
              </a:rPr>
              <a:t>-</a:t>
            </a:r>
            <a:r>
              <a:rPr lang="en-US" sz="3000" dirty="0">
                <a:effectLst/>
                <a:latin typeface="+mn-lt"/>
              </a:rPr>
              <a:t> in solution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000" dirty="0">
                <a:effectLst/>
                <a:latin typeface="+mn-lt"/>
              </a:rPr>
              <a:t>B) Acids generally have a low pH on the pH scale (1–6.9)</a:t>
            </a:r>
          </a:p>
          <a:p>
            <a:pPr lvl="1">
              <a:buFont typeface="Wingdings" pitchFamily="2" charset="2"/>
              <a:buNone/>
            </a:pPr>
            <a:r>
              <a:rPr lang="en-US" sz="3000" dirty="0">
                <a:effectLst/>
                <a:latin typeface="+mn-lt"/>
              </a:rPr>
              <a:t>1) The more H</a:t>
            </a:r>
            <a:r>
              <a:rPr lang="en-US" sz="3000" baseline="30000" dirty="0">
                <a:effectLst/>
                <a:latin typeface="+mn-lt"/>
              </a:rPr>
              <a:t>+</a:t>
            </a:r>
            <a:r>
              <a:rPr lang="en-US" sz="3000" dirty="0">
                <a:effectLst/>
                <a:latin typeface="+mn-lt"/>
              </a:rPr>
              <a:t> ions released by the substance the more acidic the substance is (closer to 1) </a:t>
            </a:r>
          </a:p>
          <a:p>
            <a:pPr>
              <a:buFont typeface="Wingdings" pitchFamily="2" charset="2"/>
              <a:buNone/>
            </a:pPr>
            <a:r>
              <a:rPr lang="en-US" sz="3000" dirty="0">
                <a:effectLst/>
                <a:latin typeface="+mn-lt"/>
              </a:rPr>
              <a:t>C) Acids are also known as hydrogen donors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000" dirty="0">
                <a:effectLst/>
                <a:latin typeface="+mn-lt"/>
              </a:rPr>
              <a:t>2. Bases </a:t>
            </a:r>
            <a:r>
              <a:rPr lang="en-US" sz="3000" dirty="0" smtClean="0">
                <a:effectLst/>
                <a:latin typeface="+mn-lt"/>
              </a:rPr>
              <a:t>(</a:t>
            </a:r>
            <a:r>
              <a:rPr lang="en-US" sz="3000" dirty="0" err="1" smtClean="0">
                <a:effectLst/>
                <a:latin typeface="+mn-lt"/>
              </a:rPr>
              <a:t>alkalines</a:t>
            </a:r>
            <a:r>
              <a:rPr lang="en-US" sz="3000" dirty="0" smtClean="0">
                <a:effectLst/>
                <a:latin typeface="+mn-lt"/>
              </a:rPr>
              <a:t>) are </a:t>
            </a:r>
            <a:r>
              <a:rPr lang="en-US" sz="3000" dirty="0">
                <a:effectLst/>
                <a:latin typeface="+mn-lt"/>
              </a:rPr>
              <a:t>biological compounds that release hydroxide ions (OH</a:t>
            </a:r>
            <a:r>
              <a:rPr lang="en-US" sz="3000" baseline="30000" dirty="0">
                <a:effectLst/>
                <a:latin typeface="+mn-lt"/>
              </a:rPr>
              <a:t>-</a:t>
            </a:r>
            <a:r>
              <a:rPr lang="en-US" sz="3000" dirty="0">
                <a:effectLst/>
                <a:latin typeface="+mn-lt"/>
              </a:rPr>
              <a:t>) when placed in solution</a:t>
            </a:r>
          </a:p>
          <a:p>
            <a:pPr lvl="1">
              <a:buFont typeface="Wingdings" pitchFamily="2" charset="2"/>
              <a:buNone/>
            </a:pPr>
            <a:r>
              <a:rPr lang="en-US" sz="3000" dirty="0">
                <a:effectLst/>
                <a:latin typeface="+mn-lt"/>
              </a:rPr>
              <a:t>A) Sodium hydroxide (</a:t>
            </a:r>
            <a:r>
              <a:rPr lang="en-US" sz="3000" dirty="0" err="1">
                <a:effectLst/>
                <a:latin typeface="+mn-lt"/>
              </a:rPr>
              <a:t>NaOH</a:t>
            </a:r>
            <a:r>
              <a:rPr lang="en-US" sz="3000" dirty="0">
                <a:effectLst/>
                <a:latin typeface="+mn-lt"/>
              </a:rPr>
              <a:t>) reacts with fats in the diet and is used to make soaps in industry</a:t>
            </a:r>
          </a:p>
          <a:p>
            <a:pPr lvl="2">
              <a:buFont typeface="Wingdings" pitchFamily="2" charset="2"/>
              <a:buNone/>
            </a:pPr>
            <a:r>
              <a:rPr lang="en-US" sz="3000" dirty="0">
                <a:effectLst/>
                <a:latin typeface="+mn-lt"/>
              </a:rPr>
              <a:t>1) </a:t>
            </a:r>
            <a:r>
              <a:rPr lang="en-US" sz="3000" dirty="0" err="1">
                <a:effectLst/>
                <a:latin typeface="+mn-lt"/>
              </a:rPr>
              <a:t>NaOH</a:t>
            </a:r>
            <a:r>
              <a:rPr lang="en-US" sz="3000" dirty="0">
                <a:effectLst/>
                <a:latin typeface="+mn-lt"/>
              </a:rPr>
              <a:t> yields Na</a:t>
            </a:r>
            <a:r>
              <a:rPr lang="en-US" sz="3000" baseline="30000" dirty="0">
                <a:effectLst/>
                <a:latin typeface="+mn-lt"/>
              </a:rPr>
              <a:t>+</a:t>
            </a:r>
            <a:r>
              <a:rPr lang="en-US" sz="3000" dirty="0">
                <a:effectLst/>
                <a:latin typeface="+mn-lt"/>
              </a:rPr>
              <a:t> and OH</a:t>
            </a:r>
            <a:r>
              <a:rPr lang="en-US" sz="3000" baseline="30000" dirty="0">
                <a:effectLst/>
                <a:latin typeface="+mn-lt"/>
              </a:rPr>
              <a:t>-</a:t>
            </a:r>
            <a:r>
              <a:rPr lang="en-US" sz="3000" dirty="0">
                <a:effectLst/>
                <a:latin typeface="+mn-lt"/>
              </a:rPr>
              <a:t> in solution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000" dirty="0">
                <a:effectLst/>
                <a:latin typeface="+mn-lt"/>
              </a:rPr>
              <a:t>B) Bases generally have a high pH on the pH scale (7.1–14)</a:t>
            </a:r>
          </a:p>
          <a:p>
            <a:pPr lvl="1">
              <a:buFont typeface="Wingdings" pitchFamily="2" charset="2"/>
              <a:buNone/>
            </a:pPr>
            <a:r>
              <a:rPr lang="en-US" sz="3000" dirty="0">
                <a:effectLst/>
                <a:latin typeface="+mn-lt"/>
              </a:rPr>
              <a:t>1) The more OH</a:t>
            </a:r>
            <a:r>
              <a:rPr lang="en-US" sz="3000" baseline="30000" dirty="0">
                <a:effectLst/>
                <a:latin typeface="+mn-lt"/>
              </a:rPr>
              <a:t>-</a:t>
            </a:r>
            <a:r>
              <a:rPr lang="en-US" sz="3000" dirty="0">
                <a:effectLst/>
                <a:latin typeface="+mn-lt"/>
              </a:rPr>
              <a:t> ions released the more </a:t>
            </a:r>
            <a:r>
              <a:rPr lang="en-US" sz="3000" dirty="0" smtClean="0">
                <a:effectLst/>
                <a:latin typeface="+mn-lt"/>
              </a:rPr>
              <a:t>basic (alkaline) </a:t>
            </a:r>
            <a:r>
              <a:rPr lang="en-US" sz="3000" dirty="0">
                <a:effectLst/>
                <a:latin typeface="+mn-lt"/>
              </a:rPr>
              <a:t>the substance is (closer to 14) </a:t>
            </a:r>
          </a:p>
          <a:p>
            <a:pPr>
              <a:buFont typeface="Wingdings" pitchFamily="2" charset="2"/>
              <a:buNone/>
            </a:pPr>
            <a:r>
              <a:rPr lang="en-US" sz="3000" dirty="0">
                <a:effectLst/>
                <a:latin typeface="+mn-lt"/>
              </a:rPr>
              <a:t>C) Bases are also known as hydrogen acceptors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000" dirty="0">
                <a:effectLst/>
                <a:latin typeface="+mn-lt"/>
              </a:rPr>
              <a:t>3. Neutrals are biological compounds that release equal numbers of H</a:t>
            </a:r>
            <a:r>
              <a:rPr lang="en-US" sz="3000" baseline="30000" dirty="0">
                <a:effectLst/>
                <a:latin typeface="+mn-lt"/>
              </a:rPr>
              <a:t>+</a:t>
            </a:r>
            <a:r>
              <a:rPr lang="en-US" sz="3000" dirty="0">
                <a:effectLst/>
                <a:latin typeface="+mn-lt"/>
              </a:rPr>
              <a:t> and OH</a:t>
            </a:r>
            <a:r>
              <a:rPr lang="en-US" sz="3000" baseline="30000" dirty="0">
                <a:effectLst/>
                <a:latin typeface="+mn-lt"/>
              </a:rPr>
              <a:t>-</a:t>
            </a:r>
            <a:r>
              <a:rPr lang="en-US" sz="3000" dirty="0">
                <a:effectLst/>
                <a:latin typeface="+mn-lt"/>
              </a:rPr>
              <a:t> </a:t>
            </a:r>
            <a:r>
              <a:rPr lang="en-US" sz="3000" dirty="0" smtClean="0">
                <a:effectLst/>
                <a:latin typeface="+mn-lt"/>
              </a:rPr>
              <a:t>ions when </a:t>
            </a:r>
            <a:r>
              <a:rPr lang="en-US" sz="3000" dirty="0">
                <a:effectLst/>
                <a:latin typeface="+mn-lt"/>
              </a:rPr>
              <a:t>placed in solution</a:t>
            </a:r>
          </a:p>
          <a:p>
            <a:pPr lvl="1">
              <a:buFont typeface="Wingdings" pitchFamily="2" charset="2"/>
              <a:buNone/>
            </a:pPr>
            <a:r>
              <a:rPr lang="en-US" sz="3000" dirty="0">
                <a:effectLst/>
                <a:latin typeface="+mn-lt"/>
              </a:rPr>
              <a:t>A) Distilled water is neutral</a:t>
            </a:r>
          </a:p>
          <a:p>
            <a:pPr lvl="1">
              <a:buFont typeface="Wingdings" pitchFamily="2" charset="2"/>
              <a:buNone/>
            </a:pPr>
            <a:r>
              <a:rPr lang="en-US" sz="3000" dirty="0">
                <a:effectLst/>
                <a:latin typeface="+mn-lt"/>
              </a:rPr>
              <a:t>B) H</a:t>
            </a:r>
            <a:r>
              <a:rPr lang="en-US" sz="3000" baseline="-25000" dirty="0">
                <a:effectLst/>
                <a:latin typeface="+mn-lt"/>
              </a:rPr>
              <a:t>2</a:t>
            </a:r>
            <a:r>
              <a:rPr lang="en-US" sz="3000" dirty="0">
                <a:effectLst/>
                <a:latin typeface="+mn-lt"/>
              </a:rPr>
              <a:t>O yields a H</a:t>
            </a:r>
            <a:r>
              <a:rPr lang="en-US" sz="3000" baseline="30000" dirty="0">
                <a:effectLst/>
                <a:latin typeface="+mn-lt"/>
              </a:rPr>
              <a:t>+</a:t>
            </a:r>
            <a:r>
              <a:rPr lang="en-US" sz="3000" dirty="0">
                <a:effectLst/>
                <a:latin typeface="+mn-lt"/>
              </a:rPr>
              <a:t> </a:t>
            </a:r>
            <a:r>
              <a:rPr lang="en-US" sz="3000" dirty="0" smtClean="0">
                <a:effectLst/>
                <a:latin typeface="+mn-lt"/>
              </a:rPr>
              <a:t>ion and a </a:t>
            </a:r>
            <a:r>
              <a:rPr lang="en-US" sz="3000" dirty="0">
                <a:effectLst/>
                <a:latin typeface="+mn-lt"/>
              </a:rPr>
              <a:t>OH</a:t>
            </a:r>
            <a:r>
              <a:rPr lang="en-US" sz="3000" baseline="30000" dirty="0">
                <a:effectLst/>
                <a:latin typeface="+mn-lt"/>
              </a:rPr>
              <a:t>-</a:t>
            </a:r>
            <a:r>
              <a:rPr lang="en-US" sz="3000" dirty="0">
                <a:effectLst/>
                <a:latin typeface="+mn-lt"/>
              </a:rPr>
              <a:t> </a:t>
            </a:r>
            <a:r>
              <a:rPr lang="en-US" sz="3000" dirty="0" smtClean="0">
                <a:effectLst/>
                <a:latin typeface="+mn-lt"/>
              </a:rPr>
              <a:t>ion in </a:t>
            </a:r>
            <a:r>
              <a:rPr lang="en-US" sz="3000" dirty="0">
                <a:effectLst/>
                <a:latin typeface="+mn-lt"/>
              </a:rPr>
              <a:t>solution</a:t>
            </a:r>
          </a:p>
          <a:p>
            <a:pPr lvl="1">
              <a:buFont typeface="Wingdings" pitchFamily="2" charset="2"/>
              <a:buNone/>
            </a:pPr>
            <a:r>
              <a:rPr lang="en-US" sz="3000" dirty="0">
                <a:effectLst/>
                <a:latin typeface="+mn-lt"/>
              </a:rPr>
              <a:t>C) Neutrals have a pH of 7.0 on the pH scale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+mn-lt"/>
              </a:rPr>
              <a:t>Basic Biochemistry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900" dirty="0">
                <a:effectLst/>
              </a:rPr>
              <a:t>E</a:t>
            </a:r>
            <a:r>
              <a:rPr lang="en-US" sz="2900" dirty="0" smtClean="0">
                <a:effectLst/>
                <a:latin typeface="+mn-lt"/>
              </a:rPr>
              <a:t>. </a:t>
            </a:r>
            <a:r>
              <a:rPr lang="en-US" sz="2900" dirty="0" smtClean="0">
                <a:effectLst/>
                <a:latin typeface="+mn-lt"/>
              </a:rPr>
              <a:t>Compound – assembly of 2 or more </a:t>
            </a:r>
            <a:r>
              <a:rPr lang="en-US" sz="2900" u="sng" dirty="0" smtClean="0">
                <a:effectLst/>
                <a:latin typeface="+mn-lt"/>
              </a:rPr>
              <a:t>different</a:t>
            </a:r>
            <a:r>
              <a:rPr lang="en-US" sz="2900" dirty="0" smtClean="0">
                <a:effectLst/>
                <a:latin typeface="+mn-lt"/>
              </a:rPr>
              <a:t> elements; H</a:t>
            </a:r>
            <a:r>
              <a:rPr lang="en-US" sz="2900" baseline="-25000" dirty="0" smtClean="0">
                <a:effectLst/>
                <a:latin typeface="+mn-lt"/>
              </a:rPr>
              <a:t>2</a:t>
            </a:r>
            <a:r>
              <a:rPr lang="en-US" sz="2900" dirty="0" smtClean="0">
                <a:effectLst/>
                <a:latin typeface="+mn-lt"/>
              </a:rPr>
              <a:t>O &amp; CO</a:t>
            </a:r>
            <a:r>
              <a:rPr lang="en-US" sz="2900" baseline="-25000" dirty="0" smtClean="0">
                <a:effectLst/>
                <a:latin typeface="+mn-lt"/>
              </a:rPr>
              <a:t>2</a:t>
            </a:r>
            <a:r>
              <a:rPr lang="en-US" sz="2900" dirty="0" smtClean="0">
                <a:effectLst/>
                <a:latin typeface="+mn-lt"/>
              </a:rPr>
              <a:t> </a:t>
            </a:r>
          </a:p>
          <a:p>
            <a:pPr lvl="1">
              <a:buNone/>
            </a:pPr>
            <a:r>
              <a:rPr lang="en-US" sz="2900" dirty="0" smtClean="0">
                <a:effectLst/>
                <a:latin typeface="+mn-lt"/>
              </a:rPr>
              <a:t>1. Its properties are independent of the elements that compose it</a:t>
            </a:r>
          </a:p>
          <a:p>
            <a:pPr lvl="1">
              <a:buNone/>
            </a:pPr>
            <a:r>
              <a:rPr lang="en-US" sz="2900" dirty="0" smtClean="0">
                <a:effectLst/>
                <a:latin typeface="+mn-lt"/>
              </a:rPr>
              <a:t>2. The subscript number once again indicates the number of atoms of each element</a:t>
            </a:r>
          </a:p>
          <a:p>
            <a:pPr>
              <a:buNone/>
            </a:pPr>
            <a:r>
              <a:rPr lang="en-US" sz="2900" dirty="0">
                <a:effectLst/>
              </a:rPr>
              <a:t>F</a:t>
            </a:r>
            <a:r>
              <a:rPr lang="en-US" sz="2900" dirty="0" smtClean="0">
                <a:effectLst/>
                <a:latin typeface="+mn-lt"/>
              </a:rPr>
              <a:t>. </a:t>
            </a:r>
            <a:r>
              <a:rPr lang="en-US" sz="2900" dirty="0" smtClean="0">
                <a:effectLst/>
                <a:latin typeface="+mn-lt"/>
              </a:rPr>
              <a:t>Mixture – assembly of 2 or more compounds; doesn’t require a chemical reaction</a:t>
            </a:r>
          </a:p>
          <a:p>
            <a:endParaRPr lang="en-US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000" dirty="0">
                <a:effectLst/>
                <a:latin typeface="+mn-lt"/>
              </a:rPr>
              <a:t>4. </a:t>
            </a:r>
            <a:r>
              <a:rPr lang="en-US" sz="3000" u="sng" dirty="0">
                <a:effectLst/>
                <a:latin typeface="+mn-lt"/>
              </a:rPr>
              <a:t>Buffers</a:t>
            </a:r>
            <a:r>
              <a:rPr lang="en-US" sz="3000" dirty="0">
                <a:effectLst/>
                <a:latin typeface="+mn-lt"/>
              </a:rPr>
              <a:t> are biological substances that counter shifts in the pH by releasing hydrogen ions when their concentrations are too low (or by combining with them when the concentrations are too high)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+mn-lt"/>
              </a:rPr>
              <a:t>Basic Biochemistry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3000" dirty="0">
                <a:effectLst/>
              </a:rPr>
              <a:t>II. Properties of an Atom</a:t>
            </a:r>
          </a:p>
          <a:p>
            <a:pPr lvl="1">
              <a:buClr>
                <a:srgbClr val="B2B2B2"/>
              </a:buClr>
              <a:buSzTx/>
              <a:buNone/>
            </a:pPr>
            <a:r>
              <a:rPr lang="en-US" sz="3000" dirty="0">
                <a:effectLst/>
              </a:rPr>
              <a:t>A. </a:t>
            </a:r>
            <a:r>
              <a:rPr lang="en-US" sz="3000" dirty="0">
                <a:solidFill>
                  <a:srgbClr val="FFFFFF"/>
                </a:solidFill>
                <a:effectLst/>
              </a:rPr>
              <a:t>Molecular weight – </a:t>
            </a:r>
            <a:r>
              <a:rPr lang="en-US" sz="3000" dirty="0" smtClean="0">
                <a:solidFill>
                  <a:srgbClr val="FFFFFF"/>
                </a:solidFill>
                <a:effectLst/>
              </a:rPr>
              <a:t>sum of the atomic weights (masses) of its components</a:t>
            </a:r>
            <a:endParaRPr lang="en-US" sz="3000" dirty="0">
              <a:solidFill>
                <a:srgbClr val="FFFFFF"/>
              </a:solidFill>
              <a:effectLst/>
            </a:endParaRPr>
          </a:p>
          <a:p>
            <a:pPr lvl="2">
              <a:buSzTx/>
              <a:buNone/>
            </a:pPr>
            <a:r>
              <a:rPr lang="en-US" sz="3000" dirty="0" smtClean="0">
                <a:effectLst/>
              </a:rPr>
              <a:t>1</a:t>
            </a:r>
            <a:r>
              <a:rPr lang="en-US" sz="3000" dirty="0">
                <a:effectLst/>
              </a:rPr>
              <a:t>. </a:t>
            </a:r>
            <a:r>
              <a:rPr lang="en-US" sz="3000" dirty="0" smtClean="0">
                <a:effectLst/>
              </a:rPr>
              <a:t>Measured </a:t>
            </a:r>
            <a:r>
              <a:rPr lang="en-US" sz="3000" dirty="0">
                <a:effectLst/>
              </a:rPr>
              <a:t>in </a:t>
            </a:r>
            <a:r>
              <a:rPr lang="en-US" sz="3000" dirty="0" smtClean="0">
                <a:effectLst/>
              </a:rPr>
              <a:t>atomic mass units (</a:t>
            </a:r>
            <a:r>
              <a:rPr lang="en-US" sz="3000" dirty="0" err="1" smtClean="0">
                <a:effectLst/>
              </a:rPr>
              <a:t>amu</a:t>
            </a:r>
            <a:r>
              <a:rPr lang="en-US" sz="3000" dirty="0" smtClean="0">
                <a:effectLst/>
              </a:rPr>
              <a:t>)</a:t>
            </a:r>
            <a:endParaRPr lang="en-US" sz="3000" dirty="0">
              <a:effectLst/>
            </a:endParaRPr>
          </a:p>
          <a:p>
            <a:pPr lvl="3">
              <a:buSzTx/>
              <a:buFontTx/>
              <a:buNone/>
            </a:pPr>
            <a:r>
              <a:rPr lang="en-US" sz="3000" dirty="0">
                <a:effectLst/>
              </a:rPr>
              <a:t>A) 1 </a:t>
            </a:r>
            <a:r>
              <a:rPr lang="en-US" sz="3000" dirty="0" err="1" smtClean="0">
                <a:effectLst/>
              </a:rPr>
              <a:t>amu</a:t>
            </a:r>
            <a:r>
              <a:rPr lang="en-US" sz="3000" dirty="0" smtClean="0">
                <a:effectLst/>
              </a:rPr>
              <a:t> = </a:t>
            </a:r>
            <a:r>
              <a:rPr lang="en-US" sz="3000" dirty="0">
                <a:effectLst/>
              </a:rPr>
              <a:t>1.7 x 10</a:t>
            </a:r>
            <a:r>
              <a:rPr lang="en-US" sz="3000" baseline="30000" dirty="0">
                <a:effectLst/>
              </a:rPr>
              <a:t>-24</a:t>
            </a:r>
            <a:r>
              <a:rPr lang="en-US" sz="3000" dirty="0">
                <a:effectLst/>
              </a:rPr>
              <a:t> </a:t>
            </a:r>
            <a:r>
              <a:rPr lang="en-US" sz="3000" dirty="0" smtClean="0">
                <a:effectLst/>
              </a:rPr>
              <a:t>grams</a:t>
            </a:r>
            <a:endParaRPr lang="en-US" sz="3000" dirty="0">
              <a:effectLst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None/>
            </a:pPr>
            <a:r>
              <a:rPr lang="en-US" sz="2800" dirty="0">
                <a:effectLst/>
              </a:rPr>
              <a:t>II. Properties of an Atom</a:t>
            </a:r>
          </a:p>
          <a:p>
            <a:pPr lvl="1">
              <a:buSzTx/>
              <a:buFontTx/>
              <a:buNone/>
            </a:pPr>
            <a:r>
              <a:rPr lang="en-US" dirty="0" smtClean="0">
                <a:effectLst/>
              </a:rPr>
              <a:t>B. </a:t>
            </a:r>
            <a:r>
              <a:rPr lang="en-US" dirty="0">
                <a:effectLst/>
              </a:rPr>
              <a:t>Atomic Structure</a:t>
            </a:r>
          </a:p>
          <a:p>
            <a:pPr lvl="2">
              <a:buSzTx/>
              <a:buFontTx/>
              <a:buNone/>
            </a:pPr>
            <a:r>
              <a:rPr lang="en-US" sz="2800" dirty="0">
                <a:effectLst/>
              </a:rPr>
              <a:t>1. </a:t>
            </a:r>
            <a:r>
              <a:rPr lang="en-US" sz="2800" dirty="0" smtClean="0">
                <a:effectLst/>
              </a:rPr>
              <a:t>Mostly </a:t>
            </a:r>
            <a:r>
              <a:rPr lang="en-US" sz="2800" dirty="0">
                <a:effectLst/>
              </a:rPr>
              <a:t>empty </a:t>
            </a:r>
            <a:r>
              <a:rPr lang="en-US" sz="2800" dirty="0" smtClean="0">
                <a:effectLst/>
              </a:rPr>
              <a:t>space; composed of subatomic particles</a:t>
            </a:r>
            <a:endParaRPr lang="en-US" sz="2800" dirty="0">
              <a:effectLst/>
            </a:endParaRPr>
          </a:p>
          <a:p>
            <a:pPr lvl="2">
              <a:buSzTx/>
              <a:buFontTx/>
              <a:buNone/>
            </a:pPr>
            <a:r>
              <a:rPr lang="en-US" sz="2800" dirty="0">
                <a:effectLst/>
              </a:rPr>
              <a:t>2. </a:t>
            </a:r>
            <a:r>
              <a:rPr lang="en-US" sz="2800" dirty="0" smtClean="0">
                <a:effectLst/>
              </a:rPr>
              <a:t>Has </a:t>
            </a:r>
            <a:r>
              <a:rPr lang="en-US" sz="2800" dirty="0">
                <a:effectLst/>
              </a:rPr>
              <a:t>concentrated nucleus at its center</a:t>
            </a:r>
          </a:p>
          <a:p>
            <a:pPr lvl="3">
              <a:buSzTx/>
              <a:buFontTx/>
              <a:buNone/>
            </a:pPr>
            <a:r>
              <a:rPr lang="en-US" sz="2800" dirty="0">
                <a:effectLst/>
              </a:rPr>
              <a:t>A) </a:t>
            </a:r>
            <a:r>
              <a:rPr lang="en-US" sz="2800" dirty="0" smtClean="0">
                <a:effectLst/>
              </a:rPr>
              <a:t>Contains </a:t>
            </a:r>
            <a:r>
              <a:rPr lang="en-US" sz="2800" dirty="0">
                <a:effectLst/>
              </a:rPr>
              <a:t>protons</a:t>
            </a:r>
          </a:p>
          <a:p>
            <a:pPr lvl="4">
              <a:buSzTx/>
              <a:buFontTx/>
              <a:buNone/>
            </a:pPr>
            <a:r>
              <a:rPr lang="en-US" sz="2800" dirty="0" smtClean="0">
                <a:effectLst/>
              </a:rPr>
              <a:t>1) Positively charged</a:t>
            </a:r>
            <a:endParaRPr lang="en-US" sz="2800" dirty="0">
              <a:effectLst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SzTx/>
              <a:buNone/>
            </a:pPr>
            <a:r>
              <a:rPr lang="en-US" sz="3000" dirty="0">
                <a:effectLst/>
              </a:rPr>
              <a:t>B) Also contains neutrons</a:t>
            </a:r>
          </a:p>
          <a:p>
            <a:pPr lvl="2">
              <a:buSzTx/>
              <a:buFontTx/>
              <a:buNone/>
            </a:pPr>
            <a:r>
              <a:rPr lang="en-US" sz="3000" dirty="0" smtClean="0">
                <a:effectLst/>
              </a:rPr>
              <a:t>1) No charge (neutral)</a:t>
            </a:r>
            <a:endParaRPr lang="en-US" sz="3000" dirty="0">
              <a:effectLst/>
            </a:endParaRPr>
          </a:p>
          <a:p>
            <a:pPr>
              <a:buSzTx/>
              <a:buFontTx/>
              <a:buNone/>
            </a:pPr>
            <a:r>
              <a:rPr lang="en-US" sz="3000" dirty="0" smtClean="0">
                <a:effectLst/>
              </a:rPr>
              <a:t>3</a:t>
            </a:r>
            <a:r>
              <a:rPr lang="en-US" sz="3000" dirty="0">
                <a:effectLst/>
              </a:rPr>
              <a:t>. </a:t>
            </a:r>
            <a:r>
              <a:rPr lang="en-US" sz="3000" dirty="0" smtClean="0">
                <a:effectLst/>
              </a:rPr>
              <a:t>Electrons </a:t>
            </a:r>
            <a:r>
              <a:rPr lang="en-US" sz="3000" dirty="0">
                <a:effectLst/>
              </a:rPr>
              <a:t>orbit the nucleus </a:t>
            </a:r>
          </a:p>
          <a:p>
            <a:pPr lvl="1">
              <a:buSzTx/>
              <a:buFontTx/>
              <a:buNone/>
            </a:pPr>
            <a:r>
              <a:rPr lang="en-US" sz="3000" dirty="0">
                <a:effectLst/>
              </a:rPr>
              <a:t>A) </a:t>
            </a:r>
            <a:r>
              <a:rPr lang="en-US" sz="3000" dirty="0" smtClean="0">
                <a:effectLst/>
              </a:rPr>
              <a:t>Negatively </a:t>
            </a:r>
            <a:r>
              <a:rPr lang="en-US" sz="3000" dirty="0">
                <a:effectLst/>
              </a:rPr>
              <a:t>charged</a:t>
            </a:r>
          </a:p>
          <a:p>
            <a:pPr lvl="1">
              <a:buSzTx/>
              <a:buFontTx/>
              <a:buNone/>
            </a:pPr>
            <a:r>
              <a:rPr lang="en-US" sz="3000" dirty="0">
                <a:effectLst/>
              </a:rPr>
              <a:t>B) </a:t>
            </a:r>
            <a:r>
              <a:rPr lang="en-US" sz="3000" dirty="0" smtClean="0">
                <a:effectLst/>
              </a:rPr>
              <a:t>Balance </a:t>
            </a:r>
            <a:r>
              <a:rPr lang="en-US" sz="3000" dirty="0">
                <a:effectLst/>
              </a:rPr>
              <a:t>out the (+) charge of the </a:t>
            </a:r>
            <a:r>
              <a:rPr lang="en-US" sz="3000" dirty="0" smtClean="0">
                <a:effectLst/>
              </a:rPr>
              <a:t>protons</a:t>
            </a:r>
            <a:endParaRPr lang="en-US" sz="3000" dirty="0">
              <a:effectLst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latin typeface="+mn-lt"/>
              </a:rPr>
              <a:t>Basic Biochemistry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US" sz="2800" dirty="0">
                <a:effectLst/>
              </a:rPr>
              <a:t>4</a:t>
            </a:r>
            <a:r>
              <a:rPr lang="en-US" sz="2800" dirty="0" smtClean="0">
                <a:effectLst/>
                <a:latin typeface="+mn-lt"/>
              </a:rPr>
              <a:t>. </a:t>
            </a:r>
            <a:r>
              <a:rPr lang="en-US" sz="2800" dirty="0">
                <a:effectLst/>
                <a:latin typeface="+mn-lt"/>
              </a:rPr>
              <a:t>Electrons </a:t>
            </a:r>
            <a:r>
              <a:rPr lang="en-US" sz="2800" dirty="0" smtClean="0">
                <a:effectLst/>
                <a:latin typeface="+mn-lt"/>
              </a:rPr>
              <a:t>orbit </a:t>
            </a:r>
            <a:r>
              <a:rPr lang="en-US" sz="2800" dirty="0">
                <a:effectLst/>
                <a:latin typeface="+mn-lt"/>
              </a:rPr>
              <a:t>within specific energy levels</a:t>
            </a:r>
          </a:p>
          <a:p>
            <a:pPr lvl="1">
              <a:buSzTx/>
              <a:buFontTx/>
              <a:buNone/>
            </a:pPr>
            <a:r>
              <a:rPr lang="en-US" dirty="0">
                <a:effectLst/>
                <a:latin typeface="+mn-lt"/>
              </a:rPr>
              <a:t>A) These energy levels make-up electron 	shells</a:t>
            </a:r>
          </a:p>
          <a:p>
            <a:pPr lvl="2">
              <a:buSzTx/>
              <a:buFontTx/>
              <a:buNone/>
            </a:pPr>
            <a:r>
              <a:rPr lang="en-US" sz="2800" dirty="0">
                <a:effectLst/>
                <a:latin typeface="+mn-lt"/>
              </a:rPr>
              <a:t>1) </a:t>
            </a:r>
            <a:r>
              <a:rPr lang="en-US" sz="2800" dirty="0" smtClean="0">
                <a:effectLst/>
                <a:latin typeface="+mn-lt"/>
              </a:rPr>
              <a:t>Shells </a:t>
            </a:r>
            <a:r>
              <a:rPr lang="en-US" sz="2800" dirty="0">
                <a:effectLst/>
                <a:latin typeface="+mn-lt"/>
              </a:rPr>
              <a:t>closest to the nucleus have the lowest energy; those farthest from the nucleus have the highest energy</a:t>
            </a:r>
          </a:p>
          <a:p>
            <a:pPr lvl="2">
              <a:buSzTx/>
              <a:buFontTx/>
              <a:buNone/>
            </a:pPr>
            <a:r>
              <a:rPr lang="en-US" sz="2800" dirty="0">
                <a:effectLst/>
                <a:latin typeface="+mn-lt"/>
              </a:rPr>
              <a:t>2) </a:t>
            </a:r>
            <a:r>
              <a:rPr lang="en-US" sz="2800" dirty="0" smtClean="0">
                <a:effectLst/>
                <a:latin typeface="+mn-lt"/>
              </a:rPr>
              <a:t>Each </a:t>
            </a:r>
            <a:r>
              <a:rPr lang="en-US" sz="2800" dirty="0">
                <a:effectLst/>
                <a:latin typeface="+mn-lt"/>
              </a:rPr>
              <a:t>shell contains a set number of electrons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</TotalTime>
  <Words>2332</Words>
  <Application>Microsoft Macintosh PowerPoint</Application>
  <PresentationFormat>On-screen Show (4:3)</PresentationFormat>
  <Paragraphs>299</Paragraphs>
  <Slides>50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Orbit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PowerPoint Presentation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  <vt:lpstr>Basic Biochemistry</vt:lpstr>
    </vt:vector>
  </TitlesOfParts>
  <Company>Floyd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Floyd College</dc:creator>
  <cp:lastModifiedBy>Jason Hitzeman</cp:lastModifiedBy>
  <cp:revision>45</cp:revision>
  <dcterms:created xsi:type="dcterms:W3CDTF">2004-08-26T14:19:42Z</dcterms:created>
  <dcterms:modified xsi:type="dcterms:W3CDTF">2015-09-01T20:45:09Z</dcterms:modified>
</cp:coreProperties>
</file>