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9" r:id="rId13"/>
    <p:sldId id="266" r:id="rId14"/>
    <p:sldId id="276" r:id="rId15"/>
    <p:sldId id="267" r:id="rId16"/>
    <p:sldId id="268" r:id="rId17"/>
    <p:sldId id="269" r:id="rId18"/>
    <p:sldId id="281" r:id="rId19"/>
    <p:sldId id="277" r:id="rId20"/>
    <p:sldId id="278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3" autoAdjust="0"/>
  </p:normalViewPr>
  <p:slideViewPr>
    <p:cSldViewPr>
      <p:cViewPr varScale="1">
        <p:scale>
          <a:sx n="74" d="100"/>
          <a:sy n="74" d="100"/>
        </p:scale>
        <p:origin x="-18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86E2E6-CB78-4A13-9CB7-76DFD4B28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8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768CC83-2239-4897-A4F3-B0A4138DE6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6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BCE10-C385-4680-BDFA-08D889CAC64F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571FB-96F5-4C5E-AA25-CC2283F87BD2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B5D3D-29CB-47AB-8E14-9D2BEAB57D7C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9B6DB-3F09-4599-9789-96106B1F1251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D6EAC-E709-4BDC-B9EC-FDF84AAD5E88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3A8EF-4D94-4385-9BCC-2A04C8F103BC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3A8EF-4D94-4385-9BCC-2A04C8F103BC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1E37E-7D4A-4AA9-8F7A-D42DA46FDE70}" type="slidenum">
              <a:rPr lang="en-US"/>
              <a:pPr/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71327-9134-49CF-89AA-AE9FCFE80CB2}" type="slidenum">
              <a:rPr lang="en-US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52139-BB4C-4F3F-904F-6DE41F356212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3A57C-0AD2-45B6-90D4-671C8E858023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69E8D-578D-4A12-95FB-5859CD9B672F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42630-89A0-4D47-A8FF-A149354C914A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8DD9E-5AFA-44DA-81B3-EC9FBDF1245E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DA623-59A5-4ACA-B8C1-00CDA776813B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34BC9-D1F6-4E71-8CFF-53F1387410B2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42089-3296-4AD3-A35F-442B28FD32CE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D413-9BB8-4F4D-A302-B1FA0C221FB8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153EB-5EFC-4EDB-8718-97ACE4331049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555BF-0814-4D2D-BDDD-B5A941303DB3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7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9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9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9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9ABD43-004C-4E31-873D-87F1085E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1" grpId="0"/>
      <p:bldP spid="6212" grpId="0" build="p">
        <p:tmplLst>
          <p:tmpl lvl="1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2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2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BDF0-199D-4C39-B947-2A4EDE70C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54078-C5F3-4A0C-BB1F-85606E236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5613" y="273050"/>
            <a:ext cx="8226425" cy="582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38CB5F32-6798-485D-91D4-FF9039298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DFECD-5ADE-4F20-9A91-4A738DC3A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1E68E-DBF2-46F9-95C8-9E7B83528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8EDBA-8003-46E6-B3A3-41EF59109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7D4FB-1160-40A8-9215-FCA187750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8DA6D-3512-4643-92B9-9132B253A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FACDA-60CC-4298-B6A6-66429F0DD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A31A-6529-4464-87C6-2F702C3E5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5A1A-7029-411B-80B3-FD74CC5857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12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12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5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1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1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7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BC02B84-55BE-4EBF-AAD7-32038DE485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" grpId="0" uiExpand="1" build="p">
        <p:tmplLst>
          <p:tmpl lvl="1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3000" dirty="0"/>
              <a:t>A. Joints (articulations) – wherever two bones meet</a:t>
            </a:r>
          </a:p>
          <a:p>
            <a:pPr>
              <a:buFont typeface="Wingdings" pitchFamily="2" charset="2"/>
              <a:buNone/>
            </a:pPr>
            <a:r>
              <a:rPr lang="en-US" sz="3000" dirty="0"/>
              <a:t>B. Functions – dependent on need for strength and mobility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/>
              <a:t>1. J</a:t>
            </a:r>
            <a:r>
              <a:rPr lang="en-US" sz="3000" dirty="0" smtClean="0"/>
              <a:t>oints </a:t>
            </a:r>
            <a:r>
              <a:rPr lang="en-US" sz="3000" dirty="0"/>
              <a:t>in skull are very strong &amp; immovable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/>
              <a:t>2. </a:t>
            </a:r>
            <a:r>
              <a:rPr lang="en-US" sz="3000" dirty="0" smtClean="0"/>
              <a:t>Joints </a:t>
            </a:r>
            <a:r>
              <a:rPr lang="en-US" sz="3000" dirty="0"/>
              <a:t>in appendages are more flexible but not very strong (surrounding muscles provide the strength)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2800"/>
              <a:t>D) Articular capsule – 2 parts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1) Fibrous capsule (external)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2) Synovial membrane (internal)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2800"/>
              <a:t>E) Reinforcing ligaments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1) Intrinsic (capsular) – parallel bundles of fibers within the fibrous capsule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2) Extracapsular – extend bone to bone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3) Intracapsular – located inside the cavity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 descr="joint capsule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144713" y="457200"/>
            <a:ext cx="4943475" cy="5562600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bo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4094480" cy="3962400"/>
          </a:xfrm>
          <a:prstGeom prst="rect">
            <a:avLst/>
          </a:prstGeom>
        </p:spPr>
      </p:pic>
      <p:pic>
        <p:nvPicPr>
          <p:cNvPr id="3" name="Picture 2" descr="kn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940" y="1828800"/>
            <a:ext cx="4556760" cy="2971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4497388"/>
          </a:xfrm>
        </p:spPr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3000" dirty="0"/>
              <a:t>5. Movement of synovial joints: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/>
              <a:t>A) Axis of motion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 dirty="0"/>
              <a:t>1) Non-axial motion – slipping </a:t>
            </a:r>
            <a:r>
              <a:rPr lang="en-US" sz="3000" dirty="0" smtClean="0"/>
              <a:t>movements (</a:t>
            </a:r>
            <a:r>
              <a:rPr lang="en-US" sz="3000" dirty="0" err="1" smtClean="0"/>
              <a:t>intercarpal</a:t>
            </a:r>
            <a:r>
              <a:rPr lang="en-US" sz="3000" dirty="0" smtClean="0"/>
              <a:t> &amp; </a:t>
            </a:r>
            <a:r>
              <a:rPr lang="en-US" sz="3000" dirty="0" err="1" smtClean="0"/>
              <a:t>intertarsal</a:t>
            </a:r>
            <a:r>
              <a:rPr lang="en-US" sz="3000" dirty="0" smtClean="0"/>
              <a:t>)</a:t>
            </a:r>
            <a:endParaRPr lang="en-US" sz="3000" dirty="0"/>
          </a:p>
          <a:p>
            <a:pPr lvl="2">
              <a:buSzTx/>
              <a:buFont typeface="Wingdings" pitchFamily="2" charset="2"/>
              <a:buNone/>
            </a:pPr>
            <a:r>
              <a:rPr lang="en-US" sz="3000" dirty="0"/>
              <a:t>2) Uniaxial motion – movement in one plane </a:t>
            </a:r>
            <a:r>
              <a:rPr lang="en-US" sz="3000" dirty="0" smtClean="0"/>
              <a:t>(</a:t>
            </a:r>
            <a:r>
              <a:rPr lang="en-US" sz="3000" dirty="0" err="1" smtClean="0"/>
              <a:t>interphalangeal</a:t>
            </a:r>
            <a:r>
              <a:rPr lang="en-US" sz="3000" dirty="0" smtClean="0"/>
              <a:t>, </a:t>
            </a:r>
            <a:r>
              <a:rPr lang="en-US" sz="3000" dirty="0"/>
              <a:t>ulna/</a:t>
            </a:r>
            <a:r>
              <a:rPr lang="en-US" sz="3000" dirty="0" err="1"/>
              <a:t>humerus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3) Biaxial motion – movement in two planes (occipital bone/atlas)</a:t>
            </a:r>
          </a:p>
          <a:p>
            <a:pPr>
              <a:buNone/>
            </a:pPr>
            <a:r>
              <a:rPr lang="en-US" sz="3000" dirty="0" smtClean="0"/>
              <a:t>4) </a:t>
            </a:r>
            <a:r>
              <a:rPr lang="en-US" sz="3000" dirty="0" err="1" smtClean="0"/>
              <a:t>Multiaxial</a:t>
            </a:r>
            <a:r>
              <a:rPr lang="en-US" sz="3000" dirty="0" smtClean="0"/>
              <a:t> motion – movement in more </a:t>
            </a:r>
            <a:r>
              <a:rPr lang="en-US" sz="3000" smtClean="0"/>
              <a:t>than two planes </a:t>
            </a:r>
            <a:r>
              <a:rPr lang="en-US" sz="3000" dirty="0" smtClean="0"/>
              <a:t>(scapula/</a:t>
            </a:r>
            <a:r>
              <a:rPr lang="en-US" sz="3000" dirty="0" err="1" smtClean="0"/>
              <a:t>humerus</a:t>
            </a:r>
            <a:r>
              <a:rPr lang="en-US" sz="3000" dirty="0" smtClean="0"/>
              <a:t> and </a:t>
            </a:r>
            <a:r>
              <a:rPr lang="en-US" sz="3000" dirty="0" err="1" smtClean="0"/>
              <a:t>coxal</a:t>
            </a:r>
            <a:r>
              <a:rPr lang="en-US" sz="3000" dirty="0" smtClean="0"/>
              <a:t> bone/femur)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3000"/>
              <a:t>B) Types of motion</a:t>
            </a:r>
          </a:p>
          <a:p>
            <a:pPr lvl="1">
              <a:buFont typeface="Wingdings" pitchFamily="2" charset="2"/>
              <a:buNone/>
            </a:pPr>
            <a:r>
              <a:rPr lang="en-US" sz="3000"/>
              <a:t>1) Gliding – bones displaced in relation to one another (intercarpal, intertarsal, and intervertebral joints)</a:t>
            </a:r>
          </a:p>
          <a:p>
            <a:pPr lvl="1">
              <a:buFont typeface="Wingdings" pitchFamily="2" charset="2"/>
              <a:buNone/>
            </a:pPr>
            <a:r>
              <a:rPr lang="en-US" sz="3000"/>
              <a:t>2) Angular – changing the angle between two bones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/>
              <a:t>a) Flexion – bending or decreasing the joint angle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/>
              <a:t>b) Extension – stretching or increasing the joint angle</a:t>
            </a:r>
          </a:p>
          <a:p>
            <a:pPr>
              <a:buFont typeface="Wingdings" pitchFamily="2" charset="2"/>
              <a:buNone/>
            </a:pPr>
            <a:r>
              <a:rPr lang="en-US" sz="3000" dirty="0"/>
              <a:t>c) Abduction – moving </a:t>
            </a:r>
            <a:r>
              <a:rPr lang="en-US" sz="3000" dirty="0" smtClean="0"/>
              <a:t>away from the midline</a:t>
            </a:r>
            <a:endParaRPr lang="en-US" sz="3000" dirty="0"/>
          </a:p>
          <a:p>
            <a:pPr>
              <a:buFont typeface="Wingdings" pitchFamily="2" charset="2"/>
              <a:buNone/>
            </a:pPr>
            <a:r>
              <a:rPr lang="en-US" sz="3000" dirty="0"/>
              <a:t>d) Adduction – moving </a:t>
            </a:r>
            <a:r>
              <a:rPr lang="en-US" sz="3000" dirty="0" smtClean="0"/>
              <a:t>towards the midline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e) </a:t>
            </a:r>
            <a:r>
              <a:rPr lang="en-US" sz="3000" dirty="0" err="1"/>
              <a:t>Circumduction</a:t>
            </a:r>
            <a:r>
              <a:rPr lang="en-US" sz="3000" dirty="0"/>
              <a:t> – </a:t>
            </a:r>
            <a:r>
              <a:rPr lang="en-US" sz="3000" dirty="0" smtClean="0"/>
              <a:t>a limb creates a conical (cone) shape in space</a:t>
            </a:r>
            <a:endParaRPr lang="en-US" sz="3000" dirty="0"/>
          </a:p>
          <a:p>
            <a:pPr>
              <a:buFont typeface="Wingdings" pitchFamily="2" charset="2"/>
              <a:buNone/>
            </a:pPr>
            <a:r>
              <a:rPr lang="en-US" sz="3000" dirty="0"/>
              <a:t>f) Rotation – turning movement of a bone around its own axis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3000" dirty="0"/>
              <a:t>6. Special movements</a:t>
            </a:r>
          </a:p>
          <a:p>
            <a:pPr lvl="1">
              <a:buNone/>
            </a:pPr>
            <a:r>
              <a:rPr lang="en-US" sz="3000" dirty="0" smtClean="0"/>
              <a:t>A) Supi</a:t>
            </a:r>
            <a:r>
              <a:rPr lang="en-US" sz="3000" dirty="0" smtClean="0"/>
              <a:t>nation </a:t>
            </a:r>
            <a:r>
              <a:rPr lang="en-US" sz="3000" dirty="0"/>
              <a:t>of the hand – turning the palm forward or facing </a:t>
            </a:r>
            <a:r>
              <a:rPr lang="en-US" sz="3000" dirty="0" smtClean="0"/>
              <a:t>up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B) Pro</a:t>
            </a:r>
            <a:r>
              <a:rPr lang="en-US" sz="3000" dirty="0" smtClean="0"/>
              <a:t>nation </a:t>
            </a:r>
            <a:r>
              <a:rPr lang="en-US" sz="3000" dirty="0"/>
              <a:t>of the </a:t>
            </a:r>
            <a:r>
              <a:rPr lang="en-US" sz="3000" dirty="0" smtClean="0"/>
              <a:t>hand – </a:t>
            </a:r>
            <a:r>
              <a:rPr lang="en-US" sz="3000" dirty="0"/>
              <a:t>turning the palm backward or facing </a:t>
            </a:r>
            <a:r>
              <a:rPr lang="en-US" sz="3000" dirty="0" smtClean="0"/>
              <a:t>down 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C</a:t>
            </a:r>
            <a:r>
              <a:rPr lang="en-US" sz="3000" dirty="0"/>
              <a:t>) Inversion </a:t>
            </a:r>
            <a:r>
              <a:rPr lang="en-US" sz="3000" dirty="0" smtClean="0"/>
              <a:t>(</a:t>
            </a:r>
            <a:r>
              <a:rPr lang="en-US" sz="3000" dirty="0" smtClean="0"/>
              <a:t>supi</a:t>
            </a:r>
            <a:r>
              <a:rPr lang="en-US" sz="3000" dirty="0" smtClean="0"/>
              <a:t>nation</a:t>
            </a:r>
            <a:r>
              <a:rPr lang="en-US" sz="3000" dirty="0"/>
              <a:t>) of the foot – movement of the sole </a:t>
            </a:r>
            <a:r>
              <a:rPr lang="en-US" sz="3000" dirty="0" smtClean="0"/>
              <a:t>inward</a:t>
            </a:r>
          </a:p>
          <a:p>
            <a:pPr lvl="1">
              <a:buNone/>
            </a:pPr>
            <a:r>
              <a:rPr lang="en-US" sz="3000" dirty="0"/>
              <a:t>D) Eversion </a:t>
            </a:r>
            <a:r>
              <a:rPr lang="en-US" sz="3000" dirty="0" smtClean="0"/>
              <a:t>(</a:t>
            </a:r>
            <a:r>
              <a:rPr lang="en-US" sz="3000" dirty="0" smtClean="0"/>
              <a:t>pro</a:t>
            </a:r>
            <a:r>
              <a:rPr lang="en-US" sz="3000" dirty="0" smtClean="0"/>
              <a:t>nation</a:t>
            </a:r>
            <a:r>
              <a:rPr lang="en-US" sz="3000" dirty="0"/>
              <a:t>) of the foot – movement of the sole </a:t>
            </a:r>
            <a:r>
              <a:rPr lang="en-US" sz="3000" dirty="0" smtClean="0"/>
              <a:t>outward</a:t>
            </a:r>
            <a:endParaRPr lang="en-US" sz="3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E</a:t>
            </a:r>
            <a:r>
              <a:rPr lang="en-US" sz="3000" dirty="0"/>
              <a:t>) Dorsiflexion – upward movement of foot/</a:t>
            </a:r>
            <a:r>
              <a:rPr lang="en-US" sz="3000" dirty="0" smtClean="0"/>
              <a:t>toes</a:t>
            </a:r>
          </a:p>
          <a:p>
            <a:pPr>
              <a:buNone/>
            </a:pPr>
            <a:r>
              <a:rPr lang="en-US" sz="3000" dirty="0" smtClean="0"/>
              <a:t>F</a:t>
            </a:r>
            <a:r>
              <a:rPr lang="en-US" sz="3000" dirty="0"/>
              <a:t>) Plantar flexion – downward movement of foot/toes</a:t>
            </a:r>
          </a:p>
          <a:p>
            <a:pPr>
              <a:buFont typeface="Wingdings" pitchFamily="2" charset="2"/>
              <a:buNone/>
            </a:pPr>
            <a:r>
              <a:rPr lang="en-US" sz="3000" dirty="0" smtClean="0"/>
              <a:t>G) Protraction – movement of the mandible forward</a:t>
            </a:r>
          </a:p>
          <a:p>
            <a:pPr>
              <a:buFont typeface="Wingdings" pitchFamily="2" charset="2"/>
              <a:buNone/>
            </a:pPr>
            <a:r>
              <a:rPr lang="en-US" sz="3000" dirty="0"/>
              <a:t>H</a:t>
            </a:r>
            <a:r>
              <a:rPr lang="en-US" sz="3000" dirty="0" smtClean="0"/>
              <a:t>) Retraction – movement of the protracted part back to its start position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863469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ynovial joint mov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26" y="1194371"/>
            <a:ext cx="8250148" cy="446925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/>
              <a:t>C. There are 3 structural classifications: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1. Fibrous joints – composed of fibrous tissue with no cavity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2. Cartilaginous joints – articulating bones are united by cartilage and no cavity present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3. Synovial joints – articular bones are separated by a fluid-filled joint cavity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le_moveme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7437"/>
            <a:ext cx="5486399" cy="63231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 smtClean="0"/>
              <a:t>I) Elevation </a:t>
            </a:r>
            <a:r>
              <a:rPr lang="en-US" dirty="0"/>
              <a:t>– lifting a body part superiorly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J) </a:t>
            </a:r>
            <a:r>
              <a:rPr lang="en-US" dirty="0"/>
              <a:t>Depression – moving the elevated part inferiorly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K</a:t>
            </a:r>
            <a:r>
              <a:rPr lang="en-US" dirty="0" smtClean="0"/>
              <a:t>) </a:t>
            </a:r>
            <a:r>
              <a:rPr lang="en-US" dirty="0"/>
              <a:t>Opposition – touching your thumb to the tips of other fingers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2800" dirty="0"/>
              <a:t>7. Types of synovial joints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A) Plane joints – articular surface is flat and only allows for short gliding movements (</a:t>
            </a:r>
            <a:r>
              <a:rPr lang="en-US" dirty="0" err="1"/>
              <a:t>intercarpal</a:t>
            </a:r>
            <a:r>
              <a:rPr lang="en-US" dirty="0"/>
              <a:t> and </a:t>
            </a:r>
            <a:r>
              <a:rPr lang="en-US" dirty="0" err="1"/>
              <a:t>intertarsal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B) Hinge joints – cylindrical projection of one bone fits into a trough-shaped surface on another bone (</a:t>
            </a:r>
            <a:r>
              <a:rPr lang="en-US" sz="2800" dirty="0" smtClean="0"/>
              <a:t>elbow </a:t>
            </a:r>
            <a:r>
              <a:rPr lang="en-US" sz="2800" smtClean="0"/>
              <a:t>&amp; knee)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C) Pivot joints – rounded end of one bone protrudes into a sleeve or ring composed of bone or ligament (radius to ulna and axis to atlas)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D) </a:t>
            </a:r>
            <a:r>
              <a:rPr lang="en-US" sz="2800" dirty="0" err="1"/>
              <a:t>Condyloid</a:t>
            </a:r>
            <a:r>
              <a:rPr lang="en-US" sz="2800" dirty="0"/>
              <a:t> joints – oval articular surface of one bone fits into a complementary depression in another (</a:t>
            </a:r>
            <a:r>
              <a:rPr lang="en-US" sz="2800" dirty="0" err="1"/>
              <a:t>metacarpophalanges</a:t>
            </a:r>
            <a:r>
              <a:rPr lang="en-US" sz="2800" dirty="0"/>
              <a:t> – knuckles)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E) Saddle joints – each articular surface has a concave and convex area (carpometacarpal joint of the thumb)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F) Ball and socket joints – the spherical end of one bone articulates with a cuplike socket of another bone (shoulder or hip joints)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4497388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H. Common Joint Injuries</a:t>
            </a:r>
          </a:p>
          <a:p>
            <a:pPr lvl="1">
              <a:buFontTx/>
              <a:buNone/>
            </a:pPr>
            <a:r>
              <a:rPr lang="en-US" dirty="0"/>
              <a:t>1. Sprain – stretching or tearing of a ligament</a:t>
            </a:r>
          </a:p>
          <a:p>
            <a:pPr lvl="1">
              <a:buFontTx/>
              <a:buNone/>
            </a:pPr>
            <a:r>
              <a:rPr lang="en-US" dirty="0"/>
              <a:t>2. Luxation – bones are forced out of their normal position (a.k.a. dislocation)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A) Subluxation – partial dislocation</a:t>
            </a:r>
          </a:p>
          <a:p>
            <a:pPr lvl="1">
              <a:buFontTx/>
              <a:buNone/>
            </a:pPr>
            <a:r>
              <a:rPr lang="en-US" dirty="0"/>
              <a:t>3. Bursitis – inflammation of the bursa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A</a:t>
            </a:r>
            <a:r>
              <a:rPr lang="en-US" sz="2800"/>
              <a:t>) </a:t>
            </a:r>
            <a:r>
              <a:rPr lang="en-US" sz="2800" smtClean="0"/>
              <a:t>B</a:t>
            </a:r>
            <a:r>
              <a:rPr lang="en-US" sz="2800" smtClean="0"/>
              <a:t>ursa </a:t>
            </a:r>
            <a:r>
              <a:rPr lang="en-US" sz="2800" dirty="0"/>
              <a:t>– flattened sacs that contain a thin film of synovial fluid; located where ligaments, muscles, and tendons rub against bone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4. Tendonitis – inflammation of the tendon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2800"/>
              <a:t>5. Arthritis – inflammatory or degenerative disease of the joint where synovial membranes thicken and fluid production decreases resulting in friction and pain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A) Osteoarthritis – degenerative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B) Rheumatoid arthritis – autoimmune disease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C) Gouty arthritis – uric acid accumulation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6. Synovitis – inflammation of synovial membranes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/>
              <a:t>D. There are 3 functional classifications: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1. Synarthroses – immovable joints (sternocostal, tibiofibular, sutures)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2. Amphiarthroses – slightly movable joints (intervertebral joint and pubic symphysis)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3. Diarthroses – freely movable joints (most appendicular joints)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3000"/>
              <a:t>E. Fibrous Joints</a:t>
            </a:r>
          </a:p>
          <a:p>
            <a:pPr lvl="1">
              <a:buFont typeface="Wingdings" pitchFamily="2" charset="2"/>
              <a:buNone/>
            </a:pPr>
            <a:r>
              <a:rPr lang="en-US" sz="3000"/>
              <a:t>1. Characteristics: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/>
              <a:t>A) Bones are joined by fibrous tissue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/>
              <a:t>B) No joint cavity is present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/>
              <a:t>C) Most are immovable (synarthrotic) but some are slightly moveable (amphiarthrotic)</a:t>
            </a:r>
          </a:p>
          <a:p>
            <a:pPr lvl="1">
              <a:buFont typeface="Wingdings" pitchFamily="2" charset="2"/>
              <a:buNone/>
            </a:pPr>
            <a:r>
              <a:rPr lang="en-US" sz="3000"/>
              <a:t>2. Three types of fibrous joints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sz="2800" dirty="0"/>
              <a:t>A) Sutures – contain dense fibrous connective tissue until adulthood when they ossify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1) Examples </a:t>
            </a:r>
            <a:r>
              <a:rPr lang="en-US" dirty="0" smtClean="0"/>
              <a:t>are the </a:t>
            </a:r>
            <a:r>
              <a:rPr lang="en-US" dirty="0"/>
              <a:t>skull sutures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sz="2800" dirty="0"/>
              <a:t>B) </a:t>
            </a:r>
            <a:r>
              <a:rPr lang="en-US" sz="2800" dirty="0" err="1"/>
              <a:t>Syndesmoses</a:t>
            </a:r>
            <a:r>
              <a:rPr lang="en-US" sz="2800" dirty="0"/>
              <a:t> – bones are connected by a filamentous sheet or cord (ligament or </a:t>
            </a:r>
            <a:r>
              <a:rPr lang="en-US" sz="2800" dirty="0" err="1"/>
              <a:t>interosseous</a:t>
            </a:r>
            <a:r>
              <a:rPr lang="en-US" sz="2800" dirty="0"/>
              <a:t> membrane)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1) </a:t>
            </a:r>
            <a:r>
              <a:rPr lang="en-US" dirty="0" smtClean="0"/>
              <a:t>Movement </a:t>
            </a:r>
            <a:r>
              <a:rPr lang="en-US" dirty="0"/>
              <a:t>can range from slight to considerable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2) Examples include the </a:t>
            </a:r>
            <a:r>
              <a:rPr lang="en-US" dirty="0" err="1"/>
              <a:t>tibiofibular</a:t>
            </a:r>
            <a:r>
              <a:rPr lang="en-US" dirty="0"/>
              <a:t> &amp; </a:t>
            </a:r>
            <a:r>
              <a:rPr lang="en-US" dirty="0" err="1"/>
              <a:t>radioulnar</a:t>
            </a:r>
            <a:r>
              <a:rPr lang="en-US" dirty="0"/>
              <a:t> (between the shafts)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SzTx/>
              <a:buFontTx/>
              <a:buNone/>
            </a:pPr>
            <a:r>
              <a:rPr lang="en-US" sz="2800" dirty="0"/>
              <a:t>C) </a:t>
            </a:r>
            <a:r>
              <a:rPr lang="en-US" sz="2800" dirty="0" err="1"/>
              <a:t>Gomphoses</a:t>
            </a:r>
            <a:r>
              <a:rPr lang="en-US" sz="2800" dirty="0"/>
              <a:t> – articulation of tooth with alveolar </a:t>
            </a:r>
            <a:r>
              <a:rPr lang="en-US" sz="2800" dirty="0" smtClean="0"/>
              <a:t>margin</a:t>
            </a:r>
            <a:endParaRPr lang="en-US" sz="2800" dirty="0"/>
          </a:p>
          <a:p>
            <a:pPr lvl="3">
              <a:buFontTx/>
              <a:buNone/>
            </a:pPr>
            <a:r>
              <a:rPr lang="en-US" sz="2800" dirty="0"/>
              <a:t>1) Possesses a fibrous connection called the periodontal ligament</a:t>
            </a:r>
          </a:p>
          <a:p>
            <a:pPr>
              <a:buSzTx/>
              <a:buFontTx/>
              <a:buNone/>
            </a:pPr>
            <a:r>
              <a:rPr lang="en-US" sz="2800" dirty="0"/>
              <a:t>F. Cartilaginous joints</a:t>
            </a:r>
          </a:p>
          <a:p>
            <a:pPr lvl="1">
              <a:buFontTx/>
              <a:buNone/>
            </a:pPr>
            <a:r>
              <a:rPr lang="en-US" dirty="0"/>
              <a:t>1. Characteristics: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Articulating </a:t>
            </a:r>
            <a:r>
              <a:rPr lang="en-US" sz="2800" dirty="0"/>
              <a:t>surfaces are united by cartilage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smtClean="0"/>
              <a:t>No </a:t>
            </a:r>
            <a:r>
              <a:rPr lang="en-US" sz="2800" dirty="0"/>
              <a:t>joint cavity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2800"/>
              <a:t>2. Two main types of cartilaginous joints: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A) Synchondroses – hyaline cartilage unites bones; usually temporary joints (sites of bone growth)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2800"/>
              <a:t>1) Cartilage is replaced by bone and the joints become synarthrotic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2800"/>
              <a:t>2) Examples are the epiphyseal plate and the first rib and the manubrium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4497388"/>
          </a:xfrm>
        </p:spPr>
        <p:txBody>
          <a:bodyPr/>
          <a:lstStyle/>
          <a:p>
            <a:pPr lvl="2">
              <a:buSzTx/>
              <a:buFont typeface="Wingdings" pitchFamily="2" charset="2"/>
              <a:buNone/>
            </a:pPr>
            <a:r>
              <a:rPr lang="en-US" sz="2800"/>
              <a:t>B) Symphyses – articular surface of bone covered by hyaline cartilage fused to an intervening pad or plate of fibrocartilage</a:t>
            </a:r>
          </a:p>
          <a:p>
            <a:pPr lvl="3">
              <a:buFont typeface="Wingdings" pitchFamily="2" charset="2"/>
              <a:buNone/>
            </a:pPr>
            <a:r>
              <a:rPr lang="en-US" sz="2800"/>
              <a:t>1) It is compressible, resilient and functionally amphiarthrotic</a:t>
            </a:r>
          </a:p>
          <a:p>
            <a:pPr lvl="3">
              <a:buFont typeface="Wingdings" pitchFamily="2" charset="2"/>
              <a:buNone/>
            </a:pPr>
            <a:r>
              <a:rPr lang="en-US" sz="2800"/>
              <a:t>2) Examples are the pubic symphysis and the intervertebral joints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2800"/>
              <a:t>G. Synovial Joints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1. Articular bones are separated by a fluid-filled joint cavity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4497387"/>
          </a:xfrm>
        </p:spPr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2800" dirty="0"/>
              <a:t>2. Most common joint in the body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2800" dirty="0"/>
              <a:t>3. </a:t>
            </a:r>
            <a:r>
              <a:rPr lang="en-US" sz="2800" dirty="0" err="1"/>
              <a:t>Diarthrotic</a:t>
            </a:r>
            <a:endParaRPr lang="en-US" sz="2800" dirty="0"/>
          </a:p>
          <a:p>
            <a:pPr>
              <a:buSzTx/>
              <a:buFont typeface="Wingdings" pitchFamily="2" charset="2"/>
              <a:buNone/>
            </a:pPr>
            <a:r>
              <a:rPr lang="en-US" sz="2800" dirty="0"/>
              <a:t>4. Five distinct features of synovial joints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A) Articular cartilage – hyaline cartilage forms a glassy smooth surface over the opposing ends of bones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B) Synovial (</a:t>
            </a:r>
            <a:r>
              <a:rPr lang="en-US" dirty="0" smtClean="0"/>
              <a:t>joint) </a:t>
            </a:r>
            <a:r>
              <a:rPr lang="en-US" dirty="0"/>
              <a:t>cavity – small </a:t>
            </a:r>
            <a:r>
              <a:rPr lang="en-US" dirty="0" smtClean="0"/>
              <a:t>space between the bones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C) Synovial fluid – largely derived from blood; has a viscous, egg-white consistency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theme/theme1.xml><?xml version="1.0" encoding="utf-8"?>
<a:theme xmlns:a="http://schemas.openxmlformats.org/drawingml/2006/main" name="Fading Grid">
  <a:themeElements>
    <a:clrScheme name="Fading Grid 7">
      <a:dk1>
        <a:srgbClr val="516032"/>
      </a:dk1>
      <a:lt1>
        <a:srgbClr val="FFFFFF"/>
      </a:lt1>
      <a:dk2>
        <a:srgbClr val="546434"/>
      </a:dk2>
      <a:lt2>
        <a:srgbClr val="B2B68A"/>
      </a:lt2>
      <a:accent1>
        <a:srgbClr val="7D8C70"/>
      </a:accent1>
      <a:accent2>
        <a:srgbClr val="414E28"/>
      </a:accent2>
      <a:accent3>
        <a:srgbClr val="B3B8AE"/>
      </a:accent3>
      <a:accent4>
        <a:srgbClr val="DADADA"/>
      </a:accent4>
      <a:accent5>
        <a:srgbClr val="BFC5BB"/>
      </a:accent5>
      <a:accent6>
        <a:srgbClr val="3A4623"/>
      </a:accent6>
      <a:hlink>
        <a:srgbClr val="80C579"/>
      </a:hlink>
      <a:folHlink>
        <a:srgbClr val="7FADA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434</TotalTime>
  <Words>1175</Words>
  <Application>Microsoft Macintosh PowerPoint</Application>
  <PresentationFormat>On-screen Show (4:3)</PresentationFormat>
  <Paragraphs>138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Fading Grid</vt:lpstr>
      <vt:lpstr>Articulations</vt:lpstr>
      <vt:lpstr>Articulations</vt:lpstr>
      <vt:lpstr>Articulations</vt:lpstr>
      <vt:lpstr>Articulations</vt:lpstr>
      <vt:lpstr>Articulations</vt:lpstr>
      <vt:lpstr>Articulations</vt:lpstr>
      <vt:lpstr>Articulations</vt:lpstr>
      <vt:lpstr>Articulations</vt:lpstr>
      <vt:lpstr>Articulations</vt:lpstr>
      <vt:lpstr>Articulations</vt:lpstr>
      <vt:lpstr>PowerPoint Presentation</vt:lpstr>
      <vt:lpstr>PowerPoint Presentation</vt:lpstr>
      <vt:lpstr>Articulations</vt:lpstr>
      <vt:lpstr>Articulations</vt:lpstr>
      <vt:lpstr>Articulations</vt:lpstr>
      <vt:lpstr>Articulations</vt:lpstr>
      <vt:lpstr>Articulations</vt:lpstr>
      <vt:lpstr>Articulations</vt:lpstr>
      <vt:lpstr>PowerPoint Presentation</vt:lpstr>
      <vt:lpstr>PowerPoint Presentation</vt:lpstr>
      <vt:lpstr>Articulations</vt:lpstr>
      <vt:lpstr>Articulations</vt:lpstr>
      <vt:lpstr>Articulations</vt:lpstr>
      <vt:lpstr>Articulations</vt:lpstr>
      <vt:lpstr>Articulations</vt:lpstr>
    </vt:vector>
  </TitlesOfParts>
  <Company>Floyd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Floyd College</dc:creator>
  <cp:lastModifiedBy>Jason Hitzeman</cp:lastModifiedBy>
  <cp:revision>37</cp:revision>
  <dcterms:created xsi:type="dcterms:W3CDTF">2004-09-24T15:40:16Z</dcterms:created>
  <dcterms:modified xsi:type="dcterms:W3CDTF">2015-03-26T12:58:14Z</dcterms:modified>
</cp:coreProperties>
</file>