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83" r:id="rId2"/>
    <p:sldId id="262" r:id="rId3"/>
    <p:sldId id="263" r:id="rId4"/>
    <p:sldId id="275" r:id="rId5"/>
    <p:sldId id="276" r:id="rId6"/>
    <p:sldId id="264" r:id="rId7"/>
    <p:sldId id="265" r:id="rId8"/>
    <p:sldId id="277" r:id="rId9"/>
    <p:sldId id="266" r:id="rId10"/>
    <p:sldId id="278" r:id="rId11"/>
    <p:sldId id="279" r:id="rId12"/>
    <p:sldId id="280" r:id="rId13"/>
    <p:sldId id="281" r:id="rId14"/>
    <p:sldId id="282" r:id="rId15"/>
    <p:sldId id="267" r:id="rId16"/>
    <p:sldId id="270" r:id="rId17"/>
    <p:sldId id="271" r:id="rId18"/>
    <p:sldId id="268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4" autoAdjust="0"/>
    <p:restoredTop sz="94685" autoAdjust="0"/>
  </p:normalViewPr>
  <p:slideViewPr>
    <p:cSldViewPr>
      <p:cViewPr varScale="1">
        <p:scale>
          <a:sx n="89" d="100"/>
          <a:sy n="89" d="100"/>
        </p:scale>
        <p:origin x="11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B5B823D-A060-4569-842F-E3053257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C53E7A-4330-482E-A7A8-DD17F72AA3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8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8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8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5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ACA89-7CDE-4AEE-BCD0-6AE360503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FE1F-C987-434E-869C-9E9FF79D2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BC238-C7C7-4196-9023-8B33560DD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059D8-2816-430A-946C-F391D1045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59A3-1012-41EA-BC2A-DABEF5E42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F805-2441-477A-8F23-2B809DB91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0EBC6-88AE-4912-85E4-473C6381B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D6B0C-73D1-4BF1-BB34-426F0FAB1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4E56C-04CA-4CD4-9BEB-665C2C003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9950-7CB7-4DC0-944A-C4C801AA8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C5F90E32-89D8-41E0-91E7-C7F98BBFE9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 uiExpand="1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5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5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5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5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5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Eukaryotic Cells and Microorganisms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23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 smtClean="0"/>
              <a:t>Protists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 dirty="0" smtClean="0"/>
              <a:t>The </a:t>
            </a:r>
            <a:r>
              <a:rPr lang="en-US" sz="3000" dirty="0" smtClean="0"/>
              <a:t>Protists</a:t>
            </a:r>
            <a:endParaRPr lang="en-US" sz="3000" dirty="0"/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A. Sometimes not considered a true kingdom because the organisms vary tremendously from one to another.  The only universal characteristic among the group is that they are all eukaryotic.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B. Classified according to whether or not the organism is more plant-like or more animal-like</a:t>
            </a:r>
          </a:p>
        </p:txBody>
      </p:sp>
    </p:spTree>
    <p:extLst>
      <p:ext uri="{BB962C8B-B14F-4D97-AF65-F5344CB8AC3E}">
        <p14:creationId xmlns:p14="http://schemas.microsoft.com/office/powerpoint/2010/main" val="4014855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Protists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/>
              <a:t>1. Algae 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/>
              <a:t>A) Plant-like organisms that possess photosynthetic pigments and a cell wall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/>
              <a:t>B) These are further divided into groups on the basis of which pigments are present</a:t>
            </a:r>
          </a:p>
          <a:p>
            <a:pPr lvl="2">
              <a:buClr>
                <a:schemeClr val="tx2"/>
              </a:buClr>
              <a:buFont typeface="Wingdings" pitchFamily="2" charset="2"/>
              <a:buNone/>
            </a:pPr>
            <a:r>
              <a:rPr lang="en-US" sz="3000"/>
              <a:t>1) Only two are a threat to human health</a:t>
            </a:r>
          </a:p>
          <a:p>
            <a:pPr lvl="3">
              <a:buFontTx/>
              <a:buNone/>
            </a:pPr>
            <a:r>
              <a:rPr lang="en-US" sz="3000"/>
              <a:t>a) </a:t>
            </a:r>
            <a:r>
              <a:rPr lang="en-US" sz="3000" i="1"/>
              <a:t>Gymnodinium</a:t>
            </a:r>
            <a:r>
              <a:rPr lang="en-US" sz="3000"/>
              <a:t> &amp; </a:t>
            </a:r>
            <a:r>
              <a:rPr lang="en-US" sz="3000" i="1"/>
              <a:t>Gonyaulax</a:t>
            </a:r>
            <a:r>
              <a:rPr lang="en-US" sz="3000"/>
              <a:t> which causes paralytic shellfish poisoning</a:t>
            </a:r>
          </a:p>
        </p:txBody>
      </p:sp>
    </p:spTree>
    <p:extLst>
      <p:ext uri="{BB962C8B-B14F-4D97-AF65-F5344CB8AC3E}">
        <p14:creationId xmlns:p14="http://schemas.microsoft.com/office/powerpoint/2010/main" val="13103001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Protists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 dirty="0"/>
              <a:t>2. Protozoans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A) Animal-like organisms because the lack a cell wall and are heterotrophic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B) These are further divided on the basis of their locomotion</a:t>
            </a:r>
          </a:p>
          <a:p>
            <a:pPr lvl="2">
              <a:buClr>
                <a:schemeClr val="tx2"/>
              </a:buClr>
              <a:buFont typeface="Wingdings" pitchFamily="2" charset="2"/>
              <a:buNone/>
            </a:pPr>
            <a:r>
              <a:rPr lang="en-US" sz="3000" dirty="0"/>
              <a:t>1) </a:t>
            </a:r>
            <a:r>
              <a:rPr lang="en-US" sz="3000" dirty="0" err="1"/>
              <a:t>Mastigophora</a:t>
            </a:r>
            <a:r>
              <a:rPr lang="en-US" sz="3000" dirty="0"/>
              <a:t> – motile by flagella</a:t>
            </a:r>
          </a:p>
          <a:p>
            <a:pPr lvl="3">
              <a:buFontTx/>
              <a:buNone/>
            </a:pPr>
            <a:r>
              <a:rPr lang="en-US" sz="3000" dirty="0"/>
              <a:t>a) </a:t>
            </a:r>
            <a:r>
              <a:rPr lang="en-US" sz="3000" i="1" dirty="0" err="1" smtClean="0"/>
              <a:t>Trypanosoma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brucei</a:t>
            </a:r>
            <a:r>
              <a:rPr lang="en-US" sz="3000" dirty="0" smtClean="0"/>
              <a:t> </a:t>
            </a:r>
            <a:r>
              <a:rPr lang="en-US" sz="3000" dirty="0"/>
              <a:t>– causes African Sleeping Sickness</a:t>
            </a:r>
          </a:p>
        </p:txBody>
      </p:sp>
    </p:spTree>
    <p:extLst>
      <p:ext uri="{BB962C8B-B14F-4D97-AF65-F5344CB8AC3E}">
        <p14:creationId xmlns:p14="http://schemas.microsoft.com/office/powerpoint/2010/main" val="3759263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Protists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chemeClr val="tx2"/>
              </a:buClr>
              <a:buFontTx/>
              <a:buNone/>
            </a:pPr>
            <a:r>
              <a:rPr lang="en-US"/>
              <a:t>b) </a:t>
            </a:r>
            <a:r>
              <a:rPr lang="en-US" i="1"/>
              <a:t>Trichomonas</a:t>
            </a:r>
            <a:r>
              <a:rPr lang="en-US"/>
              <a:t> </a:t>
            </a:r>
            <a:r>
              <a:rPr lang="en-US" i="1"/>
              <a:t>vaginalis</a:t>
            </a:r>
            <a:r>
              <a:rPr lang="en-US"/>
              <a:t> – a sexually transmitted protozoan that causes vaginitis</a:t>
            </a:r>
          </a:p>
          <a:p>
            <a:pPr lvl="1">
              <a:buFontTx/>
              <a:buNone/>
            </a:pPr>
            <a:r>
              <a:rPr lang="en-US"/>
              <a:t>c) </a:t>
            </a:r>
            <a:r>
              <a:rPr lang="en-US" i="1"/>
              <a:t>Giardia lamblia</a:t>
            </a:r>
            <a:r>
              <a:rPr lang="en-US"/>
              <a:t> – intestinal parasite; causes Giardiasis (diarrheal illness) </a:t>
            </a:r>
          </a:p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sz="2800"/>
              <a:t>2) Sarcodina – motile by pseudopodia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/>
              <a:t>a) </a:t>
            </a:r>
            <a:r>
              <a:rPr lang="en-US" i="1"/>
              <a:t>Entamoeba histolytica</a:t>
            </a:r>
            <a:r>
              <a:rPr lang="en-US"/>
              <a:t> – causes amoebic dysentery (diarrhea)</a:t>
            </a:r>
          </a:p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sz="2800"/>
              <a:t>3) Ciliophora – motile by cilia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pt-BR"/>
              <a:t>a) </a:t>
            </a:r>
            <a:r>
              <a:rPr lang="pt-BR" i="1"/>
              <a:t>Balantidium coli</a:t>
            </a:r>
            <a:r>
              <a:rPr lang="pt-BR"/>
              <a:t> – causes dysentery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31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Protists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Tx/>
              <a:buNone/>
            </a:pPr>
            <a:r>
              <a:rPr lang="en-US" sz="3000" dirty="0" smtClean="0"/>
              <a:t>4) </a:t>
            </a:r>
            <a:r>
              <a:rPr lang="en-US" sz="3000" dirty="0" err="1"/>
              <a:t>Apicomplexa</a:t>
            </a:r>
            <a:r>
              <a:rPr lang="en-US" sz="3000" dirty="0"/>
              <a:t> – usually non-motile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/>
              <a:t>a) </a:t>
            </a:r>
            <a:r>
              <a:rPr lang="en-US" sz="3000" i="1" dirty="0"/>
              <a:t>Plasmodium</a:t>
            </a:r>
            <a:r>
              <a:rPr lang="en-US" sz="3000" dirty="0"/>
              <a:t> – causes malaria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/>
              <a:t>b) </a:t>
            </a:r>
            <a:r>
              <a:rPr lang="en-US" sz="3000" i="1" dirty="0"/>
              <a:t>Cryptosporidium</a:t>
            </a:r>
            <a:r>
              <a:rPr lang="en-US" sz="3000" dirty="0"/>
              <a:t> – causes food-borne, diarrheal </a:t>
            </a:r>
            <a:r>
              <a:rPr lang="en-US" sz="3000" dirty="0" smtClean="0"/>
              <a:t>illness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 smtClean="0"/>
              <a:t>c) </a:t>
            </a:r>
            <a:r>
              <a:rPr lang="en-US" sz="3000" i="1" dirty="0" smtClean="0"/>
              <a:t>Toxoplasma </a:t>
            </a:r>
            <a:r>
              <a:rPr lang="en-US" sz="3000" i="1" dirty="0" err="1" smtClean="0"/>
              <a:t>gondii</a:t>
            </a:r>
            <a:r>
              <a:rPr lang="en-US" sz="3000" dirty="0"/>
              <a:t> </a:t>
            </a:r>
            <a:r>
              <a:rPr lang="en-US" sz="3000" dirty="0" smtClean="0"/>
              <a:t>– causes a form of </a:t>
            </a:r>
            <a:r>
              <a:rPr lang="en-US" sz="3000" dirty="0" err="1" smtClean="0"/>
              <a:t>subacute</a:t>
            </a:r>
            <a:r>
              <a:rPr lang="en-US" sz="3000" dirty="0" smtClean="0"/>
              <a:t> encephalitis</a:t>
            </a:r>
            <a:endParaRPr lang="en-US" sz="3000" dirty="0"/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 dirty="0"/>
              <a:t>5</a:t>
            </a:r>
            <a:r>
              <a:rPr lang="en-US" sz="3000" dirty="0" smtClean="0"/>
              <a:t>) </a:t>
            </a:r>
            <a:r>
              <a:rPr lang="en-US" sz="3000" dirty="0" err="1"/>
              <a:t>Microspora</a:t>
            </a:r>
            <a:r>
              <a:rPr lang="en-US" sz="3000" dirty="0"/>
              <a:t> – motile via polar filament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/>
              <a:t>a) </a:t>
            </a:r>
            <a:r>
              <a:rPr lang="en-US" sz="3000" i="1" dirty="0" err="1"/>
              <a:t>Microsporidium</a:t>
            </a:r>
            <a:r>
              <a:rPr lang="en-US" sz="3000" dirty="0"/>
              <a:t> – causes diarrhea; commonly infects persons with </a:t>
            </a:r>
            <a:r>
              <a:rPr lang="en-US" sz="3000" dirty="0" smtClean="0"/>
              <a:t>AIDS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3034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 smtClean="0"/>
              <a:t>Helminths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 dirty="0" smtClean="0"/>
              <a:t>The </a:t>
            </a:r>
            <a:r>
              <a:rPr lang="en-US" sz="3000" dirty="0" smtClean="0"/>
              <a:t>Helminths</a:t>
            </a:r>
            <a:endParaRPr lang="en-US" sz="3000" dirty="0"/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A</a:t>
            </a:r>
            <a:r>
              <a:rPr lang="en-US" sz="3000" dirty="0" smtClean="0"/>
              <a:t>. </a:t>
            </a:r>
            <a:r>
              <a:rPr lang="en-US" sz="3000" dirty="0"/>
              <a:t>Some of the groups are discussed here because of their importance in human diseases and the fact diagnosis often requires microscopic examination of eggs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Helminths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None/>
            </a:pPr>
            <a:r>
              <a:rPr lang="en-US" sz="3000" dirty="0" smtClean="0"/>
              <a:t>1</a:t>
            </a:r>
            <a:r>
              <a:rPr lang="en-US" sz="3000" dirty="0"/>
              <a:t>. The Parasitic Helminthes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 smtClean="0"/>
              <a:t>A) </a:t>
            </a:r>
            <a:r>
              <a:rPr lang="en-US" sz="3000" dirty="0" err="1"/>
              <a:t>Cestodes</a:t>
            </a:r>
            <a:r>
              <a:rPr lang="en-US" sz="3000" dirty="0"/>
              <a:t> (tapeworms)</a:t>
            </a:r>
          </a:p>
          <a:p>
            <a:pPr lvl="2">
              <a:buClr>
                <a:schemeClr val="tx2"/>
              </a:buClr>
              <a:buFontTx/>
              <a:buNone/>
            </a:pPr>
            <a:r>
              <a:rPr lang="en-US" sz="3000" dirty="0"/>
              <a:t>1) </a:t>
            </a:r>
            <a:r>
              <a:rPr lang="en-US" sz="3000" i="1" dirty="0" err="1"/>
              <a:t>Taenia</a:t>
            </a:r>
            <a:r>
              <a:rPr lang="en-US" sz="3000" i="1" dirty="0"/>
              <a:t> </a:t>
            </a:r>
            <a:r>
              <a:rPr lang="en-US" sz="3000" i="1" dirty="0" err="1"/>
              <a:t>saginatus</a:t>
            </a:r>
            <a:r>
              <a:rPr lang="en-US" sz="3000" dirty="0"/>
              <a:t> – beef tapeworm</a:t>
            </a:r>
          </a:p>
          <a:p>
            <a:pPr lvl="2">
              <a:buClr>
                <a:schemeClr val="tx2"/>
              </a:buClr>
              <a:buFontTx/>
              <a:buNone/>
            </a:pPr>
            <a:r>
              <a:rPr lang="en-US" sz="3000" dirty="0"/>
              <a:t>2) </a:t>
            </a:r>
            <a:r>
              <a:rPr lang="en-US" sz="3000" i="1" dirty="0" err="1"/>
              <a:t>Taenia</a:t>
            </a:r>
            <a:r>
              <a:rPr lang="en-US" sz="3000" i="1" dirty="0"/>
              <a:t> </a:t>
            </a:r>
            <a:r>
              <a:rPr lang="en-US" sz="3000" i="1" dirty="0" err="1"/>
              <a:t>solium</a:t>
            </a:r>
            <a:r>
              <a:rPr lang="en-US" sz="3000" dirty="0"/>
              <a:t> – pork tapeworm</a:t>
            </a:r>
          </a:p>
          <a:p>
            <a:pPr lvl="2">
              <a:buClr>
                <a:schemeClr val="tx2"/>
              </a:buClr>
              <a:buFontTx/>
              <a:buNone/>
            </a:pPr>
            <a:r>
              <a:rPr lang="en-US" sz="3000" dirty="0"/>
              <a:t>3) </a:t>
            </a:r>
            <a:r>
              <a:rPr lang="en-US" sz="3000" i="1" dirty="0" err="1"/>
              <a:t>Dipylidium</a:t>
            </a:r>
            <a:r>
              <a:rPr lang="en-US" sz="3000" i="1" dirty="0"/>
              <a:t> </a:t>
            </a:r>
            <a:r>
              <a:rPr lang="en-US" sz="3000" i="1" dirty="0" err="1"/>
              <a:t>caninum</a:t>
            </a:r>
            <a:r>
              <a:rPr lang="en-US" sz="3000" dirty="0"/>
              <a:t> – dog/cat tapeworm</a:t>
            </a:r>
          </a:p>
          <a:p>
            <a:pPr lvl="2">
              <a:buClr>
                <a:schemeClr val="tx2"/>
              </a:buClr>
              <a:buFontTx/>
              <a:buNone/>
            </a:pPr>
            <a:r>
              <a:rPr lang="en-US" sz="3000" dirty="0"/>
              <a:t>4) </a:t>
            </a:r>
            <a:r>
              <a:rPr lang="en-US" sz="3000" i="1" dirty="0" err="1"/>
              <a:t>Diphyllobothrium</a:t>
            </a:r>
            <a:r>
              <a:rPr lang="en-US" sz="3000" i="1" dirty="0"/>
              <a:t> </a:t>
            </a:r>
            <a:r>
              <a:rPr lang="en-US" sz="3000" i="1" dirty="0" err="1"/>
              <a:t>latum</a:t>
            </a:r>
            <a:r>
              <a:rPr lang="en-US" sz="3000" dirty="0"/>
              <a:t> – fish tapeworm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Helminths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 dirty="0"/>
              <a:t>B</a:t>
            </a:r>
            <a:r>
              <a:rPr lang="en-US" sz="3000" dirty="0" smtClean="0"/>
              <a:t>) </a:t>
            </a:r>
            <a:r>
              <a:rPr lang="en-US" sz="3000" dirty="0" err="1"/>
              <a:t>Trematodes</a:t>
            </a:r>
            <a:r>
              <a:rPr lang="en-US" sz="3000" dirty="0"/>
              <a:t> (flukes)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1) </a:t>
            </a:r>
            <a:r>
              <a:rPr lang="en-US" sz="3000" i="1" dirty="0" err="1"/>
              <a:t>Schistosoma</a:t>
            </a:r>
            <a:r>
              <a:rPr lang="en-US" sz="3000" dirty="0"/>
              <a:t> </a:t>
            </a:r>
            <a:r>
              <a:rPr lang="en-US" sz="3000" i="1" dirty="0" err="1"/>
              <a:t>mansoni</a:t>
            </a:r>
            <a:r>
              <a:rPr lang="en-US" sz="3000" dirty="0"/>
              <a:t> – blood fluke; causes </a:t>
            </a:r>
            <a:r>
              <a:rPr lang="en-US" sz="3000" dirty="0" err="1"/>
              <a:t>schistosomiasis</a:t>
            </a:r>
            <a:endParaRPr lang="en-US" sz="3000" dirty="0"/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2) </a:t>
            </a:r>
            <a:r>
              <a:rPr lang="en-US" sz="3000" i="1" dirty="0" err="1"/>
              <a:t>Clonorchis</a:t>
            </a:r>
            <a:r>
              <a:rPr lang="en-US" sz="3000" i="1" dirty="0"/>
              <a:t> </a:t>
            </a:r>
            <a:r>
              <a:rPr lang="en-US" sz="3000" i="1" dirty="0" err="1"/>
              <a:t>sinensis</a:t>
            </a:r>
            <a:r>
              <a:rPr lang="en-US" sz="3000" i="1" dirty="0"/>
              <a:t> – </a:t>
            </a:r>
            <a:r>
              <a:rPr lang="en-US" sz="3000" dirty="0"/>
              <a:t>Chinese liver fluke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3) </a:t>
            </a:r>
            <a:r>
              <a:rPr lang="en-US" sz="3000" i="1" dirty="0" err="1"/>
              <a:t>Paragonimus</a:t>
            </a:r>
            <a:r>
              <a:rPr lang="en-US" sz="3000" i="1" dirty="0"/>
              <a:t> </a:t>
            </a:r>
            <a:r>
              <a:rPr lang="en-US" sz="3000" i="1" dirty="0" err="1"/>
              <a:t>westermani</a:t>
            </a:r>
            <a:r>
              <a:rPr lang="en-US" sz="3000" dirty="0"/>
              <a:t> – lung fluke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4) </a:t>
            </a:r>
            <a:r>
              <a:rPr lang="en-US" sz="3000" i="1" dirty="0" err="1"/>
              <a:t>Fasciola</a:t>
            </a:r>
            <a:r>
              <a:rPr lang="en-US" sz="3000" i="1" dirty="0"/>
              <a:t> </a:t>
            </a:r>
            <a:r>
              <a:rPr lang="en-US" sz="3000" i="1" dirty="0" err="1"/>
              <a:t>buski</a:t>
            </a:r>
            <a:r>
              <a:rPr lang="en-US" sz="3000" dirty="0"/>
              <a:t> – intestinal </a:t>
            </a:r>
            <a:r>
              <a:rPr lang="en-US" sz="3000" dirty="0" smtClean="0"/>
              <a:t>fluke</a:t>
            </a:r>
          </a:p>
          <a:p>
            <a:pPr>
              <a:buClr>
                <a:schemeClr val="tx2"/>
              </a:buClr>
              <a:buFontTx/>
              <a:buNone/>
            </a:pPr>
            <a:r>
              <a:rPr lang="en-US" sz="3000" dirty="0"/>
              <a:t>C) Nematodes (roundworms)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1) </a:t>
            </a:r>
            <a:r>
              <a:rPr lang="en-US" sz="3000" i="1" dirty="0" err="1"/>
              <a:t>Enterobius</a:t>
            </a:r>
            <a:r>
              <a:rPr lang="en-US" sz="3000" i="1" dirty="0"/>
              <a:t> </a:t>
            </a:r>
            <a:r>
              <a:rPr lang="en-US" sz="3000" i="1" dirty="0" err="1"/>
              <a:t>vermicularis</a:t>
            </a:r>
            <a:r>
              <a:rPr lang="en-US" sz="3000" dirty="0"/>
              <a:t> – </a:t>
            </a:r>
            <a:r>
              <a:rPr lang="en-US" sz="3000" dirty="0" smtClean="0"/>
              <a:t>pinworm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Helminths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Tx/>
              <a:buNone/>
            </a:pPr>
            <a:r>
              <a:rPr lang="en-US" sz="3000" dirty="0" smtClean="0"/>
              <a:t>2</a:t>
            </a:r>
            <a:r>
              <a:rPr lang="en-US" sz="3000" dirty="0"/>
              <a:t>) </a:t>
            </a:r>
            <a:r>
              <a:rPr lang="en-US" sz="3000" i="1" dirty="0" err="1"/>
              <a:t>Necator</a:t>
            </a:r>
            <a:r>
              <a:rPr lang="en-US" sz="3000" i="1" dirty="0"/>
              <a:t> </a:t>
            </a:r>
            <a:r>
              <a:rPr lang="en-US" sz="3000" i="1" dirty="0" err="1"/>
              <a:t>americanus</a:t>
            </a:r>
            <a:r>
              <a:rPr lang="en-US" sz="3000" dirty="0"/>
              <a:t> – hookworm</a:t>
            </a:r>
          </a:p>
          <a:p>
            <a:pPr>
              <a:buClr>
                <a:schemeClr val="tx2"/>
              </a:buClr>
              <a:buFontTx/>
              <a:buNone/>
            </a:pPr>
            <a:r>
              <a:rPr lang="en-US" sz="3000" dirty="0"/>
              <a:t>3) </a:t>
            </a:r>
            <a:r>
              <a:rPr lang="en-US" sz="3000" i="1" dirty="0" err="1"/>
              <a:t>Wucheria</a:t>
            </a:r>
            <a:r>
              <a:rPr lang="en-US" sz="3000" i="1" dirty="0"/>
              <a:t> </a:t>
            </a:r>
            <a:r>
              <a:rPr lang="en-US" sz="3000" i="1" dirty="0" err="1"/>
              <a:t>bancrofti</a:t>
            </a:r>
            <a:r>
              <a:rPr lang="en-US" sz="3000" dirty="0"/>
              <a:t> – elephantiasis</a:t>
            </a:r>
          </a:p>
          <a:p>
            <a:pPr>
              <a:buClr>
                <a:schemeClr val="tx2"/>
              </a:buClr>
              <a:buFontTx/>
              <a:buNone/>
            </a:pPr>
            <a:r>
              <a:rPr lang="en-US" sz="3000" dirty="0"/>
              <a:t>4) </a:t>
            </a:r>
            <a:r>
              <a:rPr lang="en-US" sz="3000" i="1" dirty="0" err="1"/>
              <a:t>Trichinella</a:t>
            </a:r>
            <a:r>
              <a:rPr lang="en-US" sz="3000" i="1" dirty="0"/>
              <a:t> </a:t>
            </a:r>
            <a:r>
              <a:rPr lang="en-US" sz="3000" i="1" dirty="0" err="1"/>
              <a:t>spiralis</a:t>
            </a:r>
            <a:r>
              <a:rPr lang="en-US" sz="3000" dirty="0"/>
              <a:t> – trichinosis </a:t>
            </a:r>
          </a:p>
          <a:p>
            <a:pPr>
              <a:buClr>
                <a:schemeClr val="tx2"/>
              </a:buClr>
              <a:buFontTx/>
              <a:buNone/>
            </a:pPr>
            <a:r>
              <a:rPr lang="en-US" sz="3000" dirty="0"/>
              <a:t>5) </a:t>
            </a:r>
            <a:r>
              <a:rPr lang="en-US" sz="3000" i="1" dirty="0" err="1"/>
              <a:t>Trichuris</a:t>
            </a:r>
            <a:r>
              <a:rPr lang="en-US" sz="3000" i="1" dirty="0"/>
              <a:t> </a:t>
            </a:r>
            <a:r>
              <a:rPr lang="en-US" sz="3000" i="1" dirty="0" err="1"/>
              <a:t>trichiura</a:t>
            </a:r>
            <a:r>
              <a:rPr lang="en-US" sz="3000" dirty="0"/>
              <a:t> – whipworm</a:t>
            </a:r>
          </a:p>
          <a:p>
            <a:pPr>
              <a:buClr>
                <a:schemeClr val="tx2"/>
              </a:buClr>
              <a:buFontTx/>
              <a:buNone/>
            </a:pPr>
            <a:r>
              <a:rPr lang="pt-BR" sz="3000" dirty="0"/>
              <a:t>6) </a:t>
            </a:r>
            <a:r>
              <a:rPr lang="pt-BR" sz="3000" i="1" dirty="0"/>
              <a:t>Loa loa</a:t>
            </a:r>
            <a:r>
              <a:rPr lang="pt-BR" sz="3000" dirty="0"/>
              <a:t> – </a:t>
            </a:r>
            <a:r>
              <a:rPr lang="pt-BR" sz="3000" dirty="0" err="1" smtClean="0"/>
              <a:t>loaiasis</a:t>
            </a:r>
            <a:endParaRPr lang="pt-BR" sz="3000" dirty="0" smtClean="0"/>
          </a:p>
          <a:p>
            <a:pPr>
              <a:buClr>
                <a:schemeClr val="tx2"/>
              </a:buClr>
              <a:buFontTx/>
              <a:buNone/>
            </a:pPr>
            <a:r>
              <a:rPr lang="pt-BR" sz="3000" dirty="0"/>
              <a:t>7) </a:t>
            </a:r>
            <a:r>
              <a:rPr lang="pt-BR" sz="3000" i="1" dirty="0"/>
              <a:t> Ascaris lumbricoides</a:t>
            </a:r>
            <a:r>
              <a:rPr lang="pt-BR" sz="3000" dirty="0"/>
              <a:t> – </a:t>
            </a:r>
            <a:r>
              <a:rPr lang="pt-BR" sz="3000" dirty="0" err="1"/>
              <a:t>ascariasis</a:t>
            </a:r>
            <a:endParaRPr lang="pt-BR" sz="3000" dirty="0"/>
          </a:p>
          <a:p>
            <a:pPr>
              <a:buClr>
                <a:schemeClr val="tx2"/>
              </a:buClr>
              <a:buFontTx/>
              <a:buNone/>
            </a:pPr>
            <a:r>
              <a:rPr lang="en-US" sz="3000" dirty="0"/>
              <a:t>8) </a:t>
            </a:r>
            <a:r>
              <a:rPr lang="en-US" sz="3000" i="1" dirty="0" err="1"/>
              <a:t>Onchocerca</a:t>
            </a:r>
            <a:r>
              <a:rPr lang="en-US" sz="3000" i="1" dirty="0"/>
              <a:t> volvulus</a:t>
            </a:r>
            <a:r>
              <a:rPr lang="en-US" sz="3000" dirty="0"/>
              <a:t> – river </a:t>
            </a:r>
            <a:r>
              <a:rPr lang="en-US" sz="3000" dirty="0" smtClean="0"/>
              <a:t>blindness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Arthropods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dirty="0" smtClean="0"/>
              <a:t>The Arthropods</a:t>
            </a:r>
            <a:endParaRPr lang="en-US" dirty="0"/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dirty="0" smtClean="0"/>
              <a:t>A. </a:t>
            </a:r>
            <a:r>
              <a:rPr lang="en-US" dirty="0"/>
              <a:t>Insects – serve as biological vectors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2800" dirty="0" smtClean="0"/>
              <a:t>1. Mosquitoes</a:t>
            </a:r>
            <a:endParaRPr lang="en-US" sz="2800" dirty="0"/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2800" dirty="0" smtClean="0"/>
              <a:t>A) </a:t>
            </a:r>
            <a:r>
              <a:rPr lang="pt-BR" sz="2800" i="1" dirty="0" err="1" smtClean="0"/>
              <a:t>Plasmodium</a:t>
            </a:r>
            <a:r>
              <a:rPr lang="pt-BR" sz="2800" dirty="0" smtClean="0"/>
              <a:t> </a:t>
            </a:r>
            <a:r>
              <a:rPr lang="pt-BR" sz="2800" dirty="0"/>
              <a:t>– </a:t>
            </a:r>
            <a:r>
              <a:rPr lang="pt-BR" sz="2800" dirty="0" err="1"/>
              <a:t>Malaria</a:t>
            </a:r>
            <a:endParaRPr lang="pt-BR" sz="2800" dirty="0"/>
          </a:p>
          <a:p>
            <a:pPr lvl="3">
              <a:lnSpc>
                <a:spcPct val="90000"/>
              </a:lnSpc>
              <a:buFontTx/>
              <a:buNone/>
            </a:pPr>
            <a:r>
              <a:rPr lang="pt-BR" sz="2800" dirty="0" err="1" smtClean="0"/>
              <a:t>B</a:t>
            </a:r>
            <a:r>
              <a:rPr lang="pt-BR" sz="2800" dirty="0" smtClean="0"/>
              <a:t>) </a:t>
            </a:r>
            <a:r>
              <a:rPr lang="pt-BR" sz="2800" dirty="0" err="1"/>
              <a:t>Flavivirus</a:t>
            </a:r>
            <a:r>
              <a:rPr lang="pt-BR" sz="2800" dirty="0"/>
              <a:t> – </a:t>
            </a:r>
            <a:r>
              <a:rPr lang="pt-BR" sz="2800" dirty="0" err="1"/>
              <a:t>Yellow</a:t>
            </a:r>
            <a:r>
              <a:rPr lang="pt-BR" sz="2800" dirty="0"/>
              <a:t> </a:t>
            </a:r>
            <a:r>
              <a:rPr lang="pt-BR" sz="2800" dirty="0" err="1"/>
              <a:t>fever</a:t>
            </a:r>
            <a:endParaRPr lang="pt-BR" sz="2800" dirty="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2800" dirty="0"/>
              <a:t>C</a:t>
            </a:r>
            <a:r>
              <a:rPr lang="en-US" sz="2800" dirty="0" smtClean="0"/>
              <a:t>) </a:t>
            </a:r>
            <a:r>
              <a:rPr lang="en-US" sz="2800" dirty="0"/>
              <a:t>West Nile virus (WNV) – West Nile fever</a:t>
            </a:r>
            <a:endParaRPr lang="pt-BR" sz="2800" dirty="0"/>
          </a:p>
          <a:p>
            <a:pPr lvl="2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2800" dirty="0" smtClean="0"/>
              <a:t>2. </a:t>
            </a:r>
            <a:r>
              <a:rPr lang="en-US" sz="2800" dirty="0"/>
              <a:t>Fleas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2800" dirty="0" smtClean="0"/>
              <a:t>A) </a:t>
            </a:r>
            <a:r>
              <a:rPr lang="en-US" sz="2800" i="1" dirty="0" smtClean="0"/>
              <a:t>Yersinia</a:t>
            </a:r>
            <a:r>
              <a:rPr lang="en-US" sz="2800" dirty="0" smtClean="0"/>
              <a:t> </a:t>
            </a:r>
            <a:r>
              <a:rPr lang="en-US" sz="2800" i="1" dirty="0" err="1"/>
              <a:t>pestis</a:t>
            </a:r>
            <a:r>
              <a:rPr lang="en-US" sz="2800" dirty="0"/>
              <a:t> – Plague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2800" dirty="0" smtClean="0"/>
              <a:t>B) </a:t>
            </a:r>
            <a:r>
              <a:rPr lang="en-US" sz="2800" i="1" dirty="0"/>
              <a:t>Rickettsia </a:t>
            </a:r>
            <a:r>
              <a:rPr lang="en-US" sz="2800" i="1" dirty="0" err="1"/>
              <a:t>typhi</a:t>
            </a:r>
            <a:r>
              <a:rPr lang="en-US" sz="2800" dirty="0"/>
              <a:t> – Endemic typhus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Fungi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3000" dirty="0" smtClean="0"/>
              <a:t>The </a:t>
            </a:r>
            <a:r>
              <a:rPr lang="en-US" sz="3000" dirty="0" smtClean="0"/>
              <a:t>Fungi</a:t>
            </a:r>
            <a:endParaRPr lang="en-US" sz="3000" dirty="0"/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A. Once thought to be plants but the cell wall is made of chitin rather than cellulose and these are not photosynthetic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B. Instead they are saprobic organisms that frequently live off of dead organic matter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Arthropods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sz="3000" dirty="0" smtClean="0"/>
              <a:t>3. </a:t>
            </a:r>
            <a:r>
              <a:rPr lang="en-US" sz="3000" dirty="0"/>
              <a:t>Lice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 smtClean="0"/>
              <a:t>A) </a:t>
            </a:r>
            <a:r>
              <a:rPr lang="en-US" sz="3000" i="1" dirty="0" smtClean="0"/>
              <a:t>Rickettsia</a:t>
            </a:r>
            <a:r>
              <a:rPr lang="en-US" sz="3000" dirty="0" smtClean="0"/>
              <a:t> </a:t>
            </a:r>
            <a:r>
              <a:rPr lang="en-US" sz="3000" i="1" dirty="0" err="1"/>
              <a:t>prowazekii</a:t>
            </a:r>
            <a:r>
              <a:rPr lang="en-US" sz="3000" dirty="0"/>
              <a:t> – Epidemic typhus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 smtClean="0"/>
              <a:t>B) </a:t>
            </a:r>
            <a:r>
              <a:rPr lang="en-US" sz="3000" i="1" dirty="0" err="1"/>
              <a:t>Bartonella</a:t>
            </a:r>
            <a:r>
              <a:rPr lang="en-US" sz="3000" i="1" dirty="0"/>
              <a:t> </a:t>
            </a:r>
            <a:r>
              <a:rPr lang="en-US" sz="3000" i="1" dirty="0" err="1"/>
              <a:t>quintana</a:t>
            </a:r>
            <a:r>
              <a:rPr lang="en-US" sz="3000" i="1" dirty="0"/>
              <a:t> – </a:t>
            </a:r>
            <a:r>
              <a:rPr lang="en-US" sz="3000" dirty="0"/>
              <a:t>Trench fever</a:t>
            </a:r>
          </a:p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sz="3000" dirty="0" smtClean="0"/>
              <a:t>4. </a:t>
            </a:r>
            <a:r>
              <a:rPr lang="en-US" sz="3000" dirty="0"/>
              <a:t>Ticks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 smtClean="0"/>
              <a:t>A) </a:t>
            </a:r>
            <a:r>
              <a:rPr lang="en-US" sz="3000" i="1" dirty="0" smtClean="0"/>
              <a:t>Rickettsia </a:t>
            </a:r>
            <a:r>
              <a:rPr lang="en-US" sz="3000" i="1" dirty="0" err="1"/>
              <a:t>rickettsii</a:t>
            </a:r>
            <a:r>
              <a:rPr lang="en-US" sz="3000" dirty="0"/>
              <a:t> – Rocky Mountain Spotted Fever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it-IT" sz="3000" dirty="0" smtClean="0"/>
              <a:t>B) </a:t>
            </a:r>
            <a:r>
              <a:rPr lang="it-IT" sz="3000" i="1" dirty="0" err="1"/>
              <a:t>Borrelia</a:t>
            </a:r>
            <a:r>
              <a:rPr lang="it-IT" sz="3000" i="1" dirty="0"/>
              <a:t> </a:t>
            </a:r>
            <a:r>
              <a:rPr lang="it-IT" sz="3000" i="1" dirty="0" err="1"/>
              <a:t>burgdorferi</a:t>
            </a:r>
            <a:r>
              <a:rPr lang="it-IT" sz="3000" dirty="0"/>
              <a:t> – </a:t>
            </a:r>
            <a:r>
              <a:rPr lang="it-IT" sz="3000" dirty="0" err="1"/>
              <a:t>Lyme</a:t>
            </a:r>
            <a:r>
              <a:rPr lang="it-IT" sz="3000" dirty="0"/>
              <a:t> </a:t>
            </a:r>
            <a:r>
              <a:rPr lang="it-IT" sz="3000" dirty="0" err="1"/>
              <a:t>disease</a:t>
            </a:r>
            <a:endParaRPr lang="it-IT" sz="3000" dirty="0"/>
          </a:p>
          <a:p>
            <a:pPr lvl="1">
              <a:buClr>
                <a:schemeClr val="tx2"/>
              </a:buClr>
              <a:buFontTx/>
              <a:buNone/>
            </a:pPr>
            <a:r>
              <a:rPr lang="it-IT" sz="3000" dirty="0"/>
              <a:t>C</a:t>
            </a:r>
            <a:r>
              <a:rPr lang="it-IT" sz="3000" dirty="0" smtClean="0"/>
              <a:t>) </a:t>
            </a:r>
            <a:r>
              <a:rPr lang="it-IT" sz="3000" i="1" dirty="0" err="1"/>
              <a:t>Francisella</a:t>
            </a:r>
            <a:r>
              <a:rPr lang="it-IT" sz="3000" i="1" dirty="0"/>
              <a:t> </a:t>
            </a:r>
            <a:r>
              <a:rPr lang="it-IT" sz="3000" i="1" dirty="0" err="1"/>
              <a:t>tularensis</a:t>
            </a:r>
            <a:r>
              <a:rPr lang="it-IT" sz="3000" dirty="0"/>
              <a:t> – </a:t>
            </a:r>
            <a:r>
              <a:rPr lang="it-IT" sz="3000" dirty="0" err="1"/>
              <a:t>Rabbit</a:t>
            </a:r>
            <a:r>
              <a:rPr lang="it-IT" sz="3000" dirty="0"/>
              <a:t> </a:t>
            </a:r>
            <a:r>
              <a:rPr lang="it-IT" sz="3000" dirty="0" err="1"/>
              <a:t>fever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Arthropods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sz="2800" dirty="0" smtClean="0"/>
              <a:t>5. Flies (biting)</a:t>
            </a:r>
            <a:endParaRPr lang="en-US" sz="2800" dirty="0"/>
          </a:p>
          <a:p>
            <a:pPr lvl="1">
              <a:buFontTx/>
              <a:buNone/>
            </a:pPr>
            <a:r>
              <a:rPr lang="en-US" dirty="0" smtClean="0"/>
              <a:t>A) </a:t>
            </a:r>
            <a:r>
              <a:rPr lang="en-US" i="1" dirty="0" smtClean="0"/>
              <a:t>Loa </a:t>
            </a:r>
            <a:r>
              <a:rPr lang="en-US" i="1" dirty="0" err="1"/>
              <a:t>loa</a:t>
            </a:r>
            <a:r>
              <a:rPr lang="en-US" dirty="0"/>
              <a:t> – </a:t>
            </a:r>
            <a:r>
              <a:rPr lang="en-US" dirty="0" err="1"/>
              <a:t>loaisis</a:t>
            </a:r>
            <a:endParaRPr lang="en-US" dirty="0"/>
          </a:p>
          <a:p>
            <a:pPr lvl="1">
              <a:buFontTx/>
              <a:buNone/>
            </a:pPr>
            <a:r>
              <a:rPr lang="en-US" dirty="0" smtClean="0"/>
              <a:t>B) </a:t>
            </a:r>
            <a:r>
              <a:rPr lang="en-US" i="1" dirty="0" err="1"/>
              <a:t>Trypanosoma</a:t>
            </a:r>
            <a:r>
              <a:rPr lang="en-US" i="1" dirty="0"/>
              <a:t> </a:t>
            </a:r>
            <a:r>
              <a:rPr lang="en-US" dirty="0"/>
              <a:t>– African Sleeping Sickness</a:t>
            </a:r>
          </a:p>
          <a:p>
            <a:pPr lvl="1">
              <a:buFontTx/>
              <a:buNone/>
            </a:pP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i="1" dirty="0" err="1"/>
              <a:t>Onchocerca</a:t>
            </a:r>
            <a:r>
              <a:rPr lang="en-US" i="1" dirty="0"/>
              <a:t> volvulus</a:t>
            </a:r>
            <a:r>
              <a:rPr lang="en-US" dirty="0"/>
              <a:t> – River blindness</a:t>
            </a:r>
          </a:p>
          <a:p>
            <a:pPr lvl="1">
              <a:buFontTx/>
              <a:buNone/>
            </a:pP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Fungi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sz="3000" dirty="0"/>
              <a:t>C. Mycoses 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1. </a:t>
            </a:r>
            <a:r>
              <a:rPr lang="en-US" sz="3000" dirty="0" smtClean="0"/>
              <a:t>Fungi </a:t>
            </a:r>
            <a:r>
              <a:rPr lang="en-US" sz="3000" dirty="0"/>
              <a:t>that </a:t>
            </a:r>
            <a:r>
              <a:rPr lang="en-US" sz="3000" dirty="0" smtClean="0"/>
              <a:t>grow </a:t>
            </a:r>
            <a:r>
              <a:rPr lang="en-US" sz="3000" dirty="0"/>
              <a:t>in or on the human body and causes a disease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/>
              <a:t>2. General classifications</a:t>
            </a:r>
          </a:p>
          <a:p>
            <a:pPr lvl="2">
              <a:buClr>
                <a:schemeClr val="tx2"/>
              </a:buClr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Yeasts</a:t>
            </a:r>
            <a:endParaRPr lang="en-US" sz="3000" dirty="0"/>
          </a:p>
          <a:p>
            <a:pPr lvl="3">
              <a:buClr>
                <a:schemeClr val="tx2"/>
              </a:buClr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Single</a:t>
            </a:r>
            <a:r>
              <a:rPr lang="en-US" sz="3000" dirty="0"/>
              <a:t>-celled </a:t>
            </a:r>
            <a:r>
              <a:rPr lang="en-US" sz="3000" dirty="0" smtClean="0"/>
              <a:t>fungi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Fungi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Tx/>
              <a:buNone/>
            </a:pPr>
            <a:r>
              <a:rPr lang="en-US" sz="3000" dirty="0" smtClean="0"/>
              <a:t>B) Molds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sz="3000" dirty="0" smtClean="0"/>
              <a:t>1) Filamentous fungi</a:t>
            </a:r>
          </a:p>
          <a:p>
            <a:pPr lvl="2">
              <a:buNone/>
            </a:pPr>
            <a:r>
              <a:rPr lang="en-US" sz="3000" dirty="0" smtClean="0"/>
              <a:t>a) </a:t>
            </a:r>
            <a:r>
              <a:rPr lang="en-US" sz="3000" dirty="0"/>
              <a:t>H</a:t>
            </a:r>
            <a:r>
              <a:rPr lang="en-US" sz="3000" dirty="0" smtClean="0"/>
              <a:t>yphae – individual filaments</a:t>
            </a:r>
          </a:p>
          <a:p>
            <a:pPr lvl="3">
              <a:buFontTx/>
              <a:buNone/>
            </a:pPr>
            <a:r>
              <a:rPr lang="en-US" sz="3000" dirty="0" err="1" smtClean="0"/>
              <a:t>i</a:t>
            </a:r>
            <a:r>
              <a:rPr lang="en-US" sz="3000" dirty="0"/>
              <a:t>) </a:t>
            </a:r>
            <a:r>
              <a:rPr lang="en-US" sz="3000" dirty="0" smtClean="0"/>
              <a:t>Involved in nutrient absorption and reproduction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Mycelium </a:t>
            </a:r>
            <a:r>
              <a:rPr lang="en-US" sz="3000" dirty="0"/>
              <a:t>– collection of hyphae growing on one location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5" name="Picture 7" descr="yeas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143000"/>
            <a:ext cx="3448050" cy="4648200"/>
          </a:xfrm>
          <a:noFill/>
          <a:ln/>
        </p:spPr>
      </p:pic>
      <p:pic>
        <p:nvPicPr>
          <p:cNvPr id="32776" name="Picture 8" descr="myceliu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1143000"/>
            <a:ext cx="2954337" cy="46482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Fungi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Tx/>
              <a:buFontTx/>
              <a:buNone/>
            </a:pPr>
            <a:r>
              <a:rPr lang="en-US" sz="2800" dirty="0"/>
              <a:t>3. Specific classification is determined by the type of reproduction they exhibit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dirty="0"/>
              <a:t>A) </a:t>
            </a:r>
            <a:r>
              <a:rPr lang="en-US" dirty="0" err="1" smtClean="0"/>
              <a:t>Zygomycetes</a:t>
            </a:r>
            <a:r>
              <a:rPr lang="en-US" dirty="0" smtClean="0"/>
              <a:t> – frequently </a:t>
            </a:r>
            <a:r>
              <a:rPr lang="en-US" dirty="0"/>
              <a:t>cause food spoilage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2800" dirty="0"/>
              <a:t>1) </a:t>
            </a:r>
            <a:r>
              <a:rPr lang="en-US" sz="2800" i="1" dirty="0" err="1"/>
              <a:t>Rhizopus</a:t>
            </a:r>
            <a:r>
              <a:rPr lang="en-US" sz="2800" i="1" dirty="0"/>
              <a:t> </a:t>
            </a:r>
            <a:r>
              <a:rPr lang="en-US" sz="2800" dirty="0"/>
              <a:t>– black bread mold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dirty="0"/>
              <a:t>B) </a:t>
            </a:r>
            <a:r>
              <a:rPr lang="en-US" dirty="0" err="1" smtClean="0"/>
              <a:t>Basidiomycetes</a:t>
            </a:r>
            <a:endParaRPr lang="en-US" dirty="0"/>
          </a:p>
          <a:p>
            <a:pPr lvl="2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2800" dirty="0"/>
              <a:t>1) </a:t>
            </a:r>
            <a:r>
              <a:rPr lang="en-US" sz="2800" i="1" dirty="0" err="1" smtClean="0"/>
              <a:t>Flibasidiella</a:t>
            </a:r>
            <a:r>
              <a:rPr lang="en-US" sz="2800" i="1" dirty="0" smtClean="0"/>
              <a:t> </a:t>
            </a:r>
            <a:r>
              <a:rPr lang="en-US" sz="2800" i="1" dirty="0" err="1"/>
              <a:t>neoformans</a:t>
            </a:r>
            <a:r>
              <a:rPr lang="en-US" sz="2800" dirty="0"/>
              <a:t> – causes a form of meningitis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Fungi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Tx/>
              <a:buFontTx/>
              <a:buNone/>
            </a:pPr>
            <a:r>
              <a:rPr lang="en-US" sz="3000" dirty="0"/>
              <a:t>C) </a:t>
            </a:r>
            <a:r>
              <a:rPr lang="en-US" sz="3000" dirty="0" err="1" smtClean="0"/>
              <a:t>Ascomycetes</a:t>
            </a:r>
            <a:endParaRPr lang="en-US" sz="3000" dirty="0"/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/>
              <a:t>1) </a:t>
            </a:r>
            <a:r>
              <a:rPr lang="en-US" sz="3000" i="1" dirty="0" err="1"/>
              <a:t>Saccharomyces</a:t>
            </a:r>
            <a:r>
              <a:rPr lang="en-US" sz="3000" dirty="0"/>
              <a:t> – used in making bread, beer and wine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/>
              <a:t>2) </a:t>
            </a:r>
            <a:r>
              <a:rPr lang="en-US" sz="3000" i="1" dirty="0"/>
              <a:t>Candida albicans</a:t>
            </a:r>
            <a:r>
              <a:rPr lang="en-US" sz="3000" dirty="0"/>
              <a:t> – causes thrush, vaginal yeast infection and a severe skin infection in children (diaper rash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sz="3000" dirty="0" smtClean="0"/>
              <a:t>3) </a:t>
            </a:r>
            <a:r>
              <a:rPr lang="en-US" sz="3000" i="1" dirty="0" smtClean="0"/>
              <a:t>Pneumocystis </a:t>
            </a:r>
            <a:r>
              <a:rPr lang="en-US" sz="3000" i="1" dirty="0" err="1" smtClean="0"/>
              <a:t>jiroveci</a:t>
            </a:r>
            <a:r>
              <a:rPr lang="en-US" sz="3000" i="1" dirty="0" smtClean="0"/>
              <a:t> </a:t>
            </a:r>
            <a:r>
              <a:rPr lang="en-US" sz="3000" dirty="0" smtClean="0"/>
              <a:t>– causes a lung infection that is a leading cause of death in AIDS patients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/>
              <a:t>4) </a:t>
            </a:r>
            <a:r>
              <a:rPr lang="en-US" sz="3000" i="1" dirty="0" err="1" smtClean="0"/>
              <a:t>Coccidioides</a:t>
            </a:r>
            <a:r>
              <a:rPr lang="en-US" sz="3000" i="1" dirty="0" smtClean="0"/>
              <a:t> immitis</a:t>
            </a:r>
            <a:r>
              <a:rPr lang="en-US" sz="3000" dirty="0" smtClean="0"/>
              <a:t> – causes Valley fever</a:t>
            </a:r>
            <a:endParaRPr lang="en-US" sz="30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/>
              <a:t>5) </a:t>
            </a:r>
            <a:r>
              <a:rPr lang="en-US" sz="3000" i="1" dirty="0" err="1" smtClean="0"/>
              <a:t>Histoplasma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capsulatum</a:t>
            </a:r>
            <a:r>
              <a:rPr lang="en-US" sz="3000" dirty="0" smtClean="0"/>
              <a:t> – causes mild respiratory disease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Fungi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sz="2800" dirty="0"/>
              <a:t>D) </a:t>
            </a:r>
            <a:r>
              <a:rPr lang="en-US" sz="2800" dirty="0" err="1" smtClean="0"/>
              <a:t>Deuteromycetes</a:t>
            </a:r>
            <a:r>
              <a:rPr lang="en-US" sz="2800" dirty="0" smtClean="0"/>
              <a:t> </a:t>
            </a:r>
            <a:r>
              <a:rPr lang="en-US" sz="2800" dirty="0"/>
              <a:t>(a.k.a. Fungi </a:t>
            </a:r>
            <a:r>
              <a:rPr lang="en-US" sz="2800" dirty="0" err="1"/>
              <a:t>imperfecti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dirty="0"/>
              <a:t>1) </a:t>
            </a:r>
            <a:r>
              <a:rPr lang="en-US" i="1" dirty="0" err="1"/>
              <a:t>Aspergillus</a:t>
            </a:r>
            <a:r>
              <a:rPr lang="en-US" dirty="0"/>
              <a:t> – produces a toxin that is carcinogenic</a:t>
            </a:r>
          </a:p>
          <a:p>
            <a:pPr lvl="2">
              <a:buClr>
                <a:schemeClr val="tx2"/>
              </a:buClr>
              <a:buFontTx/>
              <a:buNone/>
            </a:pPr>
            <a:r>
              <a:rPr lang="en-US" sz="2800" dirty="0"/>
              <a:t>(a</a:t>
            </a:r>
            <a:r>
              <a:rPr lang="en-US" sz="2800"/>
              <a:t>) </a:t>
            </a:r>
            <a:r>
              <a:rPr lang="en-US" sz="2800" smtClean="0"/>
              <a:t>Causes </a:t>
            </a:r>
            <a:r>
              <a:rPr lang="en-US" sz="2800" dirty="0" err="1"/>
              <a:t>Aspergillosis</a:t>
            </a:r>
            <a:r>
              <a:rPr lang="en-US" sz="2800" dirty="0"/>
              <a:t>; an infection of the lungs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dirty="0"/>
              <a:t>2) </a:t>
            </a:r>
            <a:r>
              <a:rPr lang="en-US" i="1" dirty="0" err="1"/>
              <a:t>Penicillium</a:t>
            </a:r>
            <a:r>
              <a:rPr lang="en-US" dirty="0"/>
              <a:t> – leading source of penicillin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en-US" dirty="0"/>
              <a:t>3) T</a:t>
            </a:r>
            <a:r>
              <a:rPr lang="en-US" dirty="0" smtClean="0"/>
              <a:t>he causative </a:t>
            </a:r>
            <a:r>
              <a:rPr lang="en-US" dirty="0"/>
              <a:t>agents of ringworm &amp; athlete’s foot </a:t>
            </a:r>
            <a:r>
              <a:rPr lang="en-US" dirty="0" smtClean="0"/>
              <a:t>also fall </a:t>
            </a:r>
            <a:r>
              <a:rPr lang="en-US" dirty="0"/>
              <a:t>into this group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433</TotalTime>
  <Words>846</Words>
  <Application>Microsoft Macintosh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Tahoma</vt:lpstr>
      <vt:lpstr>Wingdings</vt:lpstr>
      <vt:lpstr>Arial</vt:lpstr>
      <vt:lpstr>Slit</vt:lpstr>
      <vt:lpstr>PowerPoint Presentation</vt:lpstr>
      <vt:lpstr>The Fungi</vt:lpstr>
      <vt:lpstr>The Fungi</vt:lpstr>
      <vt:lpstr>The Fungi</vt:lpstr>
      <vt:lpstr>PowerPoint Presentation</vt:lpstr>
      <vt:lpstr>The Fungi</vt:lpstr>
      <vt:lpstr>The Fungi</vt:lpstr>
      <vt:lpstr>The Fungi</vt:lpstr>
      <vt:lpstr>The Fungi</vt:lpstr>
      <vt:lpstr>The Protists</vt:lpstr>
      <vt:lpstr>The Protists</vt:lpstr>
      <vt:lpstr>The Protists</vt:lpstr>
      <vt:lpstr>The Protists</vt:lpstr>
      <vt:lpstr>The Protists</vt:lpstr>
      <vt:lpstr>The Helminths</vt:lpstr>
      <vt:lpstr>The Helminths</vt:lpstr>
      <vt:lpstr>The Helminths</vt:lpstr>
      <vt:lpstr>The Helminths</vt:lpstr>
      <vt:lpstr>The Arthropods</vt:lpstr>
      <vt:lpstr>The Arthropods</vt:lpstr>
      <vt:lpstr>The Arthropods</vt:lpstr>
    </vt:vector>
  </TitlesOfParts>
  <Company>Floyd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Eukaryotes</dc:title>
  <dc:creator>Floyd College</dc:creator>
  <cp:lastModifiedBy>Jason Hitzeman</cp:lastModifiedBy>
  <cp:revision>48</cp:revision>
  <dcterms:created xsi:type="dcterms:W3CDTF">2005-02-21T16:13:19Z</dcterms:created>
  <dcterms:modified xsi:type="dcterms:W3CDTF">2017-08-21T14:54:15Z</dcterms:modified>
</cp:coreProperties>
</file>