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45"/>
  </p:handoutMasterIdLst>
  <p:sldIdLst>
    <p:sldId id="257" r:id="rId2"/>
    <p:sldId id="269" r:id="rId3"/>
    <p:sldId id="296" r:id="rId4"/>
    <p:sldId id="270" r:id="rId5"/>
    <p:sldId id="260" r:id="rId6"/>
    <p:sldId id="261" r:id="rId7"/>
    <p:sldId id="297" r:id="rId8"/>
    <p:sldId id="271" r:id="rId9"/>
    <p:sldId id="272" r:id="rId10"/>
    <p:sldId id="273" r:id="rId11"/>
    <p:sldId id="286" r:id="rId12"/>
    <p:sldId id="294" r:id="rId13"/>
    <p:sldId id="262" r:id="rId14"/>
    <p:sldId id="276" r:id="rId15"/>
    <p:sldId id="287" r:id="rId16"/>
    <p:sldId id="263" r:id="rId17"/>
    <p:sldId id="288" r:id="rId18"/>
    <p:sldId id="264" r:id="rId19"/>
    <p:sldId id="277" r:id="rId20"/>
    <p:sldId id="298" r:id="rId21"/>
    <p:sldId id="265" r:id="rId22"/>
    <p:sldId id="302" r:id="rId23"/>
    <p:sldId id="274" r:id="rId24"/>
    <p:sldId id="275" r:id="rId25"/>
    <p:sldId id="279" r:id="rId26"/>
    <p:sldId id="280" r:id="rId27"/>
    <p:sldId id="281" r:id="rId28"/>
    <p:sldId id="266" r:id="rId29"/>
    <p:sldId id="267" r:id="rId30"/>
    <p:sldId id="303" r:id="rId31"/>
    <p:sldId id="282" r:id="rId32"/>
    <p:sldId id="268" r:id="rId33"/>
    <p:sldId id="284" r:id="rId34"/>
    <p:sldId id="295" r:id="rId35"/>
    <p:sldId id="283" r:id="rId36"/>
    <p:sldId id="285" r:id="rId37"/>
    <p:sldId id="289" r:id="rId38"/>
    <p:sldId id="290" r:id="rId39"/>
    <p:sldId id="291" r:id="rId40"/>
    <p:sldId id="292" r:id="rId41"/>
    <p:sldId id="293" r:id="rId42"/>
    <p:sldId id="300" r:id="rId43"/>
    <p:sldId id="301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7" autoAdjust="0"/>
    <p:restoredTop sz="94624" autoAdjust="0"/>
  </p:normalViewPr>
  <p:slideViewPr>
    <p:cSldViewPr>
      <p:cViewPr varScale="1">
        <p:scale>
          <a:sx n="90" d="100"/>
          <a:sy n="90" d="100"/>
        </p:scale>
        <p:origin x="4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76E72CA-C129-4BE2-881D-406837D12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3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96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963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96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96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96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96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96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057C50-3DFB-40B1-9E77-80D663D6DA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1" grpId="0"/>
      <p:bldP spid="6965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65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96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96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760456-1D8E-4FEE-A7E4-CD1A2126F7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7A25ED-8C6D-4C2E-8881-6EC78DFB11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9A40C1-56FF-482D-9593-C46EADD212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6994E7E-7AC8-4E6F-917F-09F527ECC8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5AF2B3-2A70-4ADB-8A93-01FD9E402C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D5A15D-750F-474A-B24A-4C92F14E27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AEDF57-717E-4313-B3A7-041758A879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9661E5-5558-42E6-940B-054A74A202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7E8E5A-9E5E-40D6-AA43-B77A549C23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35B850-D4F5-475A-A99B-54D7ACB07E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8CF5C3-2DC5-4C28-AAB1-B74665CB1A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2BCD9-7383-404C-AA59-A36C1590D5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FB5430EF-1B5F-4E7D-A772-6F4947A4532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686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3" grpId="0" uiExpand="1" build="p">
        <p:tmplLst>
          <p:tmpl lvl="1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4958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	1. Functions</a:t>
            </a:r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Transportation </a:t>
            </a:r>
            <a:r>
              <a:rPr lang="en-US" sz="3000" dirty="0"/>
              <a:t>of nutrients &amp; waste</a:t>
            </a:r>
          </a:p>
          <a:p>
            <a:pPr lvl="2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Regulation </a:t>
            </a:r>
            <a:r>
              <a:rPr lang="en-US" sz="3000" dirty="0"/>
              <a:t>of pH &amp; body temperature</a:t>
            </a:r>
          </a:p>
          <a:p>
            <a:pPr lvl="2"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Protection </a:t>
            </a:r>
            <a:r>
              <a:rPr lang="en-US" sz="3000" dirty="0"/>
              <a:t>from blood loss &amp; foreign invasion</a:t>
            </a:r>
          </a:p>
          <a:p>
            <a:pPr lvl="1">
              <a:buFontTx/>
              <a:buNone/>
            </a:pPr>
            <a:r>
              <a:rPr lang="en-US" sz="3000" dirty="0"/>
              <a:t>2. Characteristics</a:t>
            </a:r>
          </a:p>
          <a:p>
            <a:pPr lvl="2">
              <a:buFontTx/>
              <a:buNone/>
            </a:pPr>
            <a:r>
              <a:rPr lang="en-US" sz="3000" dirty="0"/>
              <a:t>A) L</a:t>
            </a:r>
            <a:r>
              <a:rPr lang="en-US" sz="3000" dirty="0" smtClean="0"/>
              <a:t>iquid </a:t>
            </a:r>
            <a:r>
              <a:rPr lang="en-US" sz="3000" dirty="0"/>
              <a:t>connective tissue</a:t>
            </a:r>
          </a:p>
          <a:p>
            <a:pPr lvl="2">
              <a:buFontTx/>
              <a:buNone/>
            </a:pPr>
            <a:r>
              <a:rPr lang="en-US" sz="3000" dirty="0"/>
              <a:t>B) 8% of human body weight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000" dirty="0"/>
              <a:t>g) Thalassemia</a:t>
            </a:r>
          </a:p>
          <a:p>
            <a:pPr lvl="2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Genetic </a:t>
            </a:r>
            <a:r>
              <a:rPr lang="en-US" sz="3000" dirty="0"/>
              <a:t>defect resulting in absent or faulty globin chain</a:t>
            </a:r>
          </a:p>
          <a:p>
            <a:pPr>
              <a:buSzTx/>
              <a:buFontTx/>
              <a:buNone/>
            </a:pPr>
            <a:r>
              <a:rPr lang="en-US" sz="3000" dirty="0"/>
              <a:t>2) Polycythemia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Primary </a:t>
            </a:r>
            <a:r>
              <a:rPr lang="en-US" sz="3000" dirty="0"/>
              <a:t>polycythemia (polycythemia </a:t>
            </a:r>
            <a:r>
              <a:rPr lang="en-US" sz="3000" dirty="0" err="1"/>
              <a:t>vera</a:t>
            </a:r>
            <a:r>
              <a:rPr lang="en-US" sz="3000" dirty="0"/>
              <a:t>)</a:t>
            </a:r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Secondary </a:t>
            </a:r>
            <a:r>
              <a:rPr lang="en-US" sz="3000" dirty="0"/>
              <a:t>polycythemia</a:t>
            </a:r>
          </a:p>
          <a:p>
            <a:pPr lvl="1">
              <a:buFontTx/>
              <a:buNone/>
            </a:pPr>
            <a:r>
              <a:rPr lang="en-US" sz="3000" smtClean="0"/>
              <a:t>FYI: </a:t>
            </a:r>
            <a:r>
              <a:rPr lang="en-US" sz="3000" dirty="0" smtClean="0"/>
              <a:t>Blood-doping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G) </a:t>
            </a:r>
            <a:r>
              <a:rPr lang="en-US" sz="3000" dirty="0" smtClean="0"/>
              <a:t>Erythropoiesis – controlled by erythropoietin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err="1"/>
              <a:t>H</a:t>
            </a:r>
            <a:r>
              <a:rPr lang="en-US" sz="3000" dirty="0" err="1" smtClean="0"/>
              <a:t>emocytoblast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2) </a:t>
            </a:r>
            <a:r>
              <a:rPr lang="en-US" sz="3000" dirty="0" err="1"/>
              <a:t>P</a:t>
            </a:r>
            <a:r>
              <a:rPr lang="en-US" sz="3000" dirty="0" err="1" smtClean="0"/>
              <a:t>roerythroblast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3) </a:t>
            </a:r>
            <a:r>
              <a:rPr lang="en-US" sz="3000" dirty="0" smtClean="0"/>
              <a:t>Erythroblast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4</a:t>
            </a:r>
            <a:r>
              <a:rPr lang="en-US" sz="3000" dirty="0" smtClean="0"/>
              <a:t>) </a:t>
            </a:r>
            <a:r>
              <a:rPr lang="en-US" sz="3000" dirty="0" err="1" smtClean="0"/>
              <a:t>Normoblast</a:t>
            </a:r>
            <a:endParaRPr lang="en-US" sz="3000" dirty="0" smtClean="0"/>
          </a:p>
          <a:p>
            <a:pPr>
              <a:buFontTx/>
              <a:buNone/>
            </a:pPr>
            <a:r>
              <a:rPr lang="en-US" sz="3000" dirty="0" smtClean="0"/>
              <a:t>5) Reticulocyte – enter circulation and carry 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; continue to lose organelles</a:t>
            </a:r>
          </a:p>
          <a:p>
            <a:pPr>
              <a:buFontTx/>
              <a:buNone/>
            </a:pPr>
            <a:r>
              <a:rPr lang="en-US" sz="3000" dirty="0" smtClean="0"/>
              <a:t>6) Erythrocyte </a:t>
            </a:r>
            <a:r>
              <a:rPr lang="en-US" sz="3000" dirty="0"/>
              <a:t>(RBC)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4. White Blood Cells (leukocytes)</a:t>
            </a:r>
          </a:p>
          <a:p>
            <a:pPr lvl="1">
              <a:buNone/>
            </a:pPr>
            <a:r>
              <a:rPr lang="en-US" sz="3000" dirty="0" smtClean="0"/>
              <a:t>A) ~</a:t>
            </a:r>
            <a:r>
              <a:rPr lang="en-US" sz="3000" dirty="0"/>
              <a:t>5,000 - 10,000/mm</a:t>
            </a:r>
            <a:r>
              <a:rPr lang="en-US" sz="3000" baseline="30000" dirty="0"/>
              <a:t>3</a:t>
            </a:r>
            <a:r>
              <a:rPr lang="en-US" sz="3000" dirty="0"/>
              <a:t>; </a:t>
            </a:r>
            <a:r>
              <a:rPr lang="en-US" sz="3000" dirty="0" smtClean="0"/>
              <a:t>most live only a </a:t>
            </a:r>
            <a:r>
              <a:rPr lang="en-US" sz="3000" dirty="0"/>
              <a:t>few </a:t>
            </a:r>
            <a:r>
              <a:rPr lang="en-US" sz="3000" dirty="0"/>
              <a:t>days, but their lifespan ranges from a </a:t>
            </a:r>
            <a:r>
              <a:rPr lang="en-US" sz="3000" dirty="0" smtClean="0"/>
              <a:t>few minutes </a:t>
            </a:r>
            <a:r>
              <a:rPr lang="en-US" sz="3000" dirty="0"/>
              <a:t>to years </a:t>
            </a:r>
            <a:endParaRPr lang="en-US" sz="6000" dirty="0"/>
          </a:p>
          <a:p>
            <a:pPr lvl="1">
              <a:buFontTx/>
              <a:buNone/>
            </a:pPr>
            <a:r>
              <a:rPr lang="en-US" sz="3000" dirty="0" smtClean="0"/>
              <a:t>B) </a:t>
            </a:r>
            <a:r>
              <a:rPr lang="en-US" sz="3000" dirty="0"/>
              <a:t>There are 5 types of WBC broken down into 2 categories</a:t>
            </a:r>
          </a:p>
          <a:p>
            <a:pPr lvl="2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Granulocytes </a:t>
            </a:r>
            <a:r>
              <a:rPr lang="en-US" sz="3000" dirty="0"/>
              <a:t>(granular WBC)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a) </a:t>
            </a:r>
            <a:r>
              <a:rPr lang="en-US" sz="2800" dirty="0" smtClean="0"/>
              <a:t>Neutrophils </a:t>
            </a:r>
            <a:r>
              <a:rPr lang="en-US" sz="2800" dirty="0"/>
              <a:t>(</a:t>
            </a:r>
            <a:r>
              <a:rPr lang="en-US" sz="2800" dirty="0" err="1"/>
              <a:t>polymorphonuclear</a:t>
            </a:r>
            <a:r>
              <a:rPr lang="en-US" sz="2800" dirty="0"/>
              <a:t> leukocytes) (50-70%)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smtClean="0"/>
              <a:t>Numerous </a:t>
            </a:r>
            <a:r>
              <a:rPr lang="en-US" dirty="0"/>
              <a:t>fine granules which stain pale lilac w/ a darker multi-lobed nucleus</a:t>
            </a:r>
          </a:p>
          <a:p>
            <a:pPr lvl="1">
              <a:buFontTx/>
              <a:buNone/>
            </a:pPr>
            <a:r>
              <a:rPr lang="en-US" dirty="0"/>
              <a:t>ii) </a:t>
            </a:r>
            <a:r>
              <a:rPr lang="en-US" dirty="0" smtClean="0"/>
              <a:t>Phagocytes</a:t>
            </a:r>
            <a:endParaRPr lang="en-US" dirty="0"/>
          </a:p>
        </p:txBody>
      </p:sp>
      <p:pic>
        <p:nvPicPr>
          <p:cNvPr id="37893" name="Picture 5" descr="neutrophi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1524000"/>
            <a:ext cx="3441700" cy="4191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b) </a:t>
            </a:r>
            <a:r>
              <a:rPr lang="en-US" sz="2800" dirty="0" smtClean="0"/>
              <a:t>Basophils </a:t>
            </a:r>
            <a:r>
              <a:rPr lang="en-US" sz="2800" dirty="0"/>
              <a:t>(0.5-1%)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/>
              <a:t>) </a:t>
            </a:r>
            <a:r>
              <a:rPr lang="en-US" smtClean="0"/>
              <a:t>Purplish-</a:t>
            </a:r>
            <a:r>
              <a:rPr lang="en-US" dirty="0" smtClean="0"/>
              <a:t>black </a:t>
            </a:r>
            <a:r>
              <a:rPr lang="en-US" dirty="0"/>
              <a:t>granules that often obscure a bilobed nucleus</a:t>
            </a:r>
          </a:p>
          <a:p>
            <a:pPr lvl="1">
              <a:buFontTx/>
              <a:buNone/>
            </a:pPr>
            <a:r>
              <a:rPr lang="en-US" dirty="0"/>
              <a:t>ii</a:t>
            </a:r>
            <a:r>
              <a:rPr lang="en-US" dirty="0" smtClean="0"/>
              <a:t>) Intensify inflammation and allergic reactions</a:t>
            </a:r>
            <a:endParaRPr lang="en-US" dirty="0"/>
          </a:p>
          <a:p>
            <a:pPr>
              <a:buSzTx/>
              <a:buFontTx/>
              <a:buNone/>
            </a:pPr>
            <a:endParaRPr lang="en-US" sz="2800" dirty="0"/>
          </a:p>
        </p:txBody>
      </p:sp>
      <p:pic>
        <p:nvPicPr>
          <p:cNvPr id="52231" name="Picture 7" descr="Basophi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704975"/>
            <a:ext cx="3371850" cy="47720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100" dirty="0"/>
              <a:t>iii</a:t>
            </a:r>
            <a:r>
              <a:rPr lang="en-US" sz="3100" dirty="0" smtClean="0"/>
              <a:t>) Chemicals released include histamine, heparin, leukotrienes, and prostaglandins</a:t>
            </a:r>
            <a:endParaRPr lang="en-US" sz="3100" dirty="0"/>
          </a:p>
          <a:p>
            <a:pPr>
              <a:buSzTx/>
              <a:buFontTx/>
              <a:buNone/>
            </a:pPr>
            <a:r>
              <a:rPr lang="en-US" sz="3100" dirty="0"/>
              <a:t>iv</a:t>
            </a:r>
            <a:r>
              <a:rPr lang="en-US" sz="3100" dirty="0" smtClean="0"/>
              <a:t>) Were once thought to develop into </a:t>
            </a:r>
            <a:r>
              <a:rPr lang="en-US" sz="3100" u="sng" dirty="0" smtClean="0"/>
              <a:t>mast</a:t>
            </a:r>
            <a:r>
              <a:rPr lang="en-US" sz="3100" dirty="0" smtClean="0"/>
              <a:t> </a:t>
            </a:r>
            <a:r>
              <a:rPr lang="en-US" sz="3100" u="sng" dirty="0" smtClean="0"/>
              <a:t>cells</a:t>
            </a:r>
          </a:p>
          <a:p>
            <a:pPr lvl="1">
              <a:buSzTx/>
              <a:buFontTx/>
              <a:buNone/>
            </a:pPr>
            <a:r>
              <a:rPr lang="en-US" sz="3100" dirty="0" smtClean="0"/>
              <a:t>(a) Have identical functions except mast cells are only found outside the bloodstream</a:t>
            </a:r>
            <a:endParaRPr lang="en-US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c) </a:t>
            </a:r>
            <a:r>
              <a:rPr lang="en-US" sz="3000" dirty="0" err="1"/>
              <a:t>E</a:t>
            </a:r>
            <a:r>
              <a:rPr lang="en-US" sz="3000" dirty="0" err="1" smtClean="0"/>
              <a:t>osinophils</a:t>
            </a:r>
            <a:r>
              <a:rPr lang="en-US" sz="3000" dirty="0" smtClean="0"/>
              <a:t> </a:t>
            </a:r>
            <a:r>
              <a:rPr lang="en-US" sz="3000" dirty="0"/>
              <a:t>(2-4%)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Distinct </a:t>
            </a:r>
            <a:r>
              <a:rPr lang="en-US" sz="3000" dirty="0"/>
              <a:t>red granules; </a:t>
            </a:r>
            <a:r>
              <a:rPr lang="en-US" sz="3000" dirty="0" err="1"/>
              <a:t>bilobed</a:t>
            </a:r>
            <a:r>
              <a:rPr lang="en-US" sz="3000" dirty="0"/>
              <a:t> nucleus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Phagocytes, combat </a:t>
            </a:r>
            <a:r>
              <a:rPr lang="en-US" sz="3000" dirty="0"/>
              <a:t>parasitic worms </a:t>
            </a:r>
            <a:r>
              <a:rPr lang="en-US" sz="3000" dirty="0" smtClean="0"/>
              <a:t>&amp; release anti-inflammatory chemicals</a:t>
            </a:r>
            <a:endParaRPr lang="en-US" sz="3000" dirty="0"/>
          </a:p>
        </p:txBody>
      </p:sp>
      <p:pic>
        <p:nvPicPr>
          <p:cNvPr id="55303" name="Picture 7" descr="eosinophi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2178050"/>
            <a:ext cx="3962400" cy="278447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038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2800" dirty="0"/>
              <a:t>2) </a:t>
            </a:r>
            <a:r>
              <a:rPr lang="en-US" sz="2800" dirty="0" err="1"/>
              <a:t>A</a:t>
            </a:r>
            <a:r>
              <a:rPr lang="en-US" sz="2800" dirty="0" err="1" smtClean="0"/>
              <a:t>granulocytes</a:t>
            </a:r>
            <a:r>
              <a:rPr lang="en-US" sz="2800" dirty="0" smtClean="0"/>
              <a:t> </a:t>
            </a:r>
            <a:endParaRPr lang="en-US" sz="2800" dirty="0"/>
          </a:p>
          <a:p>
            <a:pPr lvl="1">
              <a:buFontTx/>
              <a:buNone/>
            </a:pPr>
            <a:r>
              <a:rPr lang="en-US" dirty="0"/>
              <a:t>a) </a:t>
            </a:r>
            <a:r>
              <a:rPr lang="en-US" dirty="0" smtClean="0"/>
              <a:t>Monocytes </a:t>
            </a:r>
            <a:r>
              <a:rPr lang="en-US" dirty="0"/>
              <a:t>(3-8%)</a:t>
            </a:r>
          </a:p>
          <a:p>
            <a:pPr lvl="2">
              <a:buFontTx/>
              <a:buNone/>
            </a:pP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/>
              <a:t>Pale-blue </a:t>
            </a:r>
            <a:r>
              <a:rPr lang="en-US" sz="2800" dirty="0"/>
              <a:t>cytoplasm w/ U or kidney shaped nucleus</a:t>
            </a:r>
          </a:p>
          <a:p>
            <a:pPr lvl="2">
              <a:buFontTx/>
              <a:buNone/>
            </a:pPr>
            <a:r>
              <a:rPr lang="en-US" sz="2800" dirty="0"/>
              <a:t>ii) </a:t>
            </a:r>
            <a:r>
              <a:rPr lang="en-US" sz="2800" dirty="0" smtClean="0"/>
              <a:t>Develop </a:t>
            </a:r>
            <a:r>
              <a:rPr lang="en-US" sz="2800" dirty="0"/>
              <a:t>into </a:t>
            </a:r>
            <a:r>
              <a:rPr lang="en-US" sz="2800" u="sng" dirty="0"/>
              <a:t>macrophages</a:t>
            </a:r>
            <a:r>
              <a:rPr lang="en-US" sz="2800" dirty="0"/>
              <a:t> once in tissue</a:t>
            </a:r>
          </a:p>
          <a:p>
            <a:pPr lvl="2">
              <a:buFontTx/>
              <a:buNone/>
            </a:pPr>
            <a:r>
              <a:rPr lang="en-US" sz="2800" dirty="0"/>
              <a:t>iii) </a:t>
            </a:r>
            <a:r>
              <a:rPr lang="en-US" sz="2800" dirty="0" smtClean="0"/>
              <a:t>Phagocytes </a:t>
            </a:r>
            <a:endParaRPr lang="en-US" sz="2800" dirty="0"/>
          </a:p>
        </p:txBody>
      </p:sp>
      <p:pic>
        <p:nvPicPr>
          <p:cNvPr id="24581" name="Picture 5" descr="monocy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0" y="2112963"/>
            <a:ext cx="3459163" cy="335915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2800" dirty="0"/>
              <a:t>b) </a:t>
            </a:r>
            <a:r>
              <a:rPr lang="en-US" sz="2800" dirty="0" smtClean="0"/>
              <a:t>Lymphocytes </a:t>
            </a:r>
            <a:r>
              <a:rPr lang="en-US" sz="2800" dirty="0"/>
              <a:t>(20-25%)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smtClean="0"/>
              <a:t>Large</a:t>
            </a:r>
            <a:r>
              <a:rPr lang="en-US" dirty="0"/>
              <a:t>, dark-purple nucleus occupies most of the cell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ii) P</a:t>
            </a:r>
            <a:r>
              <a:rPr lang="en-US" dirty="0" smtClean="0"/>
              <a:t>roduce antibodies </a:t>
            </a:r>
            <a:r>
              <a:rPr lang="en-US" dirty="0"/>
              <a:t>and provide </a:t>
            </a:r>
            <a:r>
              <a:rPr lang="en-US" dirty="0" smtClean="0"/>
              <a:t>immunity</a:t>
            </a:r>
            <a:endParaRPr lang="en-US" dirty="0"/>
          </a:p>
        </p:txBody>
      </p:sp>
      <p:pic>
        <p:nvPicPr>
          <p:cNvPr id="38917" name="Picture 5" descr="Lymphocy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05375" y="2022475"/>
            <a:ext cx="3236913" cy="363855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C) 4-5 times more viscous than water</a:t>
            </a:r>
          </a:p>
          <a:p>
            <a:pPr>
              <a:buSzTx/>
              <a:buFontTx/>
              <a:buNone/>
            </a:pPr>
            <a:r>
              <a:rPr lang="en-US" sz="3000" dirty="0"/>
              <a:t>D) </a:t>
            </a:r>
            <a:r>
              <a:rPr lang="en-US" sz="3000" dirty="0" err="1"/>
              <a:t>NaCl</a:t>
            </a:r>
            <a:r>
              <a:rPr lang="en-US" sz="3000" dirty="0"/>
              <a:t> conc. of 0.85-0.9%</a:t>
            </a:r>
          </a:p>
          <a:p>
            <a:pPr>
              <a:buSzTx/>
              <a:buFontTx/>
              <a:buNone/>
            </a:pPr>
            <a:r>
              <a:rPr lang="en-US" sz="3000" dirty="0"/>
              <a:t>E) pH ranges from 7.35-7.45</a:t>
            </a:r>
          </a:p>
          <a:p>
            <a:pPr>
              <a:buSzTx/>
              <a:buFontTx/>
              <a:buNone/>
            </a:pPr>
            <a:r>
              <a:rPr lang="en-US" sz="3000" dirty="0"/>
              <a:t>F) </a:t>
            </a:r>
            <a:r>
              <a:rPr lang="en-US" sz="3000" dirty="0" smtClean="0"/>
              <a:t>Total </a:t>
            </a:r>
            <a:r>
              <a:rPr lang="en-US" sz="3000" dirty="0"/>
              <a:t>blood volume varies</a:t>
            </a:r>
          </a:p>
          <a:p>
            <a:pPr lvl="1">
              <a:buFontTx/>
              <a:buNone/>
            </a:pPr>
            <a:r>
              <a:rPr lang="en-US" sz="3000" dirty="0"/>
              <a:t>1) 5-6L for males</a:t>
            </a:r>
          </a:p>
          <a:p>
            <a:pPr lvl="1">
              <a:buFontTx/>
              <a:buNone/>
            </a:pPr>
            <a:r>
              <a:rPr lang="en-US" sz="3000" dirty="0"/>
              <a:t>2) 4-5L for </a:t>
            </a:r>
            <a:r>
              <a:rPr lang="en-US" sz="3000" dirty="0" smtClean="0"/>
              <a:t>females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100" dirty="0" smtClean="0"/>
              <a:t>iii) 3 types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100" dirty="0" smtClean="0"/>
              <a:t>(a) B lymphocytes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100" dirty="0" smtClean="0"/>
              <a:t>(</a:t>
            </a:r>
            <a:r>
              <a:rPr lang="en-US" sz="3100" dirty="0" err="1" smtClean="0"/>
              <a:t>i</a:t>
            </a:r>
            <a:r>
              <a:rPr lang="en-US" sz="3100" dirty="0" smtClean="0"/>
              <a:t>) </a:t>
            </a:r>
            <a:r>
              <a:rPr lang="en-US" sz="3100" dirty="0"/>
              <a:t>A</a:t>
            </a:r>
            <a:r>
              <a:rPr lang="en-US" sz="3100" dirty="0" smtClean="0"/>
              <a:t>ttack bacteria &amp; their toxins</a:t>
            </a:r>
          </a:p>
          <a:p>
            <a:pPr marL="1200150" lvl="3" indent="-342900">
              <a:buSzPct val="75000"/>
              <a:buNone/>
            </a:pPr>
            <a:r>
              <a:rPr lang="en-US" sz="3100" dirty="0" smtClean="0"/>
              <a:t>(ii) Develop into </a:t>
            </a:r>
            <a:r>
              <a:rPr lang="en-US" sz="3100" u="sng" dirty="0" smtClean="0"/>
              <a:t>plasma cells </a:t>
            </a:r>
            <a:r>
              <a:rPr lang="en-US" sz="3100" dirty="0" smtClean="0"/>
              <a:t>which release antibodies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100" dirty="0" smtClean="0"/>
              <a:t>(</a:t>
            </a:r>
            <a:r>
              <a:rPr lang="en-US" sz="3100" dirty="0"/>
              <a:t>b) T lymphocytes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100" dirty="0"/>
              <a:t>(</a:t>
            </a:r>
            <a:r>
              <a:rPr lang="en-US" sz="3100" dirty="0" err="1"/>
              <a:t>i</a:t>
            </a:r>
            <a:r>
              <a:rPr lang="en-US" sz="3100" dirty="0"/>
              <a:t>) </a:t>
            </a:r>
            <a:r>
              <a:rPr lang="en-US" sz="3100" dirty="0" smtClean="0"/>
              <a:t>Attack </a:t>
            </a:r>
            <a:r>
              <a:rPr lang="en-US" sz="3100" dirty="0"/>
              <a:t>viruses, fungi, cancer cells, transplanted </a:t>
            </a:r>
            <a:r>
              <a:rPr lang="en-US" sz="3100" dirty="0" smtClean="0"/>
              <a:t>cells </a:t>
            </a:r>
            <a:r>
              <a:rPr lang="en-US" sz="3100" dirty="0"/>
              <a:t>&amp; some bacteria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100" dirty="0"/>
              <a:t>(ii) </a:t>
            </a:r>
            <a:r>
              <a:rPr lang="en-US" sz="3100" dirty="0" smtClean="0"/>
              <a:t>Work </a:t>
            </a:r>
            <a:r>
              <a:rPr lang="en-US" sz="3100" dirty="0"/>
              <a:t>w/ B cells to provide </a:t>
            </a:r>
            <a:r>
              <a:rPr lang="en-US" sz="3100" dirty="0" smtClean="0"/>
              <a:t>immunity</a:t>
            </a:r>
            <a:endParaRPr lang="en-US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 smtClean="0"/>
              <a:t>(c) Natural Killer (NK) cells</a:t>
            </a:r>
          </a:p>
          <a:p>
            <a:pPr lvl="1">
              <a:buNone/>
            </a:pPr>
            <a:r>
              <a:rPr lang="en-US" sz="3000" dirty="0" smtClean="0"/>
              <a:t>(</a:t>
            </a:r>
            <a:r>
              <a:rPr lang="en-US" sz="3000" dirty="0" err="1" smtClean="0"/>
              <a:t>i</a:t>
            </a:r>
            <a:r>
              <a:rPr lang="en-US" sz="3000" dirty="0" smtClean="0"/>
              <a:t>) Kill cells that have been bound by antibodies or cells that exhibit abnormal traits</a:t>
            </a:r>
          </a:p>
          <a:p>
            <a:pPr lvl="1">
              <a:buNone/>
            </a:pPr>
            <a:r>
              <a:rPr lang="en-US" sz="3000" dirty="0" smtClean="0"/>
              <a:t>(ii) Use perforins &amp; </a:t>
            </a:r>
            <a:r>
              <a:rPr lang="en-US" sz="3000" dirty="0" err="1" smtClean="0"/>
              <a:t>granzymes</a:t>
            </a:r>
            <a:r>
              <a:rPr lang="en-US" sz="3000" dirty="0" smtClean="0"/>
              <a:t> to destroy the cells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C</a:t>
            </a:r>
            <a:r>
              <a:rPr lang="en-US" sz="3000" dirty="0" smtClean="0"/>
              <a:t>) </a:t>
            </a:r>
            <a:r>
              <a:rPr lang="en-US" sz="3000" dirty="0" err="1"/>
              <a:t>Leukocytic</a:t>
            </a:r>
            <a:r>
              <a:rPr lang="en-US" sz="3000" dirty="0"/>
              <a:t> Disorders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Leukopenia </a:t>
            </a:r>
            <a:r>
              <a:rPr lang="en-US" sz="3000" dirty="0"/>
              <a:t>– decreased WBC count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Often </a:t>
            </a:r>
            <a:r>
              <a:rPr lang="en-US" sz="3000" dirty="0"/>
              <a:t>caused by </a:t>
            </a:r>
            <a:r>
              <a:rPr lang="en-US" sz="3000" dirty="0" err="1"/>
              <a:t>gluccocorticoids</a:t>
            </a:r>
            <a:r>
              <a:rPr lang="en-US" sz="3000" dirty="0"/>
              <a:t> and various cancer &amp; HIV drugs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Leukocytosis </a:t>
            </a:r>
            <a:r>
              <a:rPr lang="en-US" sz="3000" dirty="0"/>
              <a:t>– increased WBC count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Often </a:t>
            </a:r>
            <a:r>
              <a:rPr lang="en-US" sz="3000" dirty="0"/>
              <a:t>caused by acute infections, inflammation, or hemorrhage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3) </a:t>
            </a:r>
            <a:r>
              <a:rPr lang="en-US" sz="3000" dirty="0" smtClean="0"/>
              <a:t>Infectious mononucleosis (mono)</a:t>
            </a:r>
            <a:endParaRPr lang="en-US" sz="3000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Caused </a:t>
            </a:r>
            <a:r>
              <a:rPr lang="en-US" sz="3000" dirty="0"/>
              <a:t>by Epstein-Barr virus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4) Leukemia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Group </a:t>
            </a:r>
            <a:r>
              <a:rPr lang="en-US" sz="3000" dirty="0"/>
              <a:t>of cancerous conditions involving WBC</a:t>
            </a:r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May </a:t>
            </a:r>
            <a:r>
              <a:rPr lang="en-US" sz="3000" dirty="0"/>
              <a:t>be named for cells affected</a:t>
            </a:r>
          </a:p>
          <a:p>
            <a:pPr lvl="2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Ex</a:t>
            </a:r>
            <a:r>
              <a:rPr lang="en-US" sz="3000" dirty="0"/>
              <a:t>. </a:t>
            </a:r>
            <a:r>
              <a:rPr lang="en-US" sz="3000" dirty="0" err="1"/>
              <a:t>myelocytic</a:t>
            </a:r>
            <a:r>
              <a:rPr lang="en-US" sz="3000" dirty="0"/>
              <a:t> leukemia or lymphocytic leukemia</a:t>
            </a:r>
          </a:p>
          <a:p>
            <a:pPr lvl="1"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May </a:t>
            </a:r>
            <a:r>
              <a:rPr lang="en-US" sz="3000" dirty="0"/>
              <a:t>be named for the WBC’s stage</a:t>
            </a:r>
          </a:p>
          <a:p>
            <a:pPr lvl="2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Ex</a:t>
            </a:r>
            <a:r>
              <a:rPr lang="en-US" sz="3000" dirty="0"/>
              <a:t>. acute leukemia or chronic leukemia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D</a:t>
            </a:r>
            <a:r>
              <a:rPr lang="en-US" sz="3000" dirty="0" smtClean="0"/>
              <a:t>) </a:t>
            </a:r>
            <a:r>
              <a:rPr lang="en-US" sz="3000" dirty="0" err="1"/>
              <a:t>Leukopoiesis</a:t>
            </a:r>
            <a:r>
              <a:rPr lang="en-US" sz="3000" dirty="0"/>
              <a:t> 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Stimulated </a:t>
            </a:r>
            <a:r>
              <a:rPr lang="en-US" sz="3000" dirty="0"/>
              <a:t>by </a:t>
            </a:r>
            <a:r>
              <a:rPr lang="en-US" sz="3000" dirty="0" err="1"/>
              <a:t>interlukins</a:t>
            </a:r>
            <a:r>
              <a:rPr lang="en-US" sz="3000" dirty="0"/>
              <a:t> (IL) &amp; colony-stimulating factors (CSF)</a:t>
            </a:r>
          </a:p>
          <a:p>
            <a:pPr lvl="1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Multiple </a:t>
            </a:r>
            <a:r>
              <a:rPr lang="en-US" sz="3000" dirty="0"/>
              <a:t>pathways but all start w/ </a:t>
            </a:r>
            <a:r>
              <a:rPr lang="en-US" sz="3000" dirty="0" err="1"/>
              <a:t>hemocytoblasts</a:t>
            </a:r>
            <a:r>
              <a:rPr lang="en-US" sz="3000" dirty="0"/>
              <a:t> in red bone marrow</a:t>
            </a:r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err="1"/>
              <a:t>M</a:t>
            </a:r>
            <a:r>
              <a:rPr lang="en-US" sz="3000" dirty="0" err="1" smtClean="0"/>
              <a:t>onoblast</a:t>
            </a:r>
            <a:endParaRPr lang="en-US" sz="3000" dirty="0"/>
          </a:p>
          <a:p>
            <a:pPr lvl="3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err="1"/>
              <a:t>P</a:t>
            </a:r>
            <a:r>
              <a:rPr lang="en-US" sz="3000" dirty="0" err="1" smtClean="0"/>
              <a:t>romonocyte</a:t>
            </a:r>
            <a:endParaRPr lang="en-US" sz="3000" dirty="0"/>
          </a:p>
          <a:p>
            <a:pPr lvl="3"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Monocyte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Lymphoblast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err="1"/>
              <a:t>P</a:t>
            </a:r>
            <a:r>
              <a:rPr lang="en-US" sz="3000" dirty="0" err="1" smtClean="0"/>
              <a:t>rolymphocyte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Lymphocyte</a:t>
            </a:r>
            <a:endParaRPr lang="en-US" sz="3000" dirty="0"/>
          </a:p>
          <a:p>
            <a:pPr>
              <a:buSzTx/>
              <a:buFontTx/>
              <a:buNone/>
            </a:pPr>
            <a:r>
              <a:rPr lang="en-US" sz="3000" dirty="0"/>
              <a:t>c) </a:t>
            </a:r>
            <a:r>
              <a:rPr lang="en-US" sz="3000" dirty="0" err="1"/>
              <a:t>M</a:t>
            </a:r>
            <a:r>
              <a:rPr lang="en-US" sz="3000" dirty="0" err="1" smtClean="0"/>
              <a:t>yeloblast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err="1"/>
              <a:t>P</a:t>
            </a:r>
            <a:r>
              <a:rPr lang="en-US" sz="3000" dirty="0" err="1" smtClean="0"/>
              <a:t>romyelocyte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ii) </a:t>
            </a:r>
            <a:r>
              <a:rPr lang="en-US" sz="3000" dirty="0" err="1"/>
              <a:t>M</a:t>
            </a:r>
            <a:r>
              <a:rPr lang="en-US" sz="3000" dirty="0" err="1" smtClean="0"/>
              <a:t>yelocyte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(a) </a:t>
            </a:r>
            <a:r>
              <a:rPr lang="en-US" sz="3000" dirty="0" err="1"/>
              <a:t>E</a:t>
            </a:r>
            <a:r>
              <a:rPr lang="en-US" sz="3000" dirty="0" err="1" smtClean="0"/>
              <a:t>osinophilic</a:t>
            </a:r>
            <a:r>
              <a:rPr lang="en-US" sz="3000" dirty="0"/>
              <a:t>, basophilic or </a:t>
            </a:r>
            <a:r>
              <a:rPr lang="en-US" sz="3000" dirty="0" err="1"/>
              <a:t>neutrophilic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Tx/>
              <a:buNone/>
            </a:pPr>
            <a:r>
              <a:rPr lang="en-US" sz="3000" dirty="0"/>
              <a:t>iii) </a:t>
            </a:r>
            <a:r>
              <a:rPr lang="en-US" sz="3000" dirty="0" smtClean="0"/>
              <a:t>Band </a:t>
            </a:r>
            <a:r>
              <a:rPr lang="en-US" sz="3000" dirty="0"/>
              <a:t>cell</a:t>
            </a:r>
          </a:p>
          <a:p>
            <a:pPr lvl="4">
              <a:buFontTx/>
              <a:buNone/>
            </a:pPr>
            <a:r>
              <a:rPr lang="en-US" sz="3000" dirty="0"/>
              <a:t>(a) </a:t>
            </a:r>
            <a:r>
              <a:rPr lang="en-US" sz="3000" dirty="0" err="1"/>
              <a:t>E</a:t>
            </a:r>
            <a:r>
              <a:rPr lang="en-US" sz="3000" dirty="0" err="1" smtClean="0"/>
              <a:t>osinophilic</a:t>
            </a:r>
            <a:r>
              <a:rPr lang="en-US" sz="3000" dirty="0"/>
              <a:t>, basophilic or </a:t>
            </a:r>
            <a:r>
              <a:rPr lang="en-US" sz="3000" dirty="0" err="1"/>
              <a:t>neutrophilic</a:t>
            </a:r>
            <a:endParaRPr lang="en-US" sz="3000" dirty="0"/>
          </a:p>
          <a:p>
            <a:pPr lvl="3">
              <a:buFontTx/>
              <a:buNone/>
            </a:pPr>
            <a:r>
              <a:rPr lang="en-US" sz="3000" dirty="0"/>
              <a:t>iv) </a:t>
            </a:r>
            <a:r>
              <a:rPr lang="en-US" sz="3000" dirty="0" smtClean="0"/>
              <a:t>Eosinophil</a:t>
            </a:r>
            <a:r>
              <a:rPr lang="en-US" sz="3000" dirty="0"/>
              <a:t>, basophil or neutrophil</a:t>
            </a:r>
          </a:p>
          <a:p>
            <a:pPr>
              <a:buSzTx/>
              <a:buFontTx/>
              <a:buNone/>
            </a:pPr>
            <a:r>
              <a:rPr lang="en-US" sz="3000" dirty="0"/>
              <a:t>5. Platelets</a:t>
            </a:r>
          </a:p>
          <a:p>
            <a:pPr lvl="1">
              <a:buFontTx/>
              <a:buNone/>
            </a:pPr>
            <a:r>
              <a:rPr lang="en-US" sz="3000" dirty="0"/>
              <a:t>A) ~250,000 - 400,000/mm</a:t>
            </a:r>
            <a:r>
              <a:rPr lang="en-US" sz="3000" baseline="30000" dirty="0"/>
              <a:t>3</a:t>
            </a:r>
            <a:r>
              <a:rPr lang="en-US" sz="3000" dirty="0"/>
              <a:t>, live 5-9 days</a:t>
            </a:r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Stop </a:t>
            </a:r>
            <a:r>
              <a:rPr lang="en-US" sz="3000" dirty="0"/>
              <a:t>blood loss – 3 mechanisms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Vascular </a:t>
            </a:r>
            <a:r>
              <a:rPr lang="en-US" sz="3000" dirty="0"/>
              <a:t>spasm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Vasoconstriction of damaged vessel</a:t>
            </a:r>
            <a:endParaRPr lang="en-US" sz="3000" dirty="0"/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Can </a:t>
            </a:r>
            <a:r>
              <a:rPr lang="en-US" sz="3000" dirty="0"/>
              <a:t>last minutes – hours</a:t>
            </a:r>
          </a:p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Platelet </a:t>
            </a:r>
            <a:r>
              <a:rPr lang="en-US" sz="3000" dirty="0"/>
              <a:t>plug formation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Triggered </a:t>
            </a:r>
            <a:r>
              <a:rPr lang="en-US" sz="3000" dirty="0"/>
              <a:t>by von </a:t>
            </a:r>
            <a:r>
              <a:rPr lang="en-US" sz="3000" dirty="0" err="1"/>
              <a:t>Willebrand</a:t>
            </a:r>
            <a:r>
              <a:rPr lang="en-US" sz="3000" dirty="0"/>
              <a:t> factor (VWF)</a:t>
            </a:r>
          </a:p>
          <a:p>
            <a:pPr lvl="2">
              <a:lnSpc>
                <a:spcPct val="90000"/>
              </a:lnSpc>
              <a:buSzTx/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Adhere </a:t>
            </a:r>
            <a:r>
              <a:rPr lang="en-US" sz="3000" dirty="0"/>
              <a:t>to exposed collagen fibers</a:t>
            </a:r>
          </a:p>
          <a:p>
            <a:pPr lvl="2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Activates </a:t>
            </a:r>
            <a:r>
              <a:rPr lang="en-US" sz="3000" dirty="0"/>
              <a:t>platelets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100" dirty="0"/>
              <a:t>b) </a:t>
            </a:r>
            <a:r>
              <a:rPr lang="en-US" sz="3100" dirty="0" smtClean="0"/>
              <a:t>Platelet </a:t>
            </a:r>
            <a:r>
              <a:rPr lang="en-US" sz="3100" dirty="0"/>
              <a:t>adhesion</a:t>
            </a:r>
          </a:p>
          <a:p>
            <a:pPr lvl="1">
              <a:buFontTx/>
              <a:buNone/>
            </a:pPr>
            <a:r>
              <a:rPr lang="en-US" sz="3100" dirty="0" err="1"/>
              <a:t>i</a:t>
            </a:r>
            <a:r>
              <a:rPr lang="en-US" sz="3100" dirty="0"/>
              <a:t>) </a:t>
            </a:r>
            <a:r>
              <a:rPr lang="en-US" sz="3100" dirty="0" smtClean="0"/>
              <a:t>Initial </a:t>
            </a:r>
            <a:r>
              <a:rPr lang="en-US" sz="3100" dirty="0"/>
              <a:t>sticking of platelets to the </a:t>
            </a:r>
            <a:r>
              <a:rPr lang="en-US" sz="3100" u="sng" dirty="0"/>
              <a:t>wound site</a:t>
            </a:r>
          </a:p>
          <a:p>
            <a:pPr lvl="1">
              <a:buFontTx/>
              <a:buNone/>
            </a:pPr>
            <a:r>
              <a:rPr lang="en-US" sz="3100" dirty="0"/>
              <a:t>ii) </a:t>
            </a:r>
            <a:r>
              <a:rPr lang="en-US" sz="3100" dirty="0" smtClean="0"/>
              <a:t>Activates </a:t>
            </a:r>
            <a:r>
              <a:rPr lang="en-US" sz="3100" dirty="0"/>
              <a:t>more platelets</a:t>
            </a:r>
          </a:p>
          <a:p>
            <a:pPr>
              <a:buFontTx/>
              <a:buNone/>
            </a:pPr>
            <a:r>
              <a:rPr lang="en-US" sz="3100" dirty="0"/>
              <a:t>c) </a:t>
            </a:r>
            <a:r>
              <a:rPr lang="en-US" sz="3100" dirty="0" smtClean="0"/>
              <a:t>Platelet aggregation</a:t>
            </a:r>
          </a:p>
          <a:p>
            <a:pPr lvl="1">
              <a:buFontTx/>
              <a:buNone/>
            </a:pPr>
            <a:r>
              <a:rPr lang="en-US" sz="3100" dirty="0" err="1" smtClean="0"/>
              <a:t>i</a:t>
            </a:r>
            <a:r>
              <a:rPr lang="en-US" sz="3100" dirty="0" smtClean="0"/>
              <a:t>) The sticking of platelets to </a:t>
            </a:r>
            <a:r>
              <a:rPr lang="en-US" sz="3100" u="sng" dirty="0" smtClean="0"/>
              <a:t>already present platelets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 smtClean="0"/>
              <a:t>G) Components</a:t>
            </a:r>
          </a:p>
          <a:p>
            <a:pPr lvl="1">
              <a:buFontTx/>
              <a:buNone/>
            </a:pPr>
            <a:r>
              <a:rPr lang="en-US" sz="3000" dirty="0" smtClean="0"/>
              <a:t>1) Plasma (55%)</a:t>
            </a:r>
            <a:endParaRPr lang="en-US" sz="2600" dirty="0" smtClean="0"/>
          </a:p>
          <a:p>
            <a:pPr lvl="2">
              <a:buFontTx/>
              <a:buNone/>
            </a:pPr>
            <a:r>
              <a:rPr lang="en-US" sz="3000" dirty="0" smtClean="0"/>
              <a:t>a) About 90-92% water</a:t>
            </a:r>
          </a:p>
          <a:p>
            <a:pPr lvl="2">
              <a:buFontTx/>
              <a:buNone/>
            </a:pPr>
            <a:r>
              <a:rPr lang="en-US" sz="3000" dirty="0" smtClean="0"/>
              <a:t>b) Contains nutrients &amp; wastes</a:t>
            </a:r>
          </a:p>
          <a:p>
            <a:pPr lvl="2">
              <a:buFontTx/>
              <a:buNone/>
            </a:pPr>
            <a:r>
              <a:rPr lang="en-US" sz="3000" dirty="0" smtClean="0"/>
              <a:t>c) </a:t>
            </a:r>
            <a:r>
              <a:rPr lang="en-US" sz="3000" dirty="0"/>
              <a:t>C</a:t>
            </a:r>
            <a:r>
              <a:rPr lang="en-US" sz="3000" dirty="0" smtClean="0"/>
              <a:t>ontains plasma proteins</a:t>
            </a:r>
          </a:p>
          <a:p>
            <a:pPr lvl="2">
              <a:buFontTx/>
              <a:buNone/>
            </a:pPr>
            <a:r>
              <a:rPr lang="en-US" sz="3000" dirty="0" smtClean="0"/>
              <a:t>d) </a:t>
            </a:r>
            <a:r>
              <a:rPr lang="en-US" sz="3000" u="sng" dirty="0"/>
              <a:t>S</a:t>
            </a:r>
            <a:r>
              <a:rPr lang="en-US" sz="3000" u="sng" dirty="0" smtClean="0"/>
              <a:t>erum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000" dirty="0"/>
              <a:t>d) </a:t>
            </a:r>
            <a:r>
              <a:rPr lang="en-US" sz="3000" dirty="0" smtClean="0"/>
              <a:t>Platelet plug</a:t>
            </a:r>
          </a:p>
          <a:p>
            <a:pPr lvl="2">
              <a:buFontTx/>
              <a:buNone/>
            </a:pPr>
            <a:r>
              <a:rPr lang="en-US" sz="3000" dirty="0" err="1" smtClean="0"/>
              <a:t>i</a:t>
            </a:r>
            <a:r>
              <a:rPr lang="en-US" sz="3000" dirty="0" smtClean="0"/>
              <a:t>) A cluster of platelets that temporarily seals the break in a vessel wall</a:t>
            </a:r>
            <a:endParaRPr lang="en-US" sz="3000" dirty="0"/>
          </a:p>
          <a:p>
            <a:pPr>
              <a:buSzTx/>
              <a:buFontTx/>
              <a:buNone/>
            </a:pPr>
            <a:r>
              <a:rPr lang="en-US" sz="3000" dirty="0"/>
              <a:t>3) </a:t>
            </a:r>
            <a:r>
              <a:rPr lang="en-US" sz="3000" dirty="0" smtClean="0"/>
              <a:t>Coagulation </a:t>
            </a:r>
            <a:r>
              <a:rPr lang="en-US" sz="3000" dirty="0"/>
              <a:t>(blood clotting)</a:t>
            </a:r>
          </a:p>
          <a:p>
            <a:pPr lvl="1">
              <a:buFontTx/>
              <a:buNone/>
            </a:pPr>
            <a:r>
              <a:rPr lang="en-US" sz="3000" dirty="0" smtClean="0"/>
              <a:t>a) Involves </a:t>
            </a:r>
            <a:r>
              <a:rPr lang="en-US" sz="3000" dirty="0"/>
              <a:t>over 30 different chemicals including</a:t>
            </a:r>
            <a:r>
              <a:rPr lang="en-US" sz="3000" dirty="0" smtClean="0"/>
              <a:t>:</a:t>
            </a:r>
          </a:p>
          <a:p>
            <a:pPr lvl="2">
              <a:buNone/>
            </a:pPr>
            <a:r>
              <a:rPr lang="en-US" sz="3000" dirty="0" err="1"/>
              <a:t>i</a:t>
            </a:r>
            <a:r>
              <a:rPr lang="en-US" sz="3000" dirty="0"/>
              <a:t>) 13 different clotting </a:t>
            </a:r>
            <a:r>
              <a:rPr lang="en-US" sz="3000" dirty="0" smtClean="0"/>
              <a:t>factors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17757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000" dirty="0" smtClean="0"/>
              <a:t>ii</a:t>
            </a:r>
            <a:r>
              <a:rPr lang="en-US" sz="3000" dirty="0"/>
              <a:t>) Vitamin K</a:t>
            </a:r>
          </a:p>
          <a:p>
            <a:pPr lvl="1">
              <a:buFontTx/>
              <a:buNone/>
            </a:pPr>
            <a:r>
              <a:rPr lang="en-US" sz="3000" dirty="0"/>
              <a:t>iii) </a:t>
            </a:r>
            <a:r>
              <a:rPr lang="en-US" sz="3000" dirty="0" err="1"/>
              <a:t>Ca</a:t>
            </a:r>
            <a:r>
              <a:rPr lang="en-US" sz="3000" baseline="30000" dirty="0"/>
              <a:t>++</a:t>
            </a:r>
          </a:p>
          <a:p>
            <a:pPr>
              <a:buSzTx/>
              <a:buFontTx/>
              <a:buNone/>
            </a:pPr>
            <a:r>
              <a:rPr lang="en-US" sz="3000" dirty="0"/>
              <a:t>b) </a:t>
            </a:r>
            <a:r>
              <a:rPr lang="en-US" sz="3000" dirty="0" err="1"/>
              <a:t>P</a:t>
            </a:r>
            <a:r>
              <a:rPr lang="en-US" sz="3000" dirty="0" err="1" smtClean="0"/>
              <a:t>rothrombin</a:t>
            </a:r>
            <a:r>
              <a:rPr lang="en-US" sz="3000" dirty="0" smtClean="0"/>
              <a:t> </a:t>
            </a:r>
            <a:r>
              <a:rPr lang="en-US" sz="3000" dirty="0"/>
              <a:t>activator (enzyme) is formed following the coming together of various clotting factors</a:t>
            </a:r>
          </a:p>
          <a:p>
            <a:pPr>
              <a:buSzTx/>
              <a:buFontTx/>
              <a:buNone/>
            </a:pPr>
            <a:r>
              <a:rPr lang="en-US" sz="3000" dirty="0"/>
              <a:t>c) </a:t>
            </a:r>
            <a:r>
              <a:rPr lang="en-US" sz="3000" dirty="0" err="1"/>
              <a:t>P</a:t>
            </a:r>
            <a:r>
              <a:rPr lang="en-US" sz="3000" dirty="0" err="1" smtClean="0"/>
              <a:t>rothrombin</a:t>
            </a:r>
            <a:r>
              <a:rPr lang="en-US" sz="3000" dirty="0" smtClean="0"/>
              <a:t> </a:t>
            </a:r>
            <a:r>
              <a:rPr lang="en-US" sz="3000" dirty="0"/>
              <a:t>activator converts </a:t>
            </a:r>
            <a:r>
              <a:rPr lang="en-US" sz="3000" dirty="0" err="1"/>
              <a:t>prothrombin</a:t>
            </a:r>
            <a:r>
              <a:rPr lang="en-US" sz="3000" dirty="0"/>
              <a:t> (plasma protein) to thrombin (enzyme)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d) </a:t>
            </a:r>
            <a:r>
              <a:rPr lang="en-US" sz="3000" dirty="0" smtClean="0"/>
              <a:t>Thrombin </a:t>
            </a:r>
            <a:r>
              <a:rPr lang="en-US" sz="3000" dirty="0"/>
              <a:t>converts fibrinogen (plasma protein) to fibrin (fibers of the clot)</a:t>
            </a:r>
          </a:p>
          <a:p>
            <a:pPr>
              <a:buSzTx/>
              <a:buFontTx/>
              <a:buNone/>
            </a:pPr>
            <a:r>
              <a:rPr lang="en-US" sz="3000" dirty="0"/>
              <a:t>e) </a:t>
            </a:r>
            <a:r>
              <a:rPr lang="en-US" sz="3000" dirty="0" smtClean="0"/>
              <a:t>Formed </a:t>
            </a:r>
            <a:r>
              <a:rPr lang="en-US" sz="3000" dirty="0"/>
              <a:t>elements become trapped in fibrin</a:t>
            </a:r>
          </a:p>
          <a:p>
            <a:pPr>
              <a:buSzTx/>
              <a:buFontTx/>
              <a:buNone/>
            </a:pPr>
            <a:r>
              <a:rPr lang="en-US" sz="3000" dirty="0"/>
              <a:t>f) </a:t>
            </a:r>
            <a:r>
              <a:rPr lang="en-US" sz="3000" dirty="0" smtClean="0"/>
              <a:t>Serum </a:t>
            </a:r>
            <a:r>
              <a:rPr lang="en-US" sz="3000" dirty="0"/>
              <a:t>filters out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Clot </a:t>
            </a:r>
            <a:r>
              <a:rPr lang="en-US" sz="3000" dirty="0"/>
              <a:t>results</a:t>
            </a:r>
          </a:p>
          <a:p>
            <a:pPr>
              <a:buSzTx/>
              <a:buFontTx/>
              <a:buNone/>
            </a:pPr>
            <a:r>
              <a:rPr lang="en-US" sz="3000" dirty="0"/>
              <a:t>g) </a:t>
            </a:r>
            <a:r>
              <a:rPr lang="en-US" sz="3000" dirty="0" smtClean="0"/>
              <a:t>Clot </a:t>
            </a:r>
            <a:r>
              <a:rPr lang="en-US" sz="3000" dirty="0"/>
              <a:t>retraction</a:t>
            </a:r>
          </a:p>
          <a:p>
            <a:pPr>
              <a:buSzTx/>
              <a:buFontTx/>
              <a:buNone/>
            </a:pPr>
            <a:r>
              <a:rPr lang="en-US" sz="3000" dirty="0"/>
              <a:t>h) F</a:t>
            </a:r>
            <a:r>
              <a:rPr lang="en-US" sz="3000" dirty="0" smtClean="0"/>
              <a:t>ibrinolysis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3886200"/>
          </a:xfrm>
        </p:spPr>
        <p:txBody>
          <a:bodyPr/>
          <a:lstStyle/>
          <a:p>
            <a:pPr>
              <a:buSzTx/>
              <a:buNone/>
            </a:pPr>
            <a:r>
              <a:rPr lang="en-US" sz="3000" dirty="0"/>
              <a:t>C</a:t>
            </a:r>
            <a:r>
              <a:rPr lang="en-US" sz="3000" dirty="0" smtClean="0"/>
              <a:t>) </a:t>
            </a:r>
            <a:r>
              <a:rPr lang="en-US" sz="3000" dirty="0"/>
              <a:t>Clotting </a:t>
            </a:r>
            <a:r>
              <a:rPr lang="en-US" sz="3000" dirty="0" smtClean="0"/>
              <a:t>Disorders</a:t>
            </a:r>
          </a:p>
          <a:p>
            <a:pPr lvl="1">
              <a:buNone/>
            </a:pPr>
            <a:r>
              <a:rPr lang="en-US" sz="3000" dirty="0" smtClean="0"/>
              <a:t>1) Thrombus – a clot in a healthy vessel</a:t>
            </a:r>
          </a:p>
          <a:p>
            <a:pPr lvl="1">
              <a:buNone/>
            </a:pPr>
            <a:r>
              <a:rPr lang="en-US" sz="3000" dirty="0" smtClean="0"/>
              <a:t>2) Embolus – a thrombus that has broken free and entered circulation</a:t>
            </a:r>
          </a:p>
          <a:p>
            <a:pPr lvl="1">
              <a:buNone/>
            </a:pPr>
            <a:r>
              <a:rPr lang="en-US" sz="3000" dirty="0" smtClean="0"/>
              <a:t>3) Embolism – when an embolus becomes trapped in another vessel; can lead to death if it occurs in the heart or lungs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4) Hemophilia – an inability of the blood to clot properly</a:t>
            </a:r>
          </a:p>
          <a:p>
            <a:pPr lvl="1">
              <a:buNone/>
            </a:pPr>
            <a:r>
              <a:rPr lang="en-US" sz="3000" dirty="0" smtClean="0"/>
              <a:t>a) Sex-linked disorder</a:t>
            </a:r>
          </a:p>
          <a:p>
            <a:pPr>
              <a:buNone/>
            </a:pPr>
            <a:r>
              <a:rPr lang="en-US" sz="3000" dirty="0" smtClean="0"/>
              <a:t>5) Thrombocytopenia</a:t>
            </a:r>
          </a:p>
          <a:p>
            <a:pPr lvl="1">
              <a:buNone/>
            </a:pPr>
            <a:r>
              <a:rPr lang="en-US" sz="3000" dirty="0" smtClean="0"/>
              <a:t>a) Decreased platelet count</a:t>
            </a:r>
          </a:p>
          <a:p>
            <a:pPr lvl="1">
              <a:buNone/>
            </a:pPr>
            <a:r>
              <a:rPr lang="en-US" sz="3000" dirty="0" smtClean="0"/>
              <a:t>b) Caused by any condition that suppresses or destroys bone marrow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D</a:t>
            </a:r>
            <a:r>
              <a:rPr lang="en-US" sz="3000" dirty="0" smtClean="0"/>
              <a:t>) </a:t>
            </a:r>
            <a:r>
              <a:rPr lang="en-US" sz="3000" dirty="0" err="1"/>
              <a:t>Thrombopoiesis</a:t>
            </a:r>
            <a:endParaRPr lang="en-US" sz="3000" dirty="0"/>
          </a:p>
          <a:p>
            <a:pPr lvl="1">
              <a:buSzTx/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Stimulated </a:t>
            </a:r>
            <a:r>
              <a:rPr lang="en-US" sz="3000" dirty="0"/>
              <a:t>by </a:t>
            </a:r>
            <a:r>
              <a:rPr lang="en-US" sz="3000" dirty="0" err="1"/>
              <a:t>thrombopoietin</a:t>
            </a:r>
            <a:endParaRPr lang="en-US" sz="3000" dirty="0"/>
          </a:p>
          <a:p>
            <a:pPr lvl="2">
              <a:buSzTx/>
              <a:buFontTx/>
              <a:buNone/>
            </a:pPr>
            <a:r>
              <a:rPr lang="en-US" sz="3000" dirty="0"/>
              <a:t>a) </a:t>
            </a:r>
            <a:r>
              <a:rPr lang="en-US" sz="3000" dirty="0" err="1"/>
              <a:t>H</a:t>
            </a:r>
            <a:r>
              <a:rPr lang="en-US" sz="3000" dirty="0" err="1" smtClean="0"/>
              <a:t>emocytoblast</a:t>
            </a:r>
            <a:endParaRPr lang="en-US" sz="3000" dirty="0"/>
          </a:p>
          <a:p>
            <a:pPr lvl="2">
              <a:buSzTx/>
              <a:buFontTx/>
              <a:buNone/>
            </a:pPr>
            <a:r>
              <a:rPr lang="en-US" sz="3000" dirty="0"/>
              <a:t>b) </a:t>
            </a:r>
            <a:r>
              <a:rPr lang="en-US" sz="3000" dirty="0" err="1"/>
              <a:t>M</a:t>
            </a:r>
            <a:r>
              <a:rPr lang="en-US" sz="3000" dirty="0" err="1" smtClean="0"/>
              <a:t>egakaryoblast</a:t>
            </a:r>
            <a:endParaRPr lang="en-US" sz="3000" dirty="0"/>
          </a:p>
          <a:p>
            <a:pPr lvl="2">
              <a:buSzTx/>
              <a:buFontTx/>
              <a:buNone/>
            </a:pPr>
            <a:r>
              <a:rPr lang="en-US" sz="3000" dirty="0"/>
              <a:t>c) </a:t>
            </a:r>
            <a:r>
              <a:rPr lang="en-US" sz="3000" dirty="0" err="1"/>
              <a:t>P</a:t>
            </a:r>
            <a:r>
              <a:rPr lang="en-US" sz="3000" dirty="0" err="1" smtClean="0"/>
              <a:t>romegakaryocyte</a:t>
            </a:r>
            <a:endParaRPr lang="en-US" sz="3000" dirty="0"/>
          </a:p>
          <a:p>
            <a:pPr lvl="2">
              <a:buSzTx/>
              <a:buFontTx/>
              <a:buNone/>
            </a:pPr>
            <a:r>
              <a:rPr lang="en-US" sz="3000" dirty="0"/>
              <a:t>d) M</a:t>
            </a:r>
            <a:r>
              <a:rPr lang="en-US" sz="3000" dirty="0" smtClean="0"/>
              <a:t>egakaryocyte</a:t>
            </a:r>
            <a:endParaRPr lang="en-US" sz="3000" dirty="0"/>
          </a:p>
          <a:p>
            <a:pPr lvl="3">
              <a:buSzTx/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R</a:t>
            </a:r>
            <a:r>
              <a:rPr lang="en-US" sz="3000" dirty="0" smtClean="0"/>
              <a:t>uptures </a:t>
            </a:r>
            <a:r>
              <a:rPr lang="en-US" sz="3000" dirty="0"/>
              <a:t>as it enters circulation</a:t>
            </a:r>
          </a:p>
          <a:p>
            <a:pPr lvl="2">
              <a:buSzTx/>
              <a:buFontTx/>
              <a:buNone/>
            </a:pPr>
            <a:r>
              <a:rPr lang="en-US" sz="3000" dirty="0"/>
              <a:t>e) </a:t>
            </a:r>
            <a:r>
              <a:rPr lang="en-US" sz="3000" dirty="0" smtClean="0"/>
              <a:t>Platelet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6. Blood Typing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Based </a:t>
            </a:r>
            <a:r>
              <a:rPr lang="en-US" sz="3000" dirty="0"/>
              <a:t>on presence/absence of specific antigens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B) ABO Groups</a:t>
            </a:r>
          </a:p>
          <a:p>
            <a:pPr lvl="2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Determined </a:t>
            </a:r>
            <a:r>
              <a:rPr lang="en-US" sz="3000" dirty="0"/>
              <a:t>by the presence or absence of antigens A &amp; B</a:t>
            </a:r>
          </a:p>
          <a:p>
            <a:pPr lvl="3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a) Type A blood – has only antigen A</a:t>
            </a:r>
          </a:p>
          <a:p>
            <a:pPr lvl="3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b) Type B blood – has only antigen 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3886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3000" dirty="0"/>
              <a:t>c) Type AB blood – has antigens A &amp; B</a:t>
            </a:r>
          </a:p>
          <a:p>
            <a:pPr lvl="1">
              <a:buFontTx/>
              <a:buNone/>
            </a:pPr>
            <a:r>
              <a:rPr lang="en-US" sz="3000" dirty="0"/>
              <a:t>d) Type O blood – has neither antigen</a:t>
            </a:r>
          </a:p>
          <a:p>
            <a:pPr>
              <a:buSzTx/>
              <a:buFontTx/>
              <a:buNone/>
            </a:pPr>
            <a:r>
              <a:rPr lang="en-US" sz="3000" dirty="0"/>
              <a:t>2) Blood also contain antibodies </a:t>
            </a:r>
            <a:r>
              <a:rPr lang="en-US" sz="3000" dirty="0" smtClean="0"/>
              <a:t>against the </a:t>
            </a:r>
            <a:r>
              <a:rPr lang="en-US" sz="3000" dirty="0"/>
              <a:t>antigen(s) the RBC don’t have</a:t>
            </a:r>
          </a:p>
          <a:p>
            <a:pPr lvl="1">
              <a:buFontTx/>
              <a:buNone/>
            </a:pPr>
            <a:r>
              <a:rPr lang="en-US" sz="3000" dirty="0"/>
              <a:t>a) Type A blood – has B antibodies</a:t>
            </a:r>
          </a:p>
          <a:p>
            <a:pPr lvl="1">
              <a:buFontTx/>
              <a:buNone/>
            </a:pPr>
            <a:r>
              <a:rPr lang="en-US" sz="3000" dirty="0"/>
              <a:t>b) Type B blood – has A antibodies</a:t>
            </a:r>
          </a:p>
          <a:p>
            <a:pPr lvl="1">
              <a:buFontTx/>
              <a:buNone/>
            </a:pPr>
            <a:r>
              <a:rPr lang="en-US" sz="3000" dirty="0"/>
              <a:t>c) Type AB blood – has no antibodies</a:t>
            </a:r>
          </a:p>
          <a:p>
            <a:pPr lvl="1">
              <a:buFontTx/>
              <a:buNone/>
            </a:pPr>
            <a:r>
              <a:rPr lang="en-US" sz="3000" dirty="0"/>
              <a:t>d) Type O blood – has A &amp; B antibodies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D) Rh Group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Refers </a:t>
            </a:r>
            <a:r>
              <a:rPr lang="en-US" sz="3000" dirty="0"/>
              <a:t>to the presence or absence of Rh antigens (there are at least </a:t>
            </a:r>
            <a:r>
              <a:rPr lang="en-US" sz="3000" dirty="0" smtClean="0"/>
              <a:t>45 </a:t>
            </a:r>
            <a:r>
              <a:rPr lang="en-US" sz="3000" dirty="0"/>
              <a:t>different ones)</a:t>
            </a:r>
          </a:p>
          <a:p>
            <a:pPr lvl="2">
              <a:buFontTx/>
              <a:buNone/>
            </a:pPr>
            <a:r>
              <a:rPr lang="en-US" sz="3000" dirty="0"/>
              <a:t>a) Rh+ has at least one Rh antigen</a:t>
            </a:r>
          </a:p>
          <a:p>
            <a:pPr lvl="2">
              <a:buFontTx/>
              <a:buNone/>
            </a:pPr>
            <a:r>
              <a:rPr lang="en-US" sz="3000" dirty="0"/>
              <a:t>b) Rh- has no Rh antigens</a:t>
            </a:r>
          </a:p>
          <a:p>
            <a:pPr lvl="1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Antibodies </a:t>
            </a:r>
            <a:r>
              <a:rPr lang="en-US" sz="3000" dirty="0"/>
              <a:t>are not present </a:t>
            </a:r>
            <a:r>
              <a:rPr lang="en-US" sz="3000" dirty="0" smtClean="0"/>
              <a:t>against Rh antigen(s) </a:t>
            </a:r>
            <a:r>
              <a:rPr lang="en-US" sz="3000" dirty="0"/>
              <a:t>unless conflicting blood </a:t>
            </a:r>
            <a:r>
              <a:rPr lang="en-US" sz="3000" dirty="0" smtClean="0"/>
              <a:t>has been introduced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95400" lvl="2" indent="-381000">
              <a:lnSpc>
                <a:spcPct val="90000"/>
              </a:lnSpc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First </a:t>
            </a:r>
            <a:r>
              <a:rPr lang="en-US" sz="3000" dirty="0"/>
              <a:t>exposure – no </a:t>
            </a:r>
            <a:r>
              <a:rPr lang="en-US" sz="3000" dirty="0" smtClean="0"/>
              <a:t>immune response (rejection)</a:t>
            </a:r>
            <a:endParaRPr lang="en-US" sz="3000" dirty="0"/>
          </a:p>
          <a:p>
            <a:pPr marL="1295400" lvl="2" indent="-381000">
              <a:lnSpc>
                <a:spcPct val="90000"/>
              </a:lnSpc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Subsequent </a:t>
            </a:r>
            <a:r>
              <a:rPr lang="en-US" sz="3000" dirty="0"/>
              <a:t>exposures will </a:t>
            </a:r>
            <a:r>
              <a:rPr lang="en-US" sz="3000" dirty="0" smtClean="0"/>
              <a:t>result in an immune response (rejection)</a:t>
            </a:r>
            <a:endParaRPr lang="en-US" sz="3000" dirty="0"/>
          </a:p>
          <a:p>
            <a:pPr marL="533400" indent="-533400">
              <a:lnSpc>
                <a:spcPct val="90000"/>
              </a:lnSpc>
              <a:buSzTx/>
              <a:buFontTx/>
              <a:buNone/>
            </a:pPr>
            <a:r>
              <a:rPr lang="en-US" sz="3000" dirty="0"/>
              <a:t>E) Transfusions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If </a:t>
            </a:r>
            <a:r>
              <a:rPr lang="en-US" sz="3000" dirty="0"/>
              <a:t>the body sees a foreign antigen it will attack the RBC causing them to clump together 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Always </a:t>
            </a:r>
            <a:r>
              <a:rPr lang="en-US" sz="3000" dirty="0"/>
              <a:t>try to match blood types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3000" dirty="0" smtClean="0"/>
              <a:t>2</a:t>
            </a:r>
            <a:r>
              <a:rPr lang="en-US" sz="3000" dirty="0"/>
              <a:t>) </a:t>
            </a:r>
            <a:r>
              <a:rPr lang="en-US" sz="3000" dirty="0" smtClean="0"/>
              <a:t>Formed </a:t>
            </a:r>
            <a:r>
              <a:rPr lang="en-US" sz="3000" dirty="0"/>
              <a:t>elements (45%)</a:t>
            </a:r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Erythrocytes (RBC)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Leukocytes (WBC)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Platelets </a:t>
            </a:r>
            <a:r>
              <a:rPr lang="en-US" sz="3000" dirty="0"/>
              <a:t>(thrombocytes)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3) </a:t>
            </a:r>
            <a:r>
              <a:rPr lang="en-US" sz="3000" dirty="0" smtClean="0"/>
              <a:t>Some </a:t>
            </a:r>
            <a:r>
              <a:rPr lang="en-US" sz="3000" dirty="0"/>
              <a:t>exceptions can be made</a:t>
            </a:r>
          </a:p>
          <a:p>
            <a:pPr lvl="1">
              <a:buFontTx/>
              <a:buNone/>
            </a:pPr>
            <a:r>
              <a:rPr lang="en-US" sz="3000" dirty="0"/>
              <a:t>a) Type O is the universal donor</a:t>
            </a:r>
          </a:p>
          <a:p>
            <a:pPr lvl="1">
              <a:buFontTx/>
              <a:buNone/>
            </a:pPr>
            <a:r>
              <a:rPr lang="en-US" sz="3000" dirty="0"/>
              <a:t>b) Type AB is the universal recipient</a:t>
            </a:r>
          </a:p>
          <a:p>
            <a:pPr>
              <a:buSzTx/>
              <a:buFontTx/>
              <a:buNone/>
            </a:pPr>
            <a:r>
              <a:rPr lang="en-US" sz="3000" dirty="0"/>
              <a:t>4) Complications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Clumping </a:t>
            </a:r>
            <a:r>
              <a:rPr lang="en-US" sz="3000" dirty="0"/>
              <a:t>in small vessels</a:t>
            </a:r>
          </a:p>
          <a:p>
            <a:pPr lvl="1">
              <a:buFontTx/>
              <a:buNone/>
            </a:pPr>
            <a:r>
              <a:rPr lang="en-US" sz="3000" dirty="0"/>
              <a:t>b) RBC are destroyed by immune system releasing hemoglobin</a:t>
            </a:r>
          </a:p>
          <a:p>
            <a:pPr lvl="1"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Flu</a:t>
            </a:r>
            <a:r>
              <a:rPr lang="en-US" sz="3000" dirty="0"/>
              <a:t>-like symptoms are common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graphicFrame>
        <p:nvGraphicFramePr>
          <p:cNvPr id="65601" name="Group 6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82896"/>
        </p:xfrm>
        <a:graphic>
          <a:graphicData uri="http://schemas.openxmlformats.org/drawingml/2006/table">
            <a:tbl>
              <a:tblPr/>
              <a:tblGrid>
                <a:gridCol w="1143000"/>
                <a:gridCol w="1524000"/>
                <a:gridCol w="1676400"/>
                <a:gridCol w="1828800"/>
                <a:gridCol w="2057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Blood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Antigens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Antibodies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Receive Blood From: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 Donate Blood To: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&amp;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&amp; 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&amp;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&amp; 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&amp;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 B,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 &amp;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&amp;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 B,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 &amp;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5) Hemolytic Disease of the Newborn</a:t>
            </a:r>
          </a:p>
          <a:p>
            <a:pPr lvl="1">
              <a:buNone/>
            </a:pPr>
            <a:r>
              <a:rPr lang="en-US" sz="3000" dirty="0" smtClean="0"/>
              <a:t>a) Also called </a:t>
            </a:r>
            <a:r>
              <a:rPr lang="en-US" sz="3000" dirty="0" err="1" smtClean="0"/>
              <a:t>Erythroblastosis</a:t>
            </a:r>
            <a:r>
              <a:rPr lang="en-US" sz="3000" dirty="0" smtClean="0"/>
              <a:t> </a:t>
            </a:r>
            <a:r>
              <a:rPr lang="en-US" sz="3000" dirty="0" err="1" smtClean="0"/>
              <a:t>fetalis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b) Results when mother is Rh</a:t>
            </a:r>
            <a:r>
              <a:rPr lang="en-US" sz="3000" baseline="30000" dirty="0" smtClean="0"/>
              <a:t>-</a:t>
            </a:r>
            <a:r>
              <a:rPr lang="en-US" sz="3000" dirty="0" smtClean="0"/>
              <a:t> and baby is Rh</a:t>
            </a:r>
            <a:r>
              <a:rPr lang="en-US" sz="3000" baseline="30000" dirty="0" smtClean="0"/>
              <a:t>+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c) Upon delivery, Rh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antigens from </a:t>
            </a:r>
            <a:r>
              <a:rPr lang="en-US" sz="3000" smtClean="0"/>
              <a:t>the baby are </a:t>
            </a:r>
            <a:r>
              <a:rPr lang="en-US" sz="3000" dirty="0" smtClean="0"/>
              <a:t>transferred to the mother’s bloodstream which causes her to produce anti-Rh antibodies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d) If the mother becomes pregnant again with an Rh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child, the antibodies cross the placenta, enter the circulation of the fetus, and cause extensive fetal erythrocyte damage</a:t>
            </a:r>
          </a:p>
          <a:p>
            <a:pPr>
              <a:buNone/>
            </a:pPr>
            <a:r>
              <a:rPr lang="en-US" sz="3000" dirty="0" smtClean="0"/>
              <a:t>e) Can be prevented in most all cases with the use of </a:t>
            </a:r>
            <a:r>
              <a:rPr lang="en-US" sz="3000" dirty="0" err="1" smtClean="0"/>
              <a:t>RhoGam</a:t>
            </a:r>
            <a:endParaRPr lang="en-US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3. Red Blood Cells (erythrocytes)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Biconcave shape – provides:</a:t>
            </a:r>
            <a:endParaRPr lang="en-US" sz="3000" dirty="0"/>
          </a:p>
          <a:p>
            <a:pPr lvl="2">
              <a:buNone/>
            </a:pPr>
            <a:r>
              <a:rPr lang="en-US" sz="3000" dirty="0"/>
              <a:t>1) </a:t>
            </a:r>
            <a:r>
              <a:rPr lang="en-US" sz="3000" dirty="0" smtClean="0"/>
              <a:t>Greater </a:t>
            </a:r>
            <a:r>
              <a:rPr lang="en-US" sz="3000" dirty="0"/>
              <a:t>surface </a:t>
            </a:r>
            <a:r>
              <a:rPr lang="en-US" sz="3000" dirty="0" smtClean="0"/>
              <a:t>area</a:t>
            </a:r>
          </a:p>
          <a:p>
            <a:pPr lvl="2">
              <a:buFontTx/>
              <a:buNone/>
            </a:pPr>
            <a:r>
              <a:rPr lang="en-US" sz="3000" dirty="0" smtClean="0"/>
              <a:t>2</a:t>
            </a:r>
            <a:r>
              <a:rPr lang="en-US" sz="3000" dirty="0"/>
              <a:t>) </a:t>
            </a:r>
            <a:r>
              <a:rPr lang="en-US" sz="3000" dirty="0" smtClean="0"/>
              <a:t>Flexibility</a:t>
            </a:r>
          </a:p>
          <a:p>
            <a:pPr lvl="1">
              <a:buFontTx/>
              <a:buNone/>
            </a:pPr>
            <a:r>
              <a:rPr lang="en-US" sz="3000" dirty="0" smtClean="0"/>
              <a:t>B</a:t>
            </a:r>
            <a:r>
              <a:rPr lang="en-US" sz="3000" dirty="0"/>
              <a:t>) </a:t>
            </a:r>
            <a:r>
              <a:rPr lang="en-US" sz="3000" dirty="0" err="1"/>
              <a:t>A</a:t>
            </a:r>
            <a:r>
              <a:rPr lang="en-US" sz="3000" dirty="0" err="1" smtClean="0"/>
              <a:t>nucleate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Contain </a:t>
            </a:r>
            <a:r>
              <a:rPr lang="en-US" sz="3000" dirty="0"/>
              <a:t>hemoglobin </a:t>
            </a:r>
          </a:p>
          <a:p>
            <a:pPr lvl="1">
              <a:buFontTx/>
              <a:buNone/>
            </a:pPr>
            <a:r>
              <a:rPr lang="en-US" sz="3000" dirty="0"/>
              <a:t>   (~280 million molecules/RBC)</a:t>
            </a:r>
          </a:p>
        </p:txBody>
      </p:sp>
      <p:pic>
        <p:nvPicPr>
          <p:cNvPr id="20484" name="Picture 4" descr="erythrocy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172200" y="2635155"/>
            <a:ext cx="30480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 smtClean="0"/>
              <a:t>1) Globin </a:t>
            </a:r>
            <a:r>
              <a:rPr lang="en-US" sz="3000" dirty="0"/>
              <a:t>– </a:t>
            </a:r>
            <a:r>
              <a:rPr lang="en-US" sz="3000" dirty="0" smtClean="0"/>
              <a:t>structural protein </a:t>
            </a:r>
            <a:r>
              <a:rPr lang="en-US" sz="3000" dirty="0"/>
              <a:t>composed of 4 polypeptide chains each containing a </a:t>
            </a:r>
            <a:r>
              <a:rPr lang="en-US" sz="3000" dirty="0" err="1"/>
              <a:t>heme</a:t>
            </a:r>
            <a:r>
              <a:rPr lang="en-US" sz="3000" dirty="0"/>
              <a:t> </a:t>
            </a:r>
            <a:r>
              <a:rPr lang="en-US" sz="3000" dirty="0" smtClean="0"/>
              <a:t>group</a:t>
            </a:r>
            <a:endParaRPr lang="en-US" sz="3000" dirty="0" smtClean="0"/>
          </a:p>
          <a:p>
            <a:pPr>
              <a:buFontTx/>
              <a:buNone/>
            </a:pPr>
            <a:r>
              <a:rPr lang="en-US" sz="3000" dirty="0" smtClean="0"/>
              <a:t>2) </a:t>
            </a:r>
            <a:r>
              <a:rPr lang="en-US" sz="3000" dirty="0" err="1" smtClean="0"/>
              <a:t>Heme</a:t>
            </a:r>
            <a:r>
              <a:rPr lang="en-US" sz="3000" dirty="0" smtClean="0"/>
              <a:t> group – iron-containing functional portion of the hemoglobin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a) Fe</a:t>
            </a:r>
            <a:r>
              <a:rPr lang="en-US" sz="3000" baseline="30000" dirty="0" smtClean="0"/>
              <a:t>++</a:t>
            </a:r>
            <a:r>
              <a:rPr lang="en-US" sz="3000" dirty="0"/>
              <a:t> </a:t>
            </a:r>
            <a:r>
              <a:rPr lang="en-US" sz="3000" dirty="0" smtClean="0"/>
              <a:t>– </a:t>
            </a:r>
            <a:r>
              <a:rPr lang="en-US" sz="3000" dirty="0"/>
              <a:t>forms </a:t>
            </a:r>
            <a:r>
              <a:rPr lang="en-US" sz="3000" dirty="0" smtClean="0"/>
              <a:t>a reversible bond with O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pt-BR" sz="3000" dirty="0"/>
              <a:t>D) Normal RBC counts: (1 drop ~50mm</a:t>
            </a:r>
            <a:r>
              <a:rPr lang="pt-BR" sz="3000" baseline="30000" dirty="0"/>
              <a:t>3</a:t>
            </a:r>
            <a:r>
              <a:rPr lang="pt-BR" sz="3000" dirty="0"/>
              <a:t>) </a:t>
            </a:r>
          </a:p>
          <a:p>
            <a:pPr>
              <a:buSzTx/>
              <a:buFontTx/>
              <a:buNone/>
            </a:pPr>
            <a:r>
              <a:rPr lang="pt-BR" sz="3000" dirty="0"/>
              <a:t>    Males = 4.7–6.1 mil/mm</a:t>
            </a:r>
            <a:r>
              <a:rPr lang="pt-BR" sz="3000" baseline="30000" dirty="0"/>
              <a:t>3</a:t>
            </a:r>
          </a:p>
          <a:p>
            <a:pPr>
              <a:buSzTx/>
              <a:buFontTx/>
              <a:buNone/>
            </a:pPr>
            <a:r>
              <a:rPr lang="pt-BR" sz="3000" baseline="30000" dirty="0"/>
              <a:t> </a:t>
            </a:r>
            <a:r>
              <a:rPr lang="pt-BR" sz="3000" dirty="0"/>
              <a:t>   Females = 4.2–5.4 mil/mm</a:t>
            </a:r>
            <a:r>
              <a:rPr lang="pt-BR" sz="3000" baseline="30000" dirty="0"/>
              <a:t>3 </a:t>
            </a:r>
          </a:p>
          <a:p>
            <a:pPr>
              <a:buSzTx/>
              <a:buFontTx/>
              <a:buNone/>
            </a:pPr>
            <a:r>
              <a:rPr lang="pt-BR" sz="3000" baseline="30000" dirty="0"/>
              <a:t> </a:t>
            </a:r>
            <a:r>
              <a:rPr lang="pt-BR" sz="3000" dirty="0"/>
              <a:t>   Children = 4.6 – 4.8 mil/mm</a:t>
            </a:r>
            <a:r>
              <a:rPr lang="pt-BR" sz="3000" baseline="30000" dirty="0"/>
              <a:t>3 </a:t>
            </a:r>
          </a:p>
          <a:p>
            <a:pPr>
              <a:buSzTx/>
              <a:buFontTx/>
              <a:buNone/>
            </a:pPr>
            <a:r>
              <a:rPr lang="en-US" sz="3000" dirty="0" smtClean="0"/>
              <a:t>E) New cells produced at rate of ~2 mil/sec, live ~120 days</a:t>
            </a:r>
          </a:p>
          <a:p>
            <a:pPr lvl="1">
              <a:buFontTx/>
              <a:buNone/>
            </a:pPr>
            <a:r>
              <a:rPr lang="en-US" sz="3000" dirty="0" smtClean="0"/>
              <a:t>1) Controlled by erythropoietin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F) </a:t>
            </a:r>
            <a:r>
              <a:rPr lang="en-US" sz="3000" dirty="0" err="1"/>
              <a:t>Erythrocytic</a:t>
            </a:r>
            <a:r>
              <a:rPr lang="en-US" sz="3000" dirty="0"/>
              <a:t> Disorders</a:t>
            </a:r>
          </a:p>
          <a:p>
            <a:pPr lvl="1">
              <a:buFontTx/>
              <a:buNone/>
            </a:pPr>
            <a:r>
              <a:rPr lang="en-US" sz="3000" dirty="0"/>
              <a:t>1) Anemia</a:t>
            </a:r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err="1"/>
              <a:t>Aplastic</a:t>
            </a:r>
            <a:r>
              <a:rPr lang="en-US" sz="3000" dirty="0"/>
              <a:t> anemia – faulty bone marrow</a:t>
            </a:r>
          </a:p>
          <a:p>
            <a:pPr lvl="3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Often </a:t>
            </a:r>
            <a:r>
              <a:rPr lang="en-US" sz="3000" dirty="0"/>
              <a:t>caused by radiation, drug use, bacterial toxins, some poisons, and some antibiotics</a:t>
            </a:r>
          </a:p>
          <a:p>
            <a:pPr lvl="2">
              <a:buFontTx/>
              <a:buNone/>
            </a:pPr>
            <a:r>
              <a:rPr lang="en-US" sz="3000" dirty="0"/>
              <a:t>b) Pernicious anemia – decreased B</a:t>
            </a:r>
            <a:r>
              <a:rPr lang="en-US" sz="3000" baseline="-25000" dirty="0"/>
              <a:t>12 </a:t>
            </a:r>
            <a:r>
              <a:rPr lang="en-US" sz="3000" dirty="0"/>
              <a:t>(necessary for RBC </a:t>
            </a:r>
            <a:r>
              <a:rPr lang="en-US" sz="3000" dirty="0" smtClean="0"/>
              <a:t>production)</a:t>
            </a:r>
            <a:endParaRPr lang="en-US" sz="3000" baseline="-25000" dirty="0"/>
          </a:p>
          <a:p>
            <a:pPr lvl="2">
              <a:buFontTx/>
              <a:buNone/>
            </a:pPr>
            <a:r>
              <a:rPr lang="en-US" sz="3000" dirty="0"/>
              <a:t>c) Hemolytic anemia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/>
              <a:t>d) Hemorrhagic anemia</a:t>
            </a:r>
          </a:p>
          <a:p>
            <a:pPr>
              <a:buSzTx/>
              <a:buFontTx/>
              <a:buNone/>
            </a:pPr>
            <a:r>
              <a:rPr lang="en-US" sz="3000" dirty="0"/>
              <a:t>e) Iron-deficiency anemia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Results </a:t>
            </a:r>
            <a:r>
              <a:rPr lang="en-US" sz="3000" dirty="0"/>
              <a:t>in </a:t>
            </a:r>
            <a:r>
              <a:rPr lang="en-US" sz="3000" dirty="0" err="1"/>
              <a:t>microcytes</a:t>
            </a:r>
            <a:endParaRPr lang="en-US" sz="3000" dirty="0"/>
          </a:p>
          <a:p>
            <a:pPr>
              <a:buSzTx/>
              <a:buFontTx/>
              <a:buNone/>
            </a:pPr>
            <a:r>
              <a:rPr lang="en-US" sz="3000" dirty="0"/>
              <a:t>f) Sickle-cell anemia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Genetic </a:t>
            </a:r>
            <a:r>
              <a:rPr lang="en-US" sz="3000" dirty="0"/>
              <a:t>defect causes one globin chain to become rigid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theme/theme1.xml><?xml version="1.0" encoding="utf-8"?>
<a:theme xmlns:a="http://schemas.openxmlformats.org/drawingml/2006/main" name="Pixel">
  <a:themeElements>
    <a:clrScheme name="Pixel 5">
      <a:dk1>
        <a:srgbClr val="822504"/>
      </a:dk1>
      <a:lt1>
        <a:srgbClr val="FFFFFF"/>
      </a:lt1>
      <a:dk2>
        <a:srgbClr val="330000"/>
      </a:dk2>
      <a:lt2>
        <a:srgbClr val="FFFFFF"/>
      </a:lt2>
      <a:accent1>
        <a:srgbClr val="FF9900"/>
      </a:accent1>
      <a:accent2>
        <a:srgbClr val="9E2A06"/>
      </a:accent2>
      <a:accent3>
        <a:srgbClr val="ADAAAA"/>
      </a:accent3>
      <a:accent4>
        <a:srgbClr val="DADADA"/>
      </a:accent4>
      <a:accent5>
        <a:srgbClr val="FFCAAA"/>
      </a:accent5>
      <a:accent6>
        <a:srgbClr val="8F2505"/>
      </a:accent6>
      <a:hlink>
        <a:srgbClr val="FF3300"/>
      </a:hlink>
      <a:folHlink>
        <a:srgbClr val="7C0704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922</TotalTime>
  <Words>1687</Words>
  <Application>Microsoft Macintosh PowerPoint</Application>
  <PresentationFormat>On-screen Show (4:3)</PresentationFormat>
  <Paragraphs>298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 Black</vt:lpstr>
      <vt:lpstr>Times New Roman</vt:lpstr>
      <vt:lpstr>Wingdings</vt:lpstr>
      <vt:lpstr>Arial</vt:lpstr>
      <vt:lpstr>Pixel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  <vt:lpstr>Blood</vt:lpstr>
    </vt:vector>
  </TitlesOfParts>
  <Company>Floyd College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</dc:title>
  <dc:creator>Floyd College</dc:creator>
  <cp:lastModifiedBy>Jason Hitzeman</cp:lastModifiedBy>
  <cp:revision>63</cp:revision>
  <dcterms:created xsi:type="dcterms:W3CDTF">2004-08-18T01:04:42Z</dcterms:created>
  <dcterms:modified xsi:type="dcterms:W3CDTF">2017-01-02T21:37:53Z</dcterms:modified>
</cp:coreProperties>
</file>