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6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8" r:id="rId4"/>
    <p:sldId id="258" r:id="rId5"/>
    <p:sldId id="259" r:id="rId6"/>
    <p:sldId id="260" r:id="rId7"/>
    <p:sldId id="264" r:id="rId8"/>
    <p:sldId id="265" r:id="rId9"/>
    <p:sldId id="266" r:id="rId10"/>
    <p:sldId id="302" r:id="rId11"/>
    <p:sldId id="267" r:id="rId12"/>
    <p:sldId id="268" r:id="rId13"/>
    <p:sldId id="299" r:id="rId14"/>
    <p:sldId id="303" r:id="rId15"/>
    <p:sldId id="269" r:id="rId16"/>
    <p:sldId id="270" r:id="rId17"/>
    <p:sldId id="271" r:id="rId18"/>
    <p:sldId id="272" r:id="rId19"/>
    <p:sldId id="304" r:id="rId20"/>
    <p:sldId id="305" r:id="rId21"/>
    <p:sldId id="273" r:id="rId22"/>
    <p:sldId id="300" r:id="rId23"/>
    <p:sldId id="274" r:id="rId24"/>
    <p:sldId id="275" r:id="rId25"/>
    <p:sldId id="276" r:id="rId26"/>
    <p:sldId id="277" r:id="rId27"/>
    <p:sldId id="278" r:id="rId28"/>
    <p:sldId id="306" r:id="rId29"/>
    <p:sldId id="279" r:id="rId30"/>
    <p:sldId id="307" r:id="rId31"/>
    <p:sldId id="280" r:id="rId32"/>
    <p:sldId id="281" r:id="rId33"/>
    <p:sldId id="308" r:id="rId34"/>
    <p:sldId id="282" r:id="rId35"/>
    <p:sldId id="283" r:id="rId36"/>
    <p:sldId id="309" r:id="rId37"/>
    <p:sldId id="284" r:id="rId38"/>
    <p:sldId id="301" r:id="rId39"/>
    <p:sldId id="285" r:id="rId40"/>
    <p:sldId id="286" r:id="rId41"/>
    <p:sldId id="310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5"/>
  </p:normalViewPr>
  <p:slideViewPr>
    <p:cSldViewPr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AE96023-116D-8342-A6FE-8C5D09C2986A}" type="datetimeFigureOut">
              <a:rPr lang="en-US"/>
              <a:pPr>
                <a:defRPr/>
              </a:pPr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FAC8C3B-51B2-8344-984C-C9A154FF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9FE59E4-1734-6442-8778-05DD69D628CE}" type="datetimeFigureOut">
              <a:rPr lang="en-US"/>
              <a:pPr>
                <a:defRPr/>
              </a:pPr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4BA62C5-12B6-4343-A977-29A22BA8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8746C-AF5B-6147-894B-C441AE2415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2831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454E-639B-704E-AB6F-09A7D80C667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5004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B0F92-445F-2149-9E1C-FD87FD230D1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475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9AB5A8-008E-6144-AEC8-8AD846B221A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0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8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7ED13B-C4FC-BD4D-9D92-E616BDBDCAB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6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AEDB-8D62-6641-B1EA-BDE007AD941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58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C1089-A38D-B440-82C6-6ED3BC13D5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0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FD26-A361-7140-B8FE-6B97311E078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73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02960-62CA-EE4B-A5A2-AB84586877A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800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7A303-21F9-194A-9859-7B767A56124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390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3A41-47D8-9F4B-8AA5-44742F477F3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3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862F-365B-B344-AD84-C9BEE39F7A2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115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218-E2BB-C744-9CF7-6F2342154C3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363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F25CFDB-E078-1745-B519-FEFEF89EE45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5" grpId="0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45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>
                <a:effectLst/>
                <a:ea typeface="ＭＳ Ｐゴシック" charset="-128"/>
              </a:rPr>
              <a:t>Chapter 23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>
                <a:effectLst/>
                <a:ea typeface="ＭＳ Ｐゴシック" charset="-128"/>
              </a:rPr>
              <a:t>Infectious Diseases of the Genitourinary System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vaginosis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765175"/>
            <a:ext cx="5181600" cy="51816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B. Three broad categories of sexually transmitted diseases 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Discharge diseases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Ulcer diseases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3. Wart diseases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C. Discharge Diseases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Increase in fluid discharge in male and female reproductive tracts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Includes trichomoniasis, gonorrhea, and chlamydia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Trichomoniasis</a:t>
            </a:r>
            <a:endParaRPr lang="en-US" altLang="x-none" sz="3000" i="1">
              <a:effectLst/>
              <a:ea typeface="ＭＳ Ｐゴシック" charset="-128"/>
            </a:endParaRP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1) Causative agent is </a:t>
            </a:r>
            <a:r>
              <a:rPr lang="en-US" altLang="x-none" sz="3000" i="1">
                <a:effectLst/>
                <a:ea typeface="ＭＳ Ｐゴシック" charset="-128"/>
              </a:rPr>
              <a:t>Trichomonas vaginalis</a:t>
            </a:r>
            <a:endParaRPr lang="en-US" altLang="x-none" sz="3000">
              <a:effectLst/>
              <a:ea typeface="ＭＳ Ｐゴシック" charset="-128"/>
            </a:endParaRP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2) Asymptomatic infections in approximately 50% of females and males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3) Symptoms include the production of a frothy, green or yellow discharge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</a:pPr>
            <a:endParaRPr lang="en-US" altLang="x-none" sz="3000">
              <a:effectLst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7" descr="trichomonas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841375"/>
            <a:ext cx="5105400" cy="51054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Gonorrhea (</a:t>
            </a:r>
            <a:r>
              <a:rPr lang="ja-JP" altLang="en-US" sz="3000">
                <a:effectLst/>
                <a:ea typeface="ＭＳ Ｐゴシック" charset="-128"/>
              </a:rPr>
              <a:t>“</a:t>
            </a:r>
            <a:r>
              <a:rPr lang="en-US" altLang="ja-JP" sz="3000">
                <a:effectLst/>
                <a:ea typeface="ＭＳ Ｐゴシック" charset="-128"/>
              </a:rPr>
              <a:t>clap</a:t>
            </a:r>
            <a:r>
              <a:rPr lang="ja-JP" altLang="en-US" sz="3000">
                <a:effectLst/>
                <a:ea typeface="ＭＳ Ｐゴシック" charset="-128"/>
              </a:rPr>
              <a:t>”</a:t>
            </a:r>
            <a:r>
              <a:rPr lang="en-US" altLang="ja-JP" sz="3000">
                <a:effectLst/>
                <a:ea typeface="ＭＳ Ｐゴシック" charset="-128"/>
              </a:rPr>
              <a:t>)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1) Caused by </a:t>
            </a:r>
            <a:r>
              <a:rPr lang="en-US" altLang="x-none" sz="3000" i="1">
                <a:effectLst/>
                <a:ea typeface="ＭＳ Ｐゴシック" charset="-128"/>
              </a:rPr>
              <a:t>Neisseria gonorrheae</a:t>
            </a:r>
            <a:r>
              <a:rPr lang="en-US" altLang="x-none" sz="3000">
                <a:effectLst/>
                <a:ea typeface="ＭＳ Ｐゴシック" charset="-128"/>
              </a:rPr>
              <a:t> – also known as the gonococcus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2) Number of reported cases has greatly reduced since the 1970s (more than 1 million down to less than 350,000)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3) Men usually develop painful urination and a thick yellow discharge from the penis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Can occasionally spread from the urethra to the prostate gland and epididymis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4) Women tend to have less severe symptoms or are asymptomatic and more likely to be unknowing carriers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Symptoms include a mucopurulent or bloody vaginal discharge often accompanied by a UTI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15-30% of untreated cases ascend beyond the vagina and cervix to infect higher reproductive organs resulting in pelvic inflammatory disease (PID)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i) The associated damage and inflammation increases the risk for ectopic pregnancies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5) Inflammatory responses to infection can cause scarring which can partially obstruct the urethra or cause sterility in both men and women</a:t>
            </a:r>
          </a:p>
          <a:p>
            <a:pPr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6) </a:t>
            </a:r>
            <a:r>
              <a:rPr lang="en-US" altLang="x-none" sz="3000" i="1">
                <a:effectLst/>
                <a:ea typeface="ＭＳ Ｐゴシック" charset="-128"/>
              </a:rPr>
              <a:t>N. gonorrhoeae</a:t>
            </a:r>
            <a:r>
              <a:rPr lang="en-US" altLang="x-none" sz="3000">
                <a:effectLst/>
                <a:ea typeface="ＭＳ Ｐゴシック" charset="-128"/>
              </a:rPr>
              <a:t> can also cause other problems including proctitis resulting from anal sex, pharyngitis &amp; gingivitis resulting from oral sex, and conjunctivitis in newborns of infected mothers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1" descr="g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2617788" cy="4605338"/>
          </a:xfrm>
        </p:spPr>
      </p:pic>
      <p:pic>
        <p:nvPicPr>
          <p:cNvPr id="33794" name="Picture 12" descr="g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447800"/>
            <a:ext cx="4267200" cy="42672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300">
                <a:effectLst/>
                <a:ea typeface="ＭＳ Ｐゴシック" charset="-128"/>
              </a:rPr>
              <a:t>Diseases of the Urinary Tract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23.3  Urinary Tract Diseases Caused by Microorganisms</a:t>
            </a:r>
          </a:p>
          <a:p>
            <a:pPr lvl="1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A. Urinary Tract Infections (UTIs)</a:t>
            </a:r>
          </a:p>
          <a:p>
            <a:pPr lvl="2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Urine is a good growth medium for many microorganisms</a:t>
            </a:r>
          </a:p>
          <a:p>
            <a:pPr lvl="2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Reduced urine flow or accidental introduction of bacteria into the bladder can result in </a:t>
            </a:r>
            <a:r>
              <a:rPr lang="en-US" altLang="x-none" sz="3000" u="sng">
                <a:effectLst/>
                <a:ea typeface="ＭＳ Ｐゴシック" charset="-128"/>
              </a:rPr>
              <a:t>cystitis</a:t>
            </a:r>
            <a:endParaRPr lang="en-US" altLang="x-none" sz="3000">
              <a:effectLst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5" descr="g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092200"/>
            <a:ext cx="5867400" cy="451643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Chlamydial Infections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1) The causative agent is </a:t>
            </a:r>
            <a:r>
              <a:rPr lang="en-US" altLang="x-none" sz="3000" i="1">
                <a:effectLst/>
                <a:ea typeface="ＭＳ Ｐゴシック" charset="-128"/>
              </a:rPr>
              <a:t>Chlamydia</a:t>
            </a:r>
            <a:r>
              <a:rPr lang="en-US" altLang="x-none" sz="3000">
                <a:effectLst/>
                <a:ea typeface="ＭＳ Ｐゴシック" charset="-128"/>
              </a:rPr>
              <a:t> </a:t>
            </a:r>
            <a:r>
              <a:rPr lang="en-US" altLang="x-none" sz="3000" i="1">
                <a:effectLst/>
                <a:ea typeface="ＭＳ Ｐゴシック" charset="-128"/>
              </a:rPr>
              <a:t>trachomatis</a:t>
            </a:r>
            <a:r>
              <a:rPr lang="en-US" altLang="x-none" sz="3000">
                <a:effectLst/>
                <a:ea typeface="ＭＳ Ｐゴシック" charset="-128"/>
              </a:rPr>
              <a:t> 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2) 70-85% of females and 10-25% of males are asymptomatic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In males the bacteria causes urethritis, a gray-discharge from the penis and painful testes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In women it results in cervicitis accompanied by white drainage, abdominal pain, endometritis, and pelvic inflammatory disease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</a:pPr>
            <a:endParaRPr lang="en-US" altLang="x-none" sz="3000">
              <a:effectLst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3) The bacteria enters through tiny nicks or breaks in the perigenital skin or the mucus membranes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The surrounding lymph nodes may become infected causing them to enlarge and harden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i) The nodes may then burst and heal resulting in scarring that can inhibit functionality of surrounding structures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Discharge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4) Babies born to mothers with infections can develop eye infections and pneumonia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D. Genital Ulcer Diseases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Two common infectious conditions resulting in lesions on a person</a:t>
            </a:r>
            <a:r>
              <a:rPr lang="ja-JP" altLang="en-US" sz="3000">
                <a:effectLst/>
                <a:ea typeface="ＭＳ Ｐゴシック" charset="-128"/>
              </a:rPr>
              <a:t>’</a:t>
            </a:r>
            <a:r>
              <a:rPr lang="en-US" altLang="ja-JP" sz="3000">
                <a:effectLst/>
                <a:ea typeface="ＭＳ Ｐゴシック" charset="-128"/>
              </a:rPr>
              <a:t>s genitals are syphilis and genital herpes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Having one of these diseases increases the chances of infection with HIV because of the open lesions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Syphilis 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Caused by the spirochete </a:t>
            </a:r>
            <a:r>
              <a:rPr lang="en-US" altLang="x-none" sz="3000" i="1">
                <a:effectLst/>
                <a:ea typeface="ＭＳ Ｐゴシック" charset="-128"/>
              </a:rPr>
              <a:t>Treponema</a:t>
            </a:r>
            <a:r>
              <a:rPr lang="en-US" altLang="x-none" sz="3000">
                <a:effectLst/>
                <a:ea typeface="ＭＳ Ｐゴシック" charset="-128"/>
              </a:rPr>
              <a:t> </a:t>
            </a:r>
            <a:r>
              <a:rPr lang="en-US" altLang="x-none" sz="3000" i="1">
                <a:effectLst/>
                <a:ea typeface="ＭＳ Ｐゴシック" charset="-128"/>
              </a:rPr>
              <a:t>pallidum</a:t>
            </a:r>
            <a:endParaRPr lang="en-US" altLang="x-none" sz="3000">
              <a:effectLst/>
              <a:ea typeface="ＭＳ Ｐゴシック" charset="-128"/>
            </a:endParaRP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Syphilis is often called the </a:t>
            </a:r>
            <a:r>
              <a:rPr lang="ja-JP" altLang="en-US" sz="3000">
                <a:effectLst/>
                <a:ea typeface="ＭＳ Ｐゴシック" charset="-128"/>
              </a:rPr>
              <a:t>“</a:t>
            </a:r>
            <a:r>
              <a:rPr lang="en-US" altLang="ja-JP" sz="3000">
                <a:effectLst/>
                <a:ea typeface="ＭＳ Ｐゴシック" charset="-128"/>
              </a:rPr>
              <a:t>great imitator</a:t>
            </a:r>
            <a:r>
              <a:rPr lang="ja-JP" altLang="en-US" sz="3000">
                <a:effectLst/>
                <a:ea typeface="ＭＳ Ｐゴシック" charset="-128"/>
              </a:rPr>
              <a:t>”</a:t>
            </a:r>
            <a:r>
              <a:rPr lang="en-US" altLang="ja-JP" sz="3000">
                <a:effectLst/>
                <a:ea typeface="ＭＳ Ｐゴシック" charset="-128"/>
              </a:rPr>
              <a:t> because it symptoms resemble many other diseases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There are three stages of syphilis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1) Primary syphilis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A hard chancre, usually painless, forms at the site of inoculation on the internal or external genitalia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Usually heals without treatment in 3-6 weeks but the disease is still present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7" descr="syphilis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503238"/>
            <a:ext cx="7315200" cy="54006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2) Secondary syphilis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Usually begins about 6 weeks after the chancre heals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Initial symptoms are fever, headache, and sore throat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These progress into infection of the lymph nodes and a rash covering the whole body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300">
                <a:effectLst/>
                <a:ea typeface="ＭＳ Ｐゴシック" charset="-128"/>
              </a:rPr>
              <a:t>Diseases of the Urinary Tract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3. If the infection also affects the kidneys it is called </a:t>
            </a:r>
            <a:r>
              <a:rPr lang="en-US" altLang="x-none" sz="3000" u="sng">
                <a:effectLst/>
                <a:ea typeface="ＭＳ Ｐゴシック" charset="-128"/>
              </a:rPr>
              <a:t>pyelonephritis</a:t>
            </a:r>
            <a:endParaRPr lang="en-US" altLang="x-none" sz="3000">
              <a:effectLst/>
              <a:ea typeface="ＭＳ Ｐゴシック" charset="-128"/>
            </a:endParaRP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4. An infection only in the urethra is known as </a:t>
            </a:r>
            <a:r>
              <a:rPr lang="en-US" altLang="x-none" sz="3000" u="sng">
                <a:effectLst/>
                <a:ea typeface="ＭＳ Ｐゴシック" charset="-128"/>
              </a:rPr>
              <a:t>urethritis</a:t>
            </a:r>
            <a:endParaRPr lang="en-US" altLang="x-none" sz="3000">
              <a:effectLst/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8" descr="syphilisrash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413" y="1600200"/>
            <a:ext cx="3430587" cy="4533900"/>
          </a:xfrm>
        </p:spPr>
      </p:pic>
      <p:pic>
        <p:nvPicPr>
          <p:cNvPr id="45058" name="Picture 9" descr="syphilisrash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381000"/>
            <a:ext cx="3657600" cy="2273300"/>
          </a:xfrm>
        </p:spPr>
      </p:pic>
      <p:pic>
        <p:nvPicPr>
          <p:cNvPr id="45059" name="Picture 10" descr="syphilisras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895600"/>
            <a:ext cx="2430463" cy="35814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d) Symptoms usually disappear in a few weeks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e) About 30% of infected individuals enter into a period of latency following secondary syphilis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i) Can last for many, many years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3) Tertiary syphilis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If the patient enters the tertiary stage the complications are serious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i) Cardiovascular syphilis results in the small arteries of the heart becoming weak &amp; rupturing causing heart failure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ii) Syphilitic tumors can form on the liver, skin, bone, and cartilage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iii) Neurosyphilis can infect the brain, cranial nerves, and dorsal root of the spinal cord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5" descr="neurosyphilis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8725" y="914400"/>
            <a:ext cx="4224338" cy="4495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4) Syphilis that infects pregnant women can spread across the placenta to involve the fetus = congenital syphilis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Symptoms can range from mild to extreme depending on when exposure occurred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3. Genital Herpes</a:t>
            </a:r>
          </a:p>
          <a:p>
            <a:pPr lvl="1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Caused by herpes simplex viruses (HSVs); usually HSV-2</a:t>
            </a:r>
          </a:p>
          <a:p>
            <a:pPr lvl="1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Symptoms: groups of vesicles with itching, burning, or painful sensations and local lymph node enlargement  </a:t>
            </a:r>
          </a:p>
          <a:p>
            <a:pPr lvl="1" indent="-182563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Many persons have no symptoms while others have frequent recurrences (generally less severe than original outbreak)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7" descr="herp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3019425" cy="4533900"/>
          </a:xfrm>
        </p:spPr>
      </p:pic>
      <p:pic>
        <p:nvPicPr>
          <p:cNvPr id="51202" name="Picture 8" descr="herpes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676400"/>
            <a:ext cx="5410200" cy="35448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1) A latent form of the virus establishes itself in the ganglia of sensory neurons and cannot be cured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D) Transmission can occur in the absence of symptoms but the risk is much higher when lesions are present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Ulcer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E) Drugs of choice include Acyclovir (Zovirax) and Valacyclovir (Valtrex)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F) In the neonate and fetus, HSV infections are very destructive and can be fatal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Wart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E. Wart Diseases</a:t>
            </a:r>
            <a:endParaRPr lang="en-US" altLang="x-none" sz="3000" i="1">
              <a:effectLst/>
              <a:ea typeface="ＭＳ Ｐゴシック" charset="-128"/>
            </a:endParaRP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Human papillomavirus (HPV)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Causative agents of genital warts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An individual can be infected with HPV without having warts, however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300">
                <a:effectLst/>
                <a:ea typeface="ＭＳ Ｐゴシック" charset="-128"/>
              </a:rPr>
              <a:t>Diseases of the Urinary Tract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B. Bacterial Cystitis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Common urinary infection that involves the inflammation of the bladder = cystitis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About 30% of all women develop cystitis at some time during their life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Most urinary tract infections originate from normal intestinal flora such as </a:t>
            </a:r>
            <a:r>
              <a:rPr lang="en-US" altLang="x-none" sz="3000" i="1">
                <a:effectLst/>
                <a:ea typeface="ＭＳ Ｐゴシック" charset="-128"/>
              </a:rPr>
              <a:t>E. coli</a:t>
            </a:r>
            <a:r>
              <a:rPr lang="en-US" altLang="x-none" sz="3000">
                <a:effectLst/>
                <a:ea typeface="ＭＳ Ｐゴシック" charset="-128"/>
              </a:rPr>
              <a:t> (80-90%), </a:t>
            </a:r>
            <a:r>
              <a:rPr lang="en-US" altLang="x-none" sz="3000" i="1">
                <a:effectLst/>
                <a:ea typeface="ＭＳ Ｐゴシック" charset="-128"/>
              </a:rPr>
              <a:t>Staphylococcus</a:t>
            </a:r>
            <a:r>
              <a:rPr lang="en-US" altLang="x-none" sz="3000">
                <a:effectLst/>
                <a:ea typeface="ＭＳ Ｐゴシック" charset="-128"/>
              </a:rPr>
              <a:t> </a:t>
            </a:r>
            <a:r>
              <a:rPr lang="en-US" altLang="x-none" sz="3000" i="1">
                <a:effectLst/>
                <a:ea typeface="ＭＳ Ｐゴシック" charset="-128"/>
              </a:rPr>
              <a:t>saprophyticus</a:t>
            </a:r>
            <a:r>
              <a:rPr lang="en-US" altLang="x-none" sz="3000">
                <a:effectLst/>
                <a:ea typeface="ＭＳ Ｐゴシック" charset="-128"/>
              </a:rPr>
              <a:t>,</a:t>
            </a:r>
            <a:r>
              <a:rPr lang="en-US" altLang="x-none" sz="3000" i="1">
                <a:effectLst/>
                <a:ea typeface="ＭＳ Ｐゴシック" charset="-128"/>
              </a:rPr>
              <a:t> </a:t>
            </a:r>
            <a:r>
              <a:rPr lang="en-US" altLang="x-none" sz="3000">
                <a:effectLst/>
                <a:ea typeface="ＭＳ Ｐゴシック" charset="-128"/>
              </a:rPr>
              <a:t>and </a:t>
            </a:r>
            <a:r>
              <a:rPr lang="en-US" altLang="x-none" sz="3000" i="1">
                <a:effectLst/>
                <a:ea typeface="ＭＳ Ｐゴシック" charset="-128"/>
              </a:rPr>
              <a:t>Klebsiella &amp; Proteus</a:t>
            </a:r>
            <a:r>
              <a:rPr lang="en-US" altLang="x-none" sz="3000">
                <a:effectLst/>
                <a:ea typeface="ＭＳ Ｐゴシック" charset="-128"/>
              </a:rPr>
              <a:t> sp.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Sexually Transmitted Diseases Resulting in a Wart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2. Molluscum Contagiosum 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Caused by a virus of the pox family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Can take the form of skin lesions similar to HPV (usually have smooth instead of a rough surface)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0"/>
            <a:ext cx="3371850" cy="513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300">
                <a:effectLst/>
                <a:ea typeface="ＭＳ Ｐゴシック" charset="-128"/>
              </a:rPr>
              <a:t>Diseases of the Urinary Tract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3. Nosocomial urinary tract infections are commonly caused by </a:t>
            </a:r>
            <a:r>
              <a:rPr lang="en-US" altLang="x-none" sz="3000" i="1">
                <a:effectLst/>
                <a:ea typeface="ＭＳ Ｐゴシック" charset="-128"/>
              </a:rPr>
              <a:t>Pseudomonas, Serratia, </a:t>
            </a:r>
            <a:r>
              <a:rPr lang="en-US" altLang="x-none" sz="3000">
                <a:effectLst/>
                <a:ea typeface="ＭＳ Ｐゴシック" charset="-128"/>
              </a:rPr>
              <a:t>and</a:t>
            </a:r>
            <a:r>
              <a:rPr lang="en-US" altLang="x-none" sz="3000" i="1">
                <a:effectLst/>
                <a:ea typeface="ＭＳ Ｐゴシック" charset="-128"/>
              </a:rPr>
              <a:t> Enterococcus </a:t>
            </a:r>
            <a:r>
              <a:rPr lang="en-US" altLang="x-none" sz="3000">
                <a:effectLst/>
                <a:ea typeface="ＭＳ Ｐゴシック" charset="-128"/>
              </a:rPr>
              <a:t>which commonly grow on catheters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4. Characterized by a sudden onset of symptoms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Pain in the pubic area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Frequent urges to urinate even when the bladder is empty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300">
                <a:effectLst/>
                <a:ea typeface="ＭＳ Ｐゴシック" charset="-128"/>
              </a:rPr>
              <a:t>Diseases of the Urinary Tract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Burning pain accompanying urination (dysuria)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D) Cloudy urine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E) Orange tinge to the urine (hematuria)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F) Fever and nausea</a:t>
            </a:r>
          </a:p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G) Back pain indicates kidneys may also be involved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Diseases of the Reproductive Tract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23.4  Reproductive Tract Diseases Caused by Microorganisms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A. Vaginitis and Vaginosis</a:t>
            </a:r>
          </a:p>
          <a:p>
            <a:pPr lvl="2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1. Common infections of the vagina; not considered STD</a:t>
            </a:r>
            <a:r>
              <a:rPr lang="en-US" altLang="en-US" sz="3000">
                <a:effectLst/>
                <a:ea typeface="ＭＳ Ｐゴシック" charset="-128"/>
              </a:rPr>
              <a:t>’</a:t>
            </a:r>
            <a:r>
              <a:rPr lang="en-US" altLang="x-none" sz="3000">
                <a:effectLst/>
                <a:ea typeface="ＭＳ Ｐゴシック" charset="-128"/>
              </a:rPr>
              <a:t>s </a:t>
            </a:r>
          </a:p>
          <a:p>
            <a:pPr lvl="3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Vaginal itching to varying degrees</a:t>
            </a:r>
          </a:p>
          <a:p>
            <a:pPr lvl="3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Burning and sometimes a discharge occurs</a:t>
            </a:r>
          </a:p>
          <a:p>
            <a:pPr lvl="3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Symptoms depend on the causative agent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Diseases of the Reproductive Tract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2900">
                <a:effectLst/>
                <a:ea typeface="ＭＳ Ｐゴシック" charset="-128"/>
              </a:rPr>
              <a:t>1) </a:t>
            </a:r>
            <a:r>
              <a:rPr lang="en-US" altLang="x-none" sz="2900" i="1">
                <a:effectLst/>
                <a:ea typeface="ＭＳ Ｐゴシック" charset="-128"/>
              </a:rPr>
              <a:t>Candida albicans</a:t>
            </a:r>
            <a:r>
              <a:rPr lang="en-US" altLang="x-none" sz="2900">
                <a:effectLst/>
                <a:ea typeface="ＭＳ Ｐゴシック" charset="-128"/>
              </a:rPr>
              <a:t> (yeast infection)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2900">
                <a:effectLst/>
                <a:ea typeface="ＭＳ Ｐゴシック" charset="-128"/>
              </a:rPr>
              <a:t>a) Vulvovaginal candidiasis (vaginitis) is the second most common cause of vaginal symptoms which include: itching, burning, thick white vaginal discharge, redness and inflammation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2900">
                <a:effectLst/>
                <a:ea typeface="ＭＳ Ｐゴシック" charset="-128"/>
              </a:rPr>
              <a:t>b) A yeast that is part of the normal vaginal flora in 35% of women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2900">
                <a:effectLst/>
                <a:ea typeface="ＭＳ Ｐゴシック" charset="-128"/>
              </a:rPr>
              <a:t>c) Considered non-contagious and is usually not sexually transmitted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indent="-182563" eaLnBrk="1" hangingPunct="1">
              <a:spcAft>
                <a:spcPts val="600"/>
              </a:spcAft>
            </a:pPr>
            <a:r>
              <a:rPr lang="en-US" altLang="x-none" sz="4000">
                <a:effectLst/>
                <a:ea typeface="ＭＳ Ｐゴシック" charset="-128"/>
              </a:rPr>
              <a:t>Diseases of the Reproductive Tract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2) </a:t>
            </a:r>
            <a:r>
              <a:rPr lang="en-US" altLang="x-none" sz="3000" i="1">
                <a:effectLst/>
                <a:ea typeface="ＭＳ Ｐゴシック" charset="-128"/>
              </a:rPr>
              <a:t>Gardnerella</a:t>
            </a:r>
            <a:r>
              <a:rPr lang="en-US" altLang="x-none" sz="3000">
                <a:effectLst/>
                <a:ea typeface="ＭＳ Ｐゴシック" charset="-128"/>
              </a:rPr>
              <a:t> sp.</a:t>
            </a:r>
            <a:r>
              <a:rPr lang="en-US" altLang="x-none" sz="3000" i="1">
                <a:effectLst/>
                <a:ea typeface="ＭＳ Ｐゴシック" charset="-128"/>
              </a:rPr>
              <a:t> </a:t>
            </a:r>
            <a:endParaRPr lang="en-US" altLang="x-none" sz="3000">
              <a:effectLst/>
              <a:ea typeface="ＭＳ Ｐゴシック" charset="-128"/>
            </a:endParaRP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a) Causes vaginosis (as opposed to vaginitis) as inflammation in the vagina does not occur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b) Is the most common cause of non–STD vaginal symptoms 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c) Vaginal discharge with a pungent fishy odor, especially after sex</a:t>
            </a:r>
          </a:p>
          <a:p>
            <a:pPr lvl="1" indent="-182563" eaLnBrk="1" hangingPunct="1">
              <a:spcBef>
                <a:spcPct val="0"/>
              </a:spcBef>
              <a:spcAft>
                <a:spcPts val="600"/>
              </a:spcAft>
              <a:buFont typeface="Wingdings" charset="2"/>
              <a:buNone/>
            </a:pPr>
            <a:r>
              <a:rPr lang="en-US" altLang="x-none" sz="3000">
                <a:effectLst/>
                <a:ea typeface="ＭＳ Ｐゴシック" charset="-128"/>
              </a:rPr>
              <a:t>d) Itching is common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1">
      <a:dk1>
        <a:srgbClr val="140A00"/>
      </a:dk1>
      <a:lt1>
        <a:srgbClr val="F9F0D3"/>
      </a:lt1>
      <a:dk2>
        <a:srgbClr val="8A7B50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0F07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4B2500"/>
        </a:dk1>
        <a:lt1>
          <a:srgbClr val="F9F0D3"/>
        </a:lt1>
        <a:dk2>
          <a:srgbClr val="8A7B50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1">
        <a:dk1>
          <a:srgbClr val="140A00"/>
        </a:dk1>
        <a:lt1>
          <a:srgbClr val="F9F0D3"/>
        </a:lt1>
        <a:dk2>
          <a:srgbClr val="8A7B50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0F07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126</TotalTime>
  <Words>1501</Words>
  <Application>Microsoft Macintosh PowerPoint</Application>
  <PresentationFormat>On-screen Show (4:3)</PresentationFormat>
  <Paragraphs>137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Garamond</vt:lpstr>
      <vt:lpstr>ＭＳ Ｐゴシック</vt:lpstr>
      <vt:lpstr>Arial</vt:lpstr>
      <vt:lpstr>Wingdings</vt:lpstr>
      <vt:lpstr>Calibri</vt:lpstr>
      <vt:lpstr>Stream</vt:lpstr>
      <vt:lpstr>Chapter 23 </vt:lpstr>
      <vt:lpstr>Diseases of the Urinary Tract</vt:lpstr>
      <vt:lpstr>Diseases of the Urinary Tract</vt:lpstr>
      <vt:lpstr>Diseases of the Urinary Tract</vt:lpstr>
      <vt:lpstr>Diseases of the Urinary Tract</vt:lpstr>
      <vt:lpstr>Diseases of the Urinary Tract</vt:lpstr>
      <vt:lpstr>Diseases of the Reproductive Tract</vt:lpstr>
      <vt:lpstr>Diseases of the Reproductive Tract</vt:lpstr>
      <vt:lpstr>Diseases of the Reproductive Tract</vt:lpstr>
      <vt:lpstr>PowerPoint Presentation</vt:lpstr>
      <vt:lpstr>Sexually Transmitted Diseases Resulting in a Discharge</vt:lpstr>
      <vt:lpstr>Sexually Transmitted Diseases Resulting in a Discharge</vt:lpstr>
      <vt:lpstr>Sexually Transmitted Diseases Resulting in a Discharge</vt:lpstr>
      <vt:lpstr>PowerPoint Presentation</vt:lpstr>
      <vt:lpstr>Sexually Transmitted Diseases Resulting in a Discharge</vt:lpstr>
      <vt:lpstr>Sexually Transmitted Diseases Resulting in a Discharge</vt:lpstr>
      <vt:lpstr>Sexually Transmitted Diseases Resulting in a Discharge</vt:lpstr>
      <vt:lpstr>Sexually Transmitted Diseases Resulting in a Discharge</vt:lpstr>
      <vt:lpstr>PowerPoint Presentation</vt:lpstr>
      <vt:lpstr>PowerPoint Presentation</vt:lpstr>
      <vt:lpstr>Sexually Transmitted Diseases Resulting in a Discharge</vt:lpstr>
      <vt:lpstr>Sexually Transmitted Diseases Resulting in a Discharge</vt:lpstr>
      <vt:lpstr>Sexually Transmitted Diseases Resulting in a Discharge</vt:lpstr>
      <vt:lpstr>Sexually Transmitted Diseases Resulting in a Discharge</vt:lpstr>
      <vt:lpstr>Sexually Transmitted Diseases Resulting in a Ulcer</vt:lpstr>
      <vt:lpstr>Sexually Transmitted Diseases Resulting in a Ulcer</vt:lpstr>
      <vt:lpstr>Sexually Transmitted Diseases Resulting in a Ulcer</vt:lpstr>
      <vt:lpstr>PowerPoint Presentation</vt:lpstr>
      <vt:lpstr>Sexually Transmitted Diseases Resulting in a Ulcer</vt:lpstr>
      <vt:lpstr>PowerPoint Presentation</vt:lpstr>
      <vt:lpstr>Sexually Transmitted Diseases Resulting in a Ulcer</vt:lpstr>
      <vt:lpstr>Sexually Transmitted Diseases Resulting in a Ulcer</vt:lpstr>
      <vt:lpstr>PowerPoint Presentation</vt:lpstr>
      <vt:lpstr>Sexually Transmitted Diseases Resulting in a Ulcer</vt:lpstr>
      <vt:lpstr>Sexually Transmitted Diseases Resulting in a Ulcer</vt:lpstr>
      <vt:lpstr>PowerPoint Presentation</vt:lpstr>
      <vt:lpstr>Sexually Transmitted Diseases Resulting in a Ulcer</vt:lpstr>
      <vt:lpstr>Sexually Transmitted Diseases Resulting in a Ulcer</vt:lpstr>
      <vt:lpstr>Sexually Transmitted Diseases Resulting in a Wart</vt:lpstr>
      <vt:lpstr>Sexually Transmitted Diseases Resulting in a Wart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 </dc:title>
  <dc:creator>Noel Hitzeman</dc:creator>
  <cp:lastModifiedBy>Jason Hitzeman</cp:lastModifiedBy>
  <cp:revision>13</cp:revision>
  <dcterms:created xsi:type="dcterms:W3CDTF">2010-07-14T12:34:06Z</dcterms:created>
  <dcterms:modified xsi:type="dcterms:W3CDTF">2017-08-23T18:18:45Z</dcterms:modified>
</cp:coreProperties>
</file>