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89" r:id="rId2"/>
    <p:sldId id="256" r:id="rId3"/>
    <p:sldId id="257" r:id="rId4"/>
    <p:sldId id="258" r:id="rId5"/>
    <p:sldId id="259" r:id="rId6"/>
    <p:sldId id="260" r:id="rId7"/>
    <p:sldId id="261" r:id="rId8"/>
    <p:sldId id="286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8" r:id="rId24"/>
    <p:sldId id="285" r:id="rId25"/>
    <p:sldId id="276" r:id="rId26"/>
    <p:sldId id="287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85" autoAdjust="0"/>
  </p:normalViewPr>
  <p:slideViewPr>
    <p:cSldViewPr>
      <p:cViewPr varScale="1">
        <p:scale>
          <a:sx n="89" d="100"/>
          <a:sy n="89" d="100"/>
        </p:scale>
        <p:origin x="17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6727E1-E654-4736-ADBF-47BF39127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31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B9A88-EE58-4552-B8CB-57FA83A5FC18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69B85-7760-4216-828E-DA1AC736CEBE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18E38-8A05-4322-A97F-159709DB7F48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326CF-CA48-4B57-A393-1039516609D7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70581-1946-497C-929C-E0AC0A0F6BC0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4722C-ED8B-4D6F-BB23-64F5386E9D67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C7979-4E75-4AE2-A3C3-4C429BAF28E3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CEEA4-6324-4D14-8874-19A7F06DAC8F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3A39A-CDD9-4552-82BC-B91A24508064}" type="slidenum">
              <a:rPr lang="en-US"/>
              <a:pPr/>
              <a:t>19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2A923-232A-4D86-A965-875B948B68E9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C3FB3-0A0C-48EC-9359-3C4E2EEDD1FC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2D81C-3469-4026-AEA0-892EAF18EFA9}" type="slidenum">
              <a:rPr lang="en-US"/>
              <a:pPr/>
              <a:t>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4948E-C25A-4A46-9E5D-1132B374B4EA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2EAFC-DB00-4E38-A5A3-217B51F41482}" type="slidenum">
              <a:rPr lang="en-US"/>
              <a:pPr/>
              <a:t>24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1A044-C63C-4BB5-BE08-3519B9591ED5}" type="slidenum">
              <a:rPr lang="en-US"/>
              <a:pPr/>
              <a:t>25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45C12-7B97-406C-95F8-8961B7E7E572}" type="slidenum">
              <a:rPr lang="en-US"/>
              <a:pPr/>
              <a:t>27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FE3FC-D3E4-4C0C-AEAC-6458BEF5A00E}" type="slidenum">
              <a:rPr lang="en-US"/>
              <a:pPr/>
              <a:t>28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49118-A6A0-4E16-933B-1A11707612D0}" type="slidenum">
              <a:rPr lang="en-US"/>
              <a:pPr/>
              <a:t>29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23B40-08A4-4307-9540-49B40B38B4F1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4FD50-F61E-4794-9AF8-7CA0573043A1}" type="slidenum">
              <a:rPr lang="en-US"/>
              <a:pPr/>
              <a:t>31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38C72-D75D-42E3-83AB-BDEF68C97D8B}" type="slidenum">
              <a:rPr lang="en-US"/>
              <a:pPr/>
              <a:t>32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51520-D854-467B-B5B7-E02803153439}" type="slidenum">
              <a:rPr lang="en-US"/>
              <a:pPr/>
              <a:t>33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C5A8A-EFC9-4D97-B338-6A6310D27D18}" type="slidenum">
              <a:rPr lang="en-US"/>
              <a:pPr/>
              <a:t>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5CBCD-974E-476A-8815-6591AF2292EB}" type="slidenum">
              <a:rPr lang="en-US"/>
              <a:pPr/>
              <a:t>34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BA6B5-8D3D-40FF-AA2A-B879CA9F5A60}" type="slidenum">
              <a:rPr lang="en-US"/>
              <a:pPr/>
              <a:t>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FC888-E328-4697-BC10-15EF9AD7AB3F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2F076-6690-4DD9-8D52-B5A2F7192D5A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8202A-B523-40DC-8A9E-75AD9D32B0DB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12D50-D9D9-4C5D-BE6F-7D4A0826D597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5D8F0-2D8D-4887-839D-0ED67662EBAD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86502B-B329-4591-A681-71B12ACC1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66821-5A24-4433-9F42-F5AFE91DA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0633-63EB-4F79-803A-A0089415E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772D26B-2163-42AB-91B7-11EF75161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5B10C-D7ED-4001-B606-FE260E51B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7D6AB-6547-46FF-B9C1-4432B75FFB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359C4-2764-4146-886E-8167F59A9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0A11-9AF9-49B4-A08F-0BE356918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6DBC5-AEA9-4D86-B1E5-279866748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08CD-23EA-4B85-99B9-9C43F17AC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818EC-F54D-42E7-BF30-13967217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293E1-BFF0-4037-882C-B4882DF71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CE31424-F859-44F0-9EC0-7785DA3BB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uiExpand="1" build="p">
        <p:tmplLst>
          <p:tmpl lvl="1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Chapter </a:t>
            </a:r>
            <a:r>
              <a:rPr lang="en-US" dirty="0" smtClean="0">
                <a:effectLst/>
              </a:rPr>
              <a:t>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Disorders </a:t>
            </a:r>
            <a:r>
              <a:rPr lang="en-US" dirty="0">
                <a:effectLst/>
              </a:rPr>
              <a:t>in Immunity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1813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D. Generalized Anaphylaxis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1. Antigen enters the bloodstream and becomes widespread and the reaction affects almost the entire body (systemic)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2. Loss of fluid from the blood vessels into tissues causes swelling and possibly shock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3. Reactions may be fatal within minutes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4. Bee sting, </a:t>
            </a:r>
            <a:r>
              <a:rPr lang="en-US" dirty="0" smtClean="0"/>
              <a:t>peanut, </a:t>
            </a:r>
            <a:r>
              <a:rPr lang="en-US" dirty="0"/>
              <a:t>and penicillin allergies account for most cases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3200"/>
              <a:t>5. Can usually be controlled by epinephrine injections</a:t>
            </a:r>
          </a:p>
          <a:p>
            <a:pPr>
              <a:buFont typeface="Wingdings" pitchFamily="2" charset="2"/>
              <a:buNone/>
            </a:pPr>
            <a:r>
              <a:rPr lang="en-US"/>
              <a:t>E. Immunotherapy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1. Desensitization or immunotherapy is often effective in decreasing the Type I hypersensitivity state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/>
              <a:t>A) Repeated injections of very small amounts of antigen are given over several months</a:t>
            </a:r>
          </a:p>
          <a:p>
            <a:pPr>
              <a:buFont typeface="Wingdings" pitchFamily="2" charset="2"/>
              <a:buNone/>
            </a:pPr>
            <a:r>
              <a:rPr lang="en-US" sz="3000"/>
              <a:t>B) This regimen leads to the formation of specific IgG antibodies</a:t>
            </a:r>
          </a:p>
          <a:p>
            <a:pPr>
              <a:buFont typeface="Wingdings" pitchFamily="2" charset="2"/>
              <a:buNone/>
            </a:pPr>
            <a:r>
              <a:rPr lang="en-US" sz="3000"/>
              <a:t>C) The IgG reacts with antigen before it can bind to IgE and therefore it blocks the IgE reaction that might result in allergic reactions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600200"/>
            <a:ext cx="800735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Type II Hypersensitivity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A. Also called Cytotoxic Hypersensitivity because it utilizes antibodies that can destroy normal cells by complement lysis or by antibody-dependent cellular cytotoxicity (ADCC)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B. Generally occur within hours after exposure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C. Transfusion Reactions – the ABO blood groups are the major cause of hemolytic anemia in blood transfusion patients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1. Recall that persons with A type blood possess the A antigen and the natural antibody anti-B</a:t>
            </a:r>
          </a:p>
          <a:p>
            <a:pPr>
              <a:buFont typeface="Wingdings" pitchFamily="2" charset="2"/>
              <a:buNone/>
            </a:pPr>
            <a:r>
              <a:rPr lang="en-US"/>
              <a:t>2. Persons with B type blood possess the B antigen and the natural antibody anti-A</a:t>
            </a:r>
          </a:p>
          <a:p>
            <a:pPr>
              <a:buFont typeface="Wingdings" pitchFamily="2" charset="2"/>
              <a:buNone/>
            </a:pPr>
            <a:r>
              <a:rPr lang="en-US"/>
              <a:t>3. Persons with O type blood lack both the A and B antigens but possess both the natural antibodies anti-A and anti-B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4. Persons with AB type blood possess both the A and B antigens but posses no natural antibodies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5. In the case of ABO incompatibility, the antibodies cause reactions that include fever, low blood pressure, pain, nausea, and vomiting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6. Cross-matching the bloods and other techniques are used to ensure compatibility of donor and recipient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D. Hemolytic Disease of the Newborn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1. Also called Erythroblastosis fetalis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2. Results when mother is Rh</a:t>
            </a:r>
            <a:r>
              <a:rPr lang="en-US" sz="3200" baseline="30000"/>
              <a:t>-</a:t>
            </a:r>
            <a:r>
              <a:rPr lang="en-US" sz="3200"/>
              <a:t> and baby is Rh</a:t>
            </a:r>
            <a:r>
              <a:rPr lang="en-US" sz="3200" baseline="30000"/>
              <a:t>+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3. Upon delivery, Rh</a:t>
            </a:r>
            <a:r>
              <a:rPr lang="en-US" sz="3200" baseline="30000"/>
              <a:t>+</a:t>
            </a:r>
            <a:r>
              <a:rPr lang="en-US" sz="3200"/>
              <a:t> antigens are transferred to the mother’s bloodstream which causes her to produce anti-Rh antibodies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524000"/>
            <a:ext cx="800735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4. If the mother becomes pregnant again with an Rh</a:t>
            </a:r>
            <a:r>
              <a:rPr lang="en-US" sz="2800" baseline="30000" dirty="0"/>
              <a:t>+</a:t>
            </a:r>
            <a:r>
              <a:rPr lang="en-US" sz="2800" dirty="0"/>
              <a:t> child, the antibodies cross the placenta, enter the circulation of the fetus, and cause extensive fetal erythrocyte damage</a:t>
            </a:r>
          </a:p>
          <a:p>
            <a:pPr>
              <a:buFontTx/>
              <a:buNone/>
            </a:pPr>
            <a:r>
              <a:rPr lang="en-US" sz="2800" dirty="0"/>
              <a:t>5. </a:t>
            </a:r>
            <a:r>
              <a:rPr lang="en-US" sz="2800" dirty="0" err="1"/>
              <a:t>RhoGAM</a:t>
            </a:r>
            <a:r>
              <a:rPr lang="en-US" sz="2800" dirty="0"/>
              <a:t> may be administered to prevent this reaction</a:t>
            </a:r>
          </a:p>
          <a:p>
            <a:pPr lvl="1">
              <a:buFontTx/>
              <a:buNone/>
            </a:pPr>
            <a:r>
              <a:rPr lang="en-US" dirty="0"/>
              <a:t>A) </a:t>
            </a:r>
            <a:r>
              <a:rPr lang="en-US" dirty="0" smtClean="0"/>
              <a:t>Contains </a:t>
            </a:r>
            <a:r>
              <a:rPr lang="en-US" dirty="0"/>
              <a:t>Rh antibodies and prevents the mother’s natural production of them</a:t>
            </a:r>
          </a:p>
          <a:p>
            <a:pPr lvl="1">
              <a:buFontTx/>
              <a:buNone/>
            </a:pPr>
            <a:r>
              <a:rPr lang="en-US" dirty="0"/>
              <a:t>B) </a:t>
            </a:r>
            <a:r>
              <a:rPr lang="en-US" dirty="0" smtClean="0"/>
              <a:t>Widely </a:t>
            </a:r>
            <a:r>
              <a:rPr lang="en-US" dirty="0"/>
              <a:t>used at 28 weeks </a:t>
            </a:r>
            <a:r>
              <a:rPr lang="en-US" dirty="0" smtClean="0"/>
              <a:t>and after delivery during </a:t>
            </a:r>
            <a:r>
              <a:rPr lang="en-US" dirty="0"/>
              <a:t>all </a:t>
            </a:r>
            <a:r>
              <a:rPr lang="en-US" dirty="0" smtClean="0"/>
              <a:t>susceptible pregnancies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Type III Hypersensitivity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A. Also called Immune Complex-Mediated Hypersensitivity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B. Occurs within hours or days after exposure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C. When there is a slight excess of antigen, the antigen-antibody complexes activate complements and stimulate neutrophil and basophil degranulation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3000" dirty="0" smtClean="0"/>
              <a:t>1. Results in vasodilation</a:t>
            </a:r>
            <a:r>
              <a:rPr lang="en-US" sz="3000" dirty="0"/>
              <a:t>, increased vascular </a:t>
            </a:r>
            <a:r>
              <a:rPr lang="en-US" sz="3000" dirty="0" smtClean="0"/>
              <a:t>permeability, </a:t>
            </a:r>
            <a:r>
              <a:rPr lang="en-US" sz="3000" dirty="0"/>
              <a:t>and inflammation</a:t>
            </a:r>
          </a:p>
          <a:p>
            <a:pPr>
              <a:buFont typeface="Wingdings" pitchFamily="2" charset="2"/>
              <a:buNone/>
            </a:pPr>
            <a:r>
              <a:rPr lang="en-US" sz="3000" dirty="0" smtClean="0"/>
              <a:t>D. </a:t>
            </a:r>
            <a:r>
              <a:rPr lang="en-US" sz="3000" dirty="0"/>
              <a:t>Small antigen-antibody complexes are often deposited in the walls of small blood vessels in skin, joints and kidneys where they continue to cause inflammation and eventually tissue damage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Introduction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A. There are three types of immunological disorders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1. Hypersensitivity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2. Autoimmune disease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3. Immunodeficiency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B. Hypersensitivity reactions to usually harmless substances are often called allergies or allergic reactions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524000"/>
            <a:ext cx="800735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E. </a:t>
            </a:r>
            <a:r>
              <a:rPr lang="en-US" sz="2800" dirty="0"/>
              <a:t>The complexes can also precipitate causing clots to form in the small blood vessels leading to failure or death of the organ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1. Known as disseminated intravascular coagulation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F. </a:t>
            </a:r>
            <a:r>
              <a:rPr lang="en-US" sz="2800" dirty="0"/>
              <a:t>Examples of Type III Hypersensitivity are: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1. </a:t>
            </a:r>
            <a:r>
              <a:rPr lang="en-US" dirty="0" err="1"/>
              <a:t>Arthus</a:t>
            </a:r>
            <a:r>
              <a:rPr lang="en-US" dirty="0"/>
              <a:t> reaction – localized tissue death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/>
              <a:t>A) </a:t>
            </a:r>
            <a:r>
              <a:rPr lang="en-US" sz="2800" dirty="0" smtClean="0"/>
              <a:t>Ex</a:t>
            </a:r>
            <a:r>
              <a:rPr lang="en-US" sz="2800" dirty="0"/>
              <a:t>. Chronic Obstructive Pulmonary Disease (COPD)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2. Serum sickness – seen in individuals immunized/treated with animal serum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Type IV Hypersensitivity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A. Also called Delayed Cell-Mediated Hypersensitivity</a:t>
            </a:r>
          </a:p>
          <a:p>
            <a:pPr lvl="2">
              <a:buFont typeface="Wingdings" pitchFamily="2" charset="2"/>
              <a:buNone/>
            </a:pPr>
            <a:r>
              <a:rPr lang="en-US" sz="2800" dirty="0"/>
              <a:t>1. O</a:t>
            </a:r>
            <a:r>
              <a:rPr lang="en-US" sz="2800" dirty="0" smtClean="0"/>
              <a:t>ccurs </a:t>
            </a:r>
            <a:r>
              <a:rPr lang="en-US" sz="2800" dirty="0"/>
              <a:t>within days after exposure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B. T-cells rather than antibodies are involved with this type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C. Examples of delayed hypersensitivity are: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Immunological Disorders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/>
              <a:t>1. Tuberculin skin test – a positive test results when circulating </a:t>
            </a:r>
            <a:r>
              <a:rPr lang="en-US" sz="3000" dirty="0" smtClean="0"/>
              <a:t>T</a:t>
            </a:r>
            <a:r>
              <a:rPr lang="en-US" sz="3000" smtClean="0"/>
              <a:t>-cells (</a:t>
            </a:r>
            <a:r>
              <a:rPr lang="en-US" sz="3000" dirty="0"/>
              <a:t>which are </a:t>
            </a:r>
            <a:r>
              <a:rPr lang="en-US" sz="3000" dirty="0" smtClean="0"/>
              <a:t>only present </a:t>
            </a:r>
            <a:r>
              <a:rPr lang="en-US" sz="3000" dirty="0"/>
              <a:t>if the person has been exposed) bind to the protein antigens of the </a:t>
            </a:r>
            <a:r>
              <a:rPr lang="en-US" sz="3000" dirty="0" smtClean="0"/>
              <a:t>tuberculosis bacteria </a:t>
            </a:r>
            <a:r>
              <a:rPr lang="en-US" sz="3000" dirty="0"/>
              <a:t>introduced under the skin </a:t>
            </a:r>
          </a:p>
          <a:p>
            <a:pPr lvl="1">
              <a:buNone/>
            </a:pPr>
            <a:r>
              <a:rPr lang="en-US" sz="3000" dirty="0"/>
              <a:t>A) </a:t>
            </a:r>
            <a:r>
              <a:rPr lang="en-US" sz="3000" dirty="0" smtClean="0"/>
              <a:t>Peaks </a:t>
            </a:r>
            <a:r>
              <a:rPr lang="en-US" sz="3000" dirty="0"/>
              <a:t>2-3 days after </a:t>
            </a:r>
            <a:r>
              <a:rPr lang="en-US" sz="3000" dirty="0" smtClean="0"/>
              <a:t>exposure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Immunological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3000" dirty="0" smtClean="0"/>
              <a:t>B) The redness results mainly from sensitized T-cell reactions, the release of cytokines and the influx of macrophages to the injection site</a:t>
            </a:r>
          </a:p>
          <a:p>
            <a:pPr>
              <a:buNone/>
            </a:pPr>
            <a:r>
              <a:rPr lang="en-US" sz="3000" dirty="0" smtClean="0"/>
              <a:t>C) False </a:t>
            </a:r>
            <a:r>
              <a:rPr lang="en-US" sz="3000" dirty="0"/>
              <a:t>positive tests can result from exposure to another species of </a:t>
            </a:r>
            <a:r>
              <a:rPr lang="en-US" sz="3000" i="1" dirty="0"/>
              <a:t>Mycobacterium</a:t>
            </a:r>
            <a:r>
              <a:rPr lang="en-US" sz="3000" dirty="0"/>
              <a:t> </a:t>
            </a:r>
            <a:r>
              <a:rPr lang="en-US" sz="3000" dirty="0" smtClean="0"/>
              <a:t>or </a:t>
            </a:r>
            <a:r>
              <a:rPr lang="en-US" sz="3000" dirty="0"/>
              <a:t>use of the BCG vaccine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1" name="Picture 7" descr="negative TB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28675" y="1143000"/>
            <a:ext cx="3328988" cy="5314950"/>
          </a:xfrm>
          <a:noFill/>
          <a:ln/>
        </p:spPr>
      </p:pic>
      <p:pic>
        <p:nvPicPr>
          <p:cNvPr id="36872" name="Picture 8" descr="positive TB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776788" y="1219200"/>
            <a:ext cx="3494087" cy="52578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2. Contact hypersensitivity – mediated by T-cells that release cytokines when they come into contact with the same antigen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A) </a:t>
            </a:r>
            <a:r>
              <a:rPr lang="en-US" dirty="0" smtClean="0"/>
              <a:t>The </a:t>
            </a:r>
            <a:r>
              <a:rPr lang="en-US" dirty="0"/>
              <a:t>cytokines cause inflammation which attracts WBC to the site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B) </a:t>
            </a:r>
            <a:r>
              <a:rPr lang="en-US" dirty="0" smtClean="0"/>
              <a:t>These </a:t>
            </a:r>
            <a:r>
              <a:rPr lang="en-US" dirty="0"/>
              <a:t>then release chemicals that result in allergic dermatitis or contact dermatitis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C) Examples: poison ivy, poison oak, nickel </a:t>
            </a:r>
            <a:r>
              <a:rPr lang="en-US" dirty="0" smtClean="0"/>
              <a:t>reactions, </a:t>
            </a:r>
            <a:r>
              <a:rPr lang="en-US" dirty="0"/>
              <a:t>and latex reactions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1" name="Picture 7" descr="poison iv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371600"/>
            <a:ext cx="3051175" cy="4648200"/>
          </a:xfrm>
          <a:noFill/>
          <a:ln/>
        </p:spPr>
      </p:pic>
      <p:pic>
        <p:nvPicPr>
          <p:cNvPr id="72712" name="Picture 8" descr="Nickel-allergy-neck-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495800" y="2286000"/>
            <a:ext cx="4038600" cy="271145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3. Delayed hypersensitivity to infectious diseases – as T-cells destroy macrophages and sick body cells, tissue damage results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A) Examples: leprosy, </a:t>
            </a:r>
            <a:r>
              <a:rPr lang="en-US" dirty="0" smtClean="0"/>
              <a:t>tuberculosis, </a:t>
            </a:r>
            <a:r>
              <a:rPr lang="en-US" dirty="0"/>
              <a:t>and herpes </a:t>
            </a:r>
            <a:r>
              <a:rPr lang="en-US" smtClean="0"/>
              <a:t>simplex infections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Transplant Immunity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A. 4 types of transplants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1. Autografts – grafts from the same person 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2. Isografts – grafts donated by a genetically identical twin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3. Allografts – grafts between non-identical humans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4. Xenografts – transplantation of tissue from a non-human organism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/>
              <a:t>B. Transplantation rejection of allografts and xenografts are caused largely by Type IV cellular reaction</a:t>
            </a:r>
          </a:p>
          <a:p>
            <a:pPr>
              <a:buFont typeface="Wingdings" pitchFamily="2" charset="2"/>
              <a:buNone/>
            </a:pPr>
            <a:r>
              <a:rPr lang="en-US" sz="3000"/>
              <a:t>C. Transplant success is dictated by the similarity of the MHC antigens on the surface of human cells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dirty="0"/>
              <a:t>1. A</a:t>
            </a:r>
            <a:r>
              <a:rPr lang="en-US" dirty="0" smtClean="0"/>
              <a:t>llergens </a:t>
            </a:r>
            <a:r>
              <a:rPr lang="en-US" dirty="0"/>
              <a:t>– antigens that cause allergic reactions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C. Most allergic reactions fall into one of four major types: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1. Type I: Immediate </a:t>
            </a:r>
            <a:r>
              <a:rPr lang="en-US" dirty="0" err="1"/>
              <a:t>IgE</a:t>
            </a:r>
            <a:r>
              <a:rPr lang="en-US" dirty="0"/>
              <a:t>-mediated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2. Type II: Cytotoxic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3. Type III: Immune complex-mediated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4. Type IV: Delayed cell-mediated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3000" dirty="0"/>
              <a:t>1</a:t>
            </a:r>
            <a:r>
              <a:rPr lang="en-US" sz="3000" dirty="0" smtClean="0"/>
              <a:t>. </a:t>
            </a:r>
            <a:r>
              <a:rPr lang="en-US" sz="3000" dirty="0"/>
              <a:t>MHC tissue typing is done in an effort to ensure that no major tissue incompatibilities exist between patient and donor</a:t>
            </a:r>
          </a:p>
          <a:p>
            <a:pPr>
              <a:buFont typeface="Wingdings" pitchFamily="2" charset="2"/>
              <a:buNone/>
            </a:pPr>
            <a:r>
              <a:rPr lang="en-US" sz="3000" dirty="0"/>
              <a:t>D</a:t>
            </a:r>
            <a:r>
              <a:rPr lang="en-US" sz="3000" dirty="0" smtClean="0"/>
              <a:t>. Often immunosuppressive </a:t>
            </a:r>
            <a:r>
              <a:rPr lang="en-US" sz="3000" dirty="0"/>
              <a:t>drugs are taken to reduce rejection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/>
              <a:t>1. These drug treatments however, make the patient susceptible to opportunistic infections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Autoimmune Diseases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A. Autoimmune diseases occur when the immune system of the body responds to its own tissues as if they were foreign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B. May result from normal reactions to antigens that are similar, though not identical, to the host’s normal antigens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C. Autoimmune reactions occur over a spectrum ranging from organ-specific to widespread response not limited to any one tissue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1. Grave’s disease (thyroid) </a:t>
            </a:r>
            <a:r>
              <a:rPr lang="en-US"/>
              <a:t>and </a:t>
            </a:r>
            <a:r>
              <a:rPr lang="en-US" smtClean="0"/>
              <a:t>Type-1 diabetes (</a:t>
            </a:r>
            <a:r>
              <a:rPr lang="en-US" dirty="0"/>
              <a:t>pancreas) are organ specific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2. Lupus and rheumatoid arthritis are considered widespread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D. Treatment of Autoimmune diseases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1. Usually treated with immunosuppressive drugs that kill dividing T-cells and thus control the response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2. Also treated with drugs that interfere with T-cell signaling such as cyclosporin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3. Steroids and other anti-inflammatory drugs are often used to relieve symptoms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4. Some patients require replacement therapy (ex. insulin for diabetics)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5. Transplantation of damaged organ is a last resort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900"/>
              <a:t>Type I Hypersensitivity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900"/>
              <a:t>A. Also called IgE Mediated Hypersensitivity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900"/>
              <a:t>B. Mechanism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900"/>
              <a:t>1. First exposure to antigen induces an IgE antibody response leading to sensitization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sz="2900"/>
              <a:t>A) Antigen is taken up by dendritic cells (APC) and merged with MHC molecules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B) APC presents the antigen to T-cells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C) Activated T-cells release cytokines that stimulate B-cells to produce plasma cells which secrete large amounts of IgE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D) IgE antibodies bind to mast </a:t>
            </a:r>
            <a:r>
              <a:rPr lang="en-US" dirty="0" smtClean="0"/>
              <a:t>cell/basophil </a:t>
            </a:r>
            <a:r>
              <a:rPr lang="en-US" dirty="0"/>
              <a:t>receptors and the individual is now </a:t>
            </a:r>
            <a:r>
              <a:rPr lang="en-US" dirty="0" smtClean="0"/>
              <a:t>“sensitized”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2. During the subsequent exposures, antigens activate IgE antibodies on the </a:t>
            </a:r>
            <a:r>
              <a:rPr lang="en-US" sz="2800"/>
              <a:t>mast </a:t>
            </a:r>
            <a:r>
              <a:rPr lang="en-US" sz="2800" smtClean="0"/>
              <a:t>cell/basophil </a:t>
            </a:r>
            <a:r>
              <a:rPr lang="en-US" sz="2800" dirty="0"/>
              <a:t>causing it to degranulate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A) Histamines, leukotrienes, </a:t>
            </a:r>
            <a:r>
              <a:rPr lang="en-US" dirty="0" smtClean="0"/>
              <a:t>prostaglandins, and/or </a:t>
            </a:r>
            <a:r>
              <a:rPr lang="en-US" dirty="0"/>
              <a:t>cytokines are released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B) These chemicals are the cause of hives, hay fever, asthma and anaphylactic shock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3. Reactions generally occur within 30 minutes of exposure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C. Localized Anaphylaxis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1. Hives – an allergic skin condition characterized by the formation of a wheal and flare pattern  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A) Frequently the result of seafood allergies</a:t>
            </a:r>
          </a:p>
          <a:p>
            <a:pPr lvl="2">
              <a:buFont typeface="Wingdings" pitchFamily="2" charset="2"/>
              <a:buNone/>
            </a:pPr>
            <a:r>
              <a:rPr lang="en-US" sz="2800"/>
              <a:t>B) These reactions are due to the release of histamine which causes dilation of tiny blood vessels and the leaking of plasma into the area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 descr="skin hives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757238"/>
            <a:ext cx="6705600" cy="4932362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Immunological Disorders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2. Hay fever – itchy, teary eyes, </a:t>
            </a:r>
            <a:r>
              <a:rPr lang="en-US" sz="2800" dirty="0" smtClean="0"/>
              <a:t>sneezing, </a:t>
            </a:r>
            <a:r>
              <a:rPr lang="en-US" sz="2800" dirty="0"/>
              <a:t>and runny nose; occurs when allergic person inhales an antigen rather than ingests it 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A) </a:t>
            </a:r>
            <a:r>
              <a:rPr lang="en-US" dirty="0" smtClean="0"/>
              <a:t>Also </a:t>
            </a:r>
            <a:r>
              <a:rPr lang="en-US" dirty="0"/>
              <a:t>mediated by histamine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3. Asthma – inhaled allergen causes chemical mediators from IgE to stimulate increased mucus secretions and spasms of the bronchi  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A) </a:t>
            </a:r>
            <a:r>
              <a:rPr lang="en-US" dirty="0" err="1" smtClean="0"/>
              <a:t>Leukotrienes</a:t>
            </a:r>
            <a:r>
              <a:rPr lang="en-US" dirty="0" smtClean="0"/>
              <a:t> </a:t>
            </a:r>
            <a:r>
              <a:rPr lang="en-US" dirty="0"/>
              <a:t>and prostaglandins are responsible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theme/theme1.xml><?xml version="1.0" encoding="utf-8"?>
<a:theme xmlns:a="http://schemas.openxmlformats.org/drawingml/2006/main" name="Glass Layers">
  <a:themeElements>
    <a:clrScheme name="Glass Layers 3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DDFFBB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365</TotalTime>
  <Words>1543</Words>
  <Application>Microsoft Macintosh PowerPoint</Application>
  <PresentationFormat>On-screen Show (4:3)</PresentationFormat>
  <Paragraphs>173</Paragraphs>
  <Slides>34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 Black</vt:lpstr>
      <vt:lpstr>Wingdings</vt:lpstr>
      <vt:lpstr>Arial</vt:lpstr>
      <vt:lpstr>Glass Layers</vt:lpstr>
      <vt:lpstr>Chapter 16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PowerPoint Presentation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PowerPoint Presentation</vt:lpstr>
      <vt:lpstr>Immunological Disorders</vt:lpstr>
      <vt:lpstr>PowerPoint Presentation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  <vt:lpstr>Immunological Disorders</vt:lpstr>
    </vt:vector>
  </TitlesOfParts>
  <Company>Floyd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Immunological Disorders</dc:title>
  <dc:creator>Floyd College</dc:creator>
  <cp:lastModifiedBy>Jason Hitzeman</cp:lastModifiedBy>
  <cp:revision>40</cp:revision>
  <dcterms:created xsi:type="dcterms:W3CDTF">2004-10-18T20:14:11Z</dcterms:created>
  <dcterms:modified xsi:type="dcterms:W3CDTF">2017-05-16T17:29:57Z</dcterms:modified>
</cp:coreProperties>
</file>