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5"/>
  </p:notesMasterIdLst>
  <p:handoutMasterIdLst>
    <p:handoutMasterId r:id="rId36"/>
  </p:handout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3" r:id="rId15"/>
    <p:sldId id="269" r:id="rId16"/>
    <p:sldId id="270" r:id="rId17"/>
    <p:sldId id="284" r:id="rId18"/>
    <p:sldId id="271" r:id="rId19"/>
    <p:sldId id="275" r:id="rId20"/>
    <p:sldId id="276" r:id="rId21"/>
    <p:sldId id="286" r:id="rId22"/>
    <p:sldId id="279" r:id="rId23"/>
    <p:sldId id="277" r:id="rId24"/>
    <p:sldId id="278" r:id="rId25"/>
    <p:sldId id="282" r:id="rId26"/>
    <p:sldId id="290" r:id="rId27"/>
    <p:sldId id="273" r:id="rId28"/>
    <p:sldId id="288" r:id="rId29"/>
    <p:sldId id="280" r:id="rId30"/>
    <p:sldId id="281" r:id="rId31"/>
    <p:sldId id="289" r:id="rId32"/>
    <p:sldId id="285" r:id="rId33"/>
    <p:sldId id="29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24" autoAdjust="0"/>
  </p:normalViewPr>
  <p:slideViewPr>
    <p:cSldViewPr>
      <p:cViewPr varScale="1">
        <p:scale>
          <a:sx n="90" d="100"/>
          <a:sy n="90" d="100"/>
        </p:scale>
        <p:origin x="17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9D7155-F591-402C-8587-EB4EE95F74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74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9C6844-82A5-4E99-93F1-0E60EB8611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96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C4F64-B1D6-47BD-9F75-6562DDDDECD4}" type="slidenum">
              <a:rPr lang="en-US"/>
              <a:pPr/>
              <a:t>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50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CE9EE-8009-4FF4-A2DC-F22C9CEF03BF}" type="slidenum">
              <a:rPr lang="en-US"/>
              <a:pPr/>
              <a:t>10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21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49A8C6-D034-4E76-BE45-D1AE3BFB71D9}" type="slidenum">
              <a:rPr lang="en-US"/>
              <a:pPr/>
              <a:t>11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51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04128-7FB0-4409-BCB9-3539BBEC5F26}" type="slidenum">
              <a:rPr lang="en-US"/>
              <a:pPr/>
              <a:t>12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1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D6B58-F4F9-4D05-8B4E-B8CB8C2E5B18}" type="slidenum">
              <a:rPr lang="en-US"/>
              <a:pPr/>
              <a:t>13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98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F0E078-5F81-473B-A250-F4F53E67263A}" type="slidenum">
              <a:rPr lang="en-US"/>
              <a:pPr/>
              <a:t>14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09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15E23-8833-47A6-94B4-EFF51EE99C09}" type="slidenum">
              <a:rPr lang="en-US"/>
              <a:pPr/>
              <a:t>15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065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EE0973-A014-48FB-A08B-380D71E7D232}" type="slidenum">
              <a:rPr lang="en-US"/>
              <a:pPr/>
              <a:t>16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913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07214-7C4F-4616-98C7-A22DC30780FB}" type="slidenum">
              <a:rPr lang="en-US"/>
              <a:pPr/>
              <a:t>17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70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4A0DA-49CA-4F42-89EA-651672D64AC7}" type="slidenum">
              <a:rPr lang="en-US"/>
              <a:pPr/>
              <a:t>18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764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F92AB-CDE6-4E11-BC9A-7AE58B04999D}" type="slidenum">
              <a:rPr lang="en-US"/>
              <a:pPr/>
              <a:t>19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2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C53AE-D213-4C35-87F6-565D6DD9586F}" type="slidenum">
              <a:rPr lang="en-US"/>
              <a:pPr/>
              <a:t>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447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15C34-096C-44E9-9F82-A5B0DB2407B8}" type="slidenum">
              <a:rPr lang="en-US"/>
              <a:pPr/>
              <a:t>20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038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BDBCF-6B55-467B-9E54-1A0BCE38DFE5}" type="slidenum">
              <a:rPr lang="en-US"/>
              <a:pPr/>
              <a:t>21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285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FDEC2-42A6-4067-ABB2-6A33E1AB9DAA}" type="slidenum">
              <a:rPr lang="en-US"/>
              <a:pPr/>
              <a:t>22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703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97B8A-21F3-41E9-896A-B545C3726993}" type="slidenum">
              <a:rPr lang="en-US"/>
              <a:pPr/>
              <a:t>23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908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D3E62-67B5-47E0-AA2D-56F617DCAD32}" type="slidenum">
              <a:rPr lang="en-US"/>
              <a:pPr/>
              <a:t>24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035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434A7-02A7-46B0-99F1-2566D6808EF2}" type="slidenum">
              <a:rPr lang="en-US"/>
              <a:pPr/>
              <a:t>25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633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8CB29-D429-4ACC-8B16-4F54226EBADE}" type="slidenum">
              <a:rPr lang="en-US"/>
              <a:pPr/>
              <a:t>27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86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0E1F3-F2CB-4AA3-8E57-373009B89B55}" type="slidenum">
              <a:rPr lang="en-US"/>
              <a:pPr/>
              <a:t>28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038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A8870-AD08-46F1-B638-D5AD6EABB597}" type="slidenum">
              <a:rPr lang="en-US"/>
              <a:pPr/>
              <a:t>29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872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4FBFD-A95D-4627-8507-A886754522CF}" type="slidenum">
              <a:rPr lang="en-US"/>
              <a:pPr/>
              <a:t>30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47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9B26D-A0F6-4303-8036-A1C577543635}" type="slidenum">
              <a:rPr lang="en-US"/>
              <a:pPr/>
              <a:t>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076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D3931-A3B9-4D70-A7E2-8C333BEC640D}" type="slidenum">
              <a:rPr lang="en-US"/>
              <a:pPr/>
              <a:t>32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60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D6E36-5C56-48D9-B119-C634E30BC539}" type="slidenum">
              <a:rPr lang="en-US"/>
              <a:pPr/>
              <a:t>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7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1CEA5-C533-4F68-9732-4E3D6CF42A4E}" type="slidenum">
              <a:rPr lang="en-US"/>
              <a:pPr/>
              <a:t>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55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CD356-8A86-4B83-9694-BFB4E1EE7E3F}" type="slidenum">
              <a:rPr lang="en-US"/>
              <a:pPr/>
              <a:t>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60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F4E0E-4049-460E-8F9E-43D29586764B}" type="slidenum">
              <a:rPr lang="en-US"/>
              <a:pPr/>
              <a:t>7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04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B5A1E-493A-44F4-A516-BA1F370FC3A6}" type="slidenum">
              <a:rPr lang="en-US"/>
              <a:pPr/>
              <a:t>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61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F7277-BC7F-4943-95B1-E8B64FB8F33F}" type="slidenum">
              <a:rPr lang="en-US"/>
              <a:pPr/>
              <a:t>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0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B9C60C-29B3-4786-894B-BF7B9D42485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223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22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22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22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22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AFB91-C80D-40B7-9699-45C494312E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E8FF4-0E77-407A-9A30-4896872D7B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52469A7-256B-4DF9-89F3-E6C1349C01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931C763-1887-46C9-8640-1DD08BCECC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99637-4981-44BB-AB91-81FDF4040C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6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6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6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6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6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6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6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6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6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6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1A350-4912-40BE-AAA3-97A23C8AD5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6DCE1-1683-40AD-9B06-5493B623D6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68BD2-B75E-4351-B56B-5ADD2068B0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9EE02-391A-4857-B37F-5F53FD0799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6C9E8-054C-4DC7-BD12-94A2B5C07C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5C1E0-78F7-419A-9D88-E40352C93C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2DFDA-AC72-41C2-92A4-1B95B2D218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81FBF27E-A9C6-4BA6-8F37-EF4702FB107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6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6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6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6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6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6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6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6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6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6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/>
              <a:t>A. Functions</a:t>
            </a:r>
          </a:p>
          <a:p>
            <a:pPr lvl="1">
              <a:buSzTx/>
              <a:buFontTx/>
              <a:buNone/>
            </a:pPr>
            <a:r>
              <a:rPr lang="en-US" sz="3000"/>
              <a:t>1. Spermatogenesis – production of reproductive cells (sperm)</a:t>
            </a:r>
          </a:p>
          <a:p>
            <a:pPr lvl="1">
              <a:buSzTx/>
              <a:buFontTx/>
              <a:buNone/>
            </a:pPr>
            <a:r>
              <a:rPr lang="en-US" sz="3000"/>
              <a:t>2. Copulation – transfer of sperm to female</a:t>
            </a:r>
          </a:p>
          <a:p>
            <a:pPr lvl="1">
              <a:buSzTx/>
              <a:buFontTx/>
              <a:buNone/>
            </a:pPr>
            <a:r>
              <a:rPr lang="en-US" sz="3000"/>
              <a:t>3. Production of hormones</a:t>
            </a:r>
          </a:p>
          <a:p>
            <a:pPr>
              <a:buSzTx/>
              <a:buFontTx/>
              <a:buNone/>
            </a:pPr>
            <a:r>
              <a:rPr lang="en-US"/>
              <a:t>B. Structures</a:t>
            </a:r>
          </a:p>
          <a:p>
            <a:pPr lvl="1">
              <a:buSzTx/>
              <a:buFontTx/>
              <a:buNone/>
            </a:pPr>
            <a:r>
              <a:rPr lang="en-US" sz="3000"/>
              <a:t>1. Scrotum </a:t>
            </a:r>
          </a:p>
          <a:p>
            <a:pPr lvl="2">
              <a:buSzTx/>
              <a:buFontTx/>
              <a:buNone/>
            </a:pPr>
            <a:r>
              <a:rPr lang="en-US" sz="3000"/>
              <a:t>A) Protective sac around testes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/>
              <a:t>9. Urethra </a:t>
            </a:r>
          </a:p>
          <a:p>
            <a:pPr lvl="1">
              <a:buSzTx/>
              <a:buFontTx/>
              <a:buNone/>
            </a:pPr>
            <a:r>
              <a:rPr lang="en-US" sz="3000"/>
              <a:t>A) Transports semen and urine to the outside of the body</a:t>
            </a:r>
          </a:p>
          <a:p>
            <a:pPr lvl="1">
              <a:buSzTx/>
              <a:buFontTx/>
              <a:buNone/>
            </a:pPr>
            <a:r>
              <a:rPr lang="en-US" sz="3000"/>
              <a:t>B) 3 divisions</a:t>
            </a:r>
          </a:p>
          <a:p>
            <a:pPr lvl="2">
              <a:buSzTx/>
              <a:buFontTx/>
              <a:buNone/>
            </a:pPr>
            <a:r>
              <a:rPr lang="en-US" sz="3100"/>
              <a:t>1) Prostatic – passes through prostate</a:t>
            </a:r>
          </a:p>
          <a:p>
            <a:pPr lvl="2">
              <a:buSzTx/>
              <a:buFontTx/>
              <a:buNone/>
            </a:pPr>
            <a:r>
              <a:rPr lang="en-US" sz="3100"/>
              <a:t>2) Membranous – passes through urogenital diaphragm</a:t>
            </a:r>
          </a:p>
          <a:p>
            <a:pPr lvl="2">
              <a:buSzTx/>
              <a:buFontTx/>
              <a:buNone/>
            </a:pPr>
            <a:r>
              <a:rPr lang="en-US" sz="3100"/>
              <a:t>3) Spongy – passes through penis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2800" dirty="0"/>
              <a:t>C. Spermatogenesis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1. The seminiferous tubules consist of 2 types of cells</a:t>
            </a:r>
          </a:p>
          <a:p>
            <a:pPr lvl="2">
              <a:buSzTx/>
              <a:buFontTx/>
              <a:buNone/>
            </a:pPr>
            <a:r>
              <a:rPr lang="en-US" sz="2800" dirty="0"/>
              <a:t>A) Spermatogonia (spermatogenic cells)</a:t>
            </a:r>
          </a:p>
          <a:p>
            <a:pPr lvl="3">
              <a:buSzTx/>
              <a:buFontTx/>
              <a:buNone/>
            </a:pPr>
            <a:r>
              <a:rPr lang="en-US" sz="2800" dirty="0"/>
              <a:t>1) Give rise to sperm</a:t>
            </a:r>
          </a:p>
          <a:p>
            <a:pPr lvl="3">
              <a:buSzTx/>
              <a:buFontTx/>
              <a:buNone/>
            </a:pPr>
            <a:r>
              <a:rPr lang="en-US" sz="2800" dirty="0"/>
              <a:t>2) Diploid (46 chromosomes) and undifferentiated</a:t>
            </a:r>
          </a:p>
          <a:p>
            <a:pPr lvl="2">
              <a:buSzTx/>
              <a:buFontTx/>
              <a:buNone/>
            </a:pPr>
            <a:r>
              <a:rPr lang="en-US" sz="2800" dirty="0"/>
              <a:t>B) </a:t>
            </a:r>
            <a:r>
              <a:rPr lang="en-US" sz="2800" dirty="0" err="1"/>
              <a:t>Sertoli</a:t>
            </a:r>
            <a:r>
              <a:rPr lang="en-US" sz="2800" dirty="0"/>
              <a:t> cells</a:t>
            </a:r>
          </a:p>
          <a:p>
            <a:pPr lvl="3">
              <a:buSzTx/>
              <a:buFontTx/>
              <a:buNone/>
            </a:pPr>
            <a:r>
              <a:rPr lang="en-US" sz="2800" dirty="0"/>
              <a:t>1) Support, nourish, and regulate spermatogonia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800"/>
              <a:t>2. Process – starts during embryonic development</a:t>
            </a:r>
          </a:p>
          <a:p>
            <a:pPr lvl="1">
              <a:buSzTx/>
              <a:buFontTx/>
              <a:buNone/>
            </a:pPr>
            <a:r>
              <a:rPr lang="en-US" sz="2800"/>
              <a:t>A) During development hormones activate a spermatogonium, which undergoes mitosis</a:t>
            </a:r>
          </a:p>
          <a:p>
            <a:pPr lvl="1">
              <a:buSzTx/>
              <a:buFontTx/>
              <a:buNone/>
            </a:pPr>
            <a:r>
              <a:rPr lang="en-US" sz="2800"/>
              <a:t>B) One of the daughter cells (Type A) remains undifferentiated and replaces the parent, the other (Type B) enlarges to become a primary spermatocyte (diploid)</a:t>
            </a:r>
          </a:p>
          <a:p>
            <a:pPr lvl="2">
              <a:buSzTx/>
              <a:buFontTx/>
              <a:buNone/>
            </a:pPr>
            <a:r>
              <a:rPr lang="en-US" sz="2800"/>
              <a:t>1) The process halts here until puberty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dirty="0"/>
              <a:t>C) At puberty, hormones restart the division (mitosis) of the spermatogonia</a:t>
            </a:r>
          </a:p>
          <a:p>
            <a:pPr>
              <a:buSzTx/>
              <a:buFontTx/>
              <a:buNone/>
            </a:pPr>
            <a:r>
              <a:rPr lang="en-US" dirty="0"/>
              <a:t>D) The primary spermatocyte undergoes meiosis </a:t>
            </a:r>
            <a:r>
              <a:rPr lang="en-US" dirty="0">
                <a:latin typeface="Times New Roman" pitchFamily="18" charset="0"/>
              </a:rPr>
              <a:t>I</a:t>
            </a:r>
            <a:r>
              <a:rPr lang="en-US" dirty="0"/>
              <a:t> resulting in 2 secondary spermatocytes which are haploid (23 chromosomes)</a:t>
            </a:r>
          </a:p>
          <a:p>
            <a:pPr>
              <a:buSzTx/>
              <a:buFontTx/>
              <a:buNone/>
            </a:pPr>
            <a:r>
              <a:rPr lang="en-US" dirty="0"/>
              <a:t>E) The 2 secondary spermatocytes undergo meiosis </a:t>
            </a:r>
            <a:r>
              <a:rPr lang="en-US" dirty="0">
                <a:latin typeface="Times New Roman" pitchFamily="18" charset="0"/>
              </a:rPr>
              <a:t>II</a:t>
            </a:r>
            <a:r>
              <a:rPr lang="en-US" dirty="0"/>
              <a:t>, resulting in 4 haploid spermatids (2 from each secondary spermatocytes)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 descr="spermatogenesis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2263775" y="277813"/>
            <a:ext cx="4614863" cy="5853112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SzTx/>
              <a:buFontTx/>
              <a:buNone/>
            </a:pPr>
            <a:r>
              <a:rPr lang="en-US" sz="3000"/>
              <a:t>F) The spermatids will then mature into sperm cells (spermatozoa)</a:t>
            </a:r>
          </a:p>
          <a:p>
            <a:pPr lvl="2">
              <a:buSzTx/>
              <a:buFontTx/>
              <a:buNone/>
            </a:pPr>
            <a:r>
              <a:rPr lang="en-US" sz="3100"/>
              <a:t>1) The sperm cells collect in the seminiferous tubules, then pass through the rete testis into the epididymis where they accumulate and mature</a:t>
            </a:r>
          </a:p>
          <a:p>
            <a:pPr>
              <a:buSzTx/>
              <a:buFontTx/>
              <a:buNone/>
            </a:pPr>
            <a:r>
              <a:rPr lang="en-US"/>
              <a:t>3. Sperm Structure</a:t>
            </a:r>
          </a:p>
          <a:p>
            <a:pPr lvl="1">
              <a:buSzTx/>
              <a:buFontTx/>
              <a:buNone/>
            </a:pPr>
            <a:r>
              <a:rPr lang="en-US" sz="3000"/>
              <a:t>A) Tiny tadpole-shaped cell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/>
              <a:t>B) About 0.06 mm long</a:t>
            </a:r>
          </a:p>
          <a:p>
            <a:pPr>
              <a:buSzTx/>
              <a:buFontTx/>
              <a:buNone/>
            </a:pPr>
            <a:r>
              <a:rPr lang="en-US"/>
              <a:t>C) Has 3 components</a:t>
            </a:r>
          </a:p>
          <a:p>
            <a:pPr lvl="1">
              <a:buSzTx/>
              <a:buFontTx/>
              <a:buNone/>
            </a:pPr>
            <a:r>
              <a:rPr lang="en-US" sz="3000"/>
              <a:t>1) Head</a:t>
            </a:r>
          </a:p>
          <a:p>
            <a:pPr lvl="2">
              <a:buSzTx/>
              <a:buFontTx/>
              <a:buNone/>
            </a:pPr>
            <a:r>
              <a:rPr lang="en-US" sz="3000"/>
              <a:t>a) Contains a compact nucleus with the genetic material</a:t>
            </a:r>
          </a:p>
        </p:txBody>
      </p:sp>
      <p:pic>
        <p:nvPicPr>
          <p:cNvPr id="20485" name="Picture 5" descr="sper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32388" y="1676400"/>
            <a:ext cx="2994025" cy="4271963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6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6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6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6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  <p:bldP spid="2048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4530725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2800" dirty="0"/>
              <a:t>  b) Acrosome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2800" dirty="0" err="1"/>
              <a:t>i</a:t>
            </a:r>
            <a:r>
              <a:rPr lang="en-US" sz="2800" dirty="0"/>
              <a:t>) </a:t>
            </a:r>
            <a:r>
              <a:rPr lang="en-US" sz="2800" dirty="0" smtClean="0"/>
              <a:t>Small </a:t>
            </a:r>
            <a:r>
              <a:rPr lang="en-US" sz="2800" dirty="0"/>
              <a:t>protrusion at the anterior end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2800" dirty="0"/>
              <a:t>ii) </a:t>
            </a:r>
            <a:r>
              <a:rPr lang="en-US" sz="2800" dirty="0" smtClean="0"/>
              <a:t>Contains </a:t>
            </a:r>
            <a:r>
              <a:rPr lang="en-US" sz="2800" dirty="0"/>
              <a:t>enzymes that help it penetrate the egg’s membrane</a:t>
            </a:r>
          </a:p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2800" dirty="0"/>
              <a:t>2) </a:t>
            </a:r>
            <a:r>
              <a:rPr lang="en-US" sz="2800" dirty="0" smtClean="0"/>
              <a:t>Body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Midpiece</a:t>
            </a:r>
            <a:r>
              <a:rPr lang="en-US" sz="2800" dirty="0" smtClean="0"/>
              <a:t>)</a:t>
            </a:r>
            <a:endParaRPr lang="en-US" sz="2800" dirty="0"/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2800" dirty="0"/>
              <a:t>a) Contains protein filaments and mitochondria</a:t>
            </a:r>
          </a:p>
        </p:txBody>
      </p:sp>
      <p:pic>
        <p:nvPicPr>
          <p:cNvPr id="39943" name="Picture 7" descr="sper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05400" y="1752600"/>
            <a:ext cx="3154363" cy="4495800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399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399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6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6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600" fill="hold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600" fill="hold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600" fill="hold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600" fill="hold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uiExpand="1" build="p"/>
      <p:bldP spid="399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800" dirty="0"/>
              <a:t>3) Tail (Flagella)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a) Allows the sperm to move</a:t>
            </a:r>
          </a:p>
          <a:p>
            <a:pPr lvl="1">
              <a:buSzTx/>
              <a:buFontTx/>
              <a:buNone/>
            </a:pPr>
            <a:r>
              <a:rPr lang="en-US" sz="2800"/>
              <a:t>b) Gets ATP from mitochondria in the </a:t>
            </a:r>
            <a:r>
              <a:rPr lang="en-US" sz="2800" smtClean="0"/>
              <a:t>body</a:t>
            </a:r>
            <a:endParaRPr lang="en-US" sz="2800"/>
          </a:p>
        </p:txBody>
      </p:sp>
      <p:pic>
        <p:nvPicPr>
          <p:cNvPr id="21509" name="Picture 5" descr="sper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26025" y="1524000"/>
            <a:ext cx="3260725" cy="4648200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2150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2150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6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6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  <p:bldP spid="2150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2800" dirty="0"/>
              <a:t>D. Erection, Orgasm, &amp; Ejaculation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1. Erection</a:t>
            </a:r>
          </a:p>
          <a:p>
            <a:pPr lvl="2">
              <a:buSzTx/>
              <a:buFontTx/>
              <a:buNone/>
            </a:pPr>
            <a:r>
              <a:rPr lang="en-US" sz="2800" dirty="0"/>
              <a:t>A) </a:t>
            </a:r>
            <a:r>
              <a:rPr lang="en-US" sz="2800" dirty="0" smtClean="0"/>
              <a:t>Hardening </a:t>
            </a:r>
            <a:r>
              <a:rPr lang="en-US" sz="2800" dirty="0"/>
              <a:t>of a normally flaccid penis allowing its entry into the vagina</a:t>
            </a:r>
          </a:p>
          <a:p>
            <a:pPr lvl="2">
              <a:buSzTx/>
              <a:buFontTx/>
              <a:buNone/>
            </a:pPr>
            <a:r>
              <a:rPr lang="en-US" sz="2800" dirty="0"/>
              <a:t>B) </a:t>
            </a:r>
            <a:r>
              <a:rPr lang="en-US" sz="2800" dirty="0" smtClean="0"/>
              <a:t>Results </a:t>
            </a:r>
            <a:r>
              <a:rPr lang="en-US" sz="2800" dirty="0"/>
              <a:t>from a filling of the erectile tissue (corpus </a:t>
            </a:r>
            <a:r>
              <a:rPr lang="en-US" sz="2800" dirty="0" err="1"/>
              <a:t>spongiosum</a:t>
            </a:r>
            <a:r>
              <a:rPr lang="en-US" sz="2800" dirty="0"/>
              <a:t> &amp; corpora </a:t>
            </a:r>
            <a:r>
              <a:rPr lang="en-US" sz="2800" dirty="0" err="1"/>
              <a:t>cavernosa</a:t>
            </a:r>
            <a:r>
              <a:rPr lang="en-US" sz="2800" dirty="0"/>
              <a:t>) with blood</a:t>
            </a:r>
          </a:p>
          <a:p>
            <a:pPr lvl="3">
              <a:buSzTx/>
              <a:buFontTx/>
              <a:buNone/>
            </a:pPr>
            <a:r>
              <a:rPr lang="en-US" sz="2800" dirty="0"/>
              <a:t>1) </a:t>
            </a:r>
            <a:r>
              <a:rPr lang="en-US" sz="2800" dirty="0" smtClean="0"/>
              <a:t>Triggered </a:t>
            </a:r>
            <a:r>
              <a:rPr lang="en-US" sz="2800" dirty="0"/>
              <a:t>by tactile and/or psychological stimuli resulting in a parasympathetic reflex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 lvl="1">
              <a:buSzTx/>
              <a:buFontTx/>
              <a:buNone/>
            </a:pPr>
            <a:r>
              <a:rPr lang="en-US" sz="3000" dirty="0"/>
              <a:t>B) Regulate temperature (92</a:t>
            </a:r>
            <a:r>
              <a:rPr lang="en-US" sz="3000" baseline="30000" dirty="0"/>
              <a:t>o</a:t>
            </a:r>
            <a:r>
              <a:rPr lang="en-US" sz="3000" dirty="0"/>
              <a:t>F/33</a:t>
            </a:r>
            <a:r>
              <a:rPr lang="en-US" sz="3000" baseline="30000" dirty="0"/>
              <a:t>o</a:t>
            </a:r>
            <a:r>
              <a:rPr lang="en-US" sz="3000" dirty="0"/>
              <a:t>C)</a:t>
            </a:r>
          </a:p>
          <a:p>
            <a:pPr>
              <a:buSzTx/>
              <a:buFontTx/>
              <a:buNone/>
            </a:pPr>
            <a:r>
              <a:rPr lang="en-US" dirty="0"/>
              <a:t>2. Testes </a:t>
            </a:r>
          </a:p>
          <a:p>
            <a:pPr lvl="1">
              <a:buSzTx/>
              <a:buFontTx/>
              <a:buNone/>
            </a:pPr>
            <a:r>
              <a:rPr lang="en-US" sz="3000" dirty="0"/>
              <a:t>A) Site of spermatogenesis &amp; hormone production</a:t>
            </a:r>
          </a:p>
          <a:p>
            <a:pPr lvl="1">
              <a:buSzTx/>
              <a:buFontTx/>
              <a:buNone/>
            </a:pPr>
            <a:r>
              <a:rPr lang="en-US" sz="3000" dirty="0"/>
              <a:t>B) Structures</a:t>
            </a:r>
          </a:p>
          <a:p>
            <a:pPr lvl="2">
              <a:buSzTx/>
              <a:buFontTx/>
              <a:buNone/>
            </a:pPr>
            <a:r>
              <a:rPr lang="en-US" sz="3000" dirty="0"/>
              <a:t>1) Tunica albuginea – outer </a:t>
            </a:r>
            <a:r>
              <a:rPr lang="en-US" sz="3000" dirty="0" smtClean="0"/>
              <a:t>cell layer</a:t>
            </a:r>
            <a:endParaRPr lang="en-US" sz="3000" dirty="0"/>
          </a:p>
          <a:p>
            <a:pPr lvl="2">
              <a:buSzTx/>
              <a:buFontTx/>
              <a:buNone/>
            </a:pPr>
            <a:r>
              <a:rPr lang="en-US" sz="3000" dirty="0"/>
              <a:t>2) Each testis is subdivided into lobules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1">
              <a:buSzTx/>
              <a:buFontTx/>
              <a:buNone/>
            </a:pPr>
            <a:r>
              <a:rPr lang="en-US" sz="2800" dirty="0"/>
              <a:t>a) </a:t>
            </a:r>
            <a:r>
              <a:rPr lang="en-US" sz="2800" dirty="0" smtClean="0"/>
              <a:t>Causes </a:t>
            </a:r>
            <a:r>
              <a:rPr lang="en-US" sz="2800" dirty="0"/>
              <a:t>a release of nitric oxide from local cells</a:t>
            </a:r>
          </a:p>
          <a:p>
            <a:pPr>
              <a:buSzTx/>
              <a:buFontTx/>
              <a:buNone/>
            </a:pPr>
            <a:r>
              <a:rPr lang="en-US" sz="2800" dirty="0"/>
              <a:t>2) </a:t>
            </a:r>
            <a:r>
              <a:rPr lang="en-US" sz="2800" dirty="0" smtClean="0"/>
              <a:t>Causes </a:t>
            </a:r>
            <a:r>
              <a:rPr lang="en-US" sz="2800" dirty="0"/>
              <a:t>vasodilation </a:t>
            </a:r>
            <a:r>
              <a:rPr lang="en-US" sz="2800"/>
              <a:t>of </a:t>
            </a:r>
            <a:r>
              <a:rPr lang="en-US" sz="2800" smtClean="0"/>
              <a:t>arteries leading </a:t>
            </a:r>
            <a:r>
              <a:rPr lang="en-US" sz="2800" dirty="0"/>
              <a:t>to penis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a) </a:t>
            </a:r>
            <a:r>
              <a:rPr lang="en-US" sz="2800" dirty="0" smtClean="0"/>
              <a:t>No </a:t>
            </a:r>
            <a:r>
              <a:rPr lang="en-US" sz="2800" dirty="0"/>
              <a:t>change in the veins leaving the penis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b) </a:t>
            </a:r>
            <a:r>
              <a:rPr lang="en-US" sz="2800" dirty="0" smtClean="0"/>
              <a:t>As </a:t>
            </a:r>
            <a:r>
              <a:rPr lang="en-US" sz="2800" dirty="0"/>
              <a:t>extra blood fills the penis, the veins compress reducing blood flow leaving the penis</a:t>
            </a:r>
          </a:p>
          <a:p>
            <a:pPr>
              <a:buSzTx/>
              <a:buFontTx/>
              <a:buNone/>
            </a:pPr>
            <a:r>
              <a:rPr lang="en-US" sz="2800" dirty="0"/>
              <a:t>3) </a:t>
            </a:r>
            <a:r>
              <a:rPr lang="en-US" sz="2800" dirty="0" smtClean="0"/>
              <a:t>Extra </a:t>
            </a:r>
            <a:r>
              <a:rPr lang="en-US" sz="2800" dirty="0"/>
              <a:t>blood fills the erectile tissue causing it to expand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SzTx/>
              <a:buFontTx/>
              <a:buNone/>
            </a:pPr>
            <a:r>
              <a:rPr lang="en-US" sz="3000" dirty="0"/>
              <a:t>4) </a:t>
            </a:r>
            <a:r>
              <a:rPr lang="en-US" sz="3000" dirty="0" smtClean="0"/>
              <a:t>Parasympathetic </a:t>
            </a:r>
            <a:r>
              <a:rPr lang="en-US" sz="3000" dirty="0"/>
              <a:t>input also causes the bulbourethral glands to release their secretions (pre-ejaculate)</a:t>
            </a:r>
          </a:p>
          <a:p>
            <a:pPr>
              <a:buSzTx/>
              <a:buFontTx/>
              <a:buNone/>
            </a:pPr>
            <a:r>
              <a:rPr lang="en-US" dirty="0"/>
              <a:t>2. Orgasm (a.k.a. climax)</a:t>
            </a:r>
          </a:p>
          <a:p>
            <a:pPr lvl="1">
              <a:buSzTx/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Pleasurable </a:t>
            </a:r>
            <a:r>
              <a:rPr lang="en-US" sz="3000" dirty="0"/>
              <a:t>feeling of physiological &amp; psychological release</a:t>
            </a:r>
          </a:p>
          <a:p>
            <a:pPr lvl="1">
              <a:buSzTx/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Results </a:t>
            </a:r>
            <a:r>
              <a:rPr lang="en-US" sz="3000" dirty="0"/>
              <a:t>due to continuation of same stimuli that causes erection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2800" dirty="0"/>
              <a:t>C) </a:t>
            </a:r>
            <a:r>
              <a:rPr lang="en-US" sz="2800" dirty="0" smtClean="0"/>
              <a:t>Usually </a:t>
            </a:r>
            <a:r>
              <a:rPr lang="en-US" sz="2800" dirty="0"/>
              <a:t>accompanies ejaculation</a:t>
            </a:r>
          </a:p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2800" dirty="0"/>
              <a:t>D) </a:t>
            </a:r>
            <a:r>
              <a:rPr lang="en-US" sz="2800" dirty="0" smtClean="0"/>
              <a:t>Physiological </a:t>
            </a:r>
            <a:r>
              <a:rPr lang="en-US" sz="2800" dirty="0"/>
              <a:t>changes include: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2800" dirty="0"/>
              <a:t>1) </a:t>
            </a:r>
            <a:r>
              <a:rPr lang="en-US" sz="2800" dirty="0" smtClean="0"/>
              <a:t>Increased </a:t>
            </a:r>
            <a:r>
              <a:rPr lang="en-US" sz="2800" dirty="0"/>
              <a:t>heart rate (up to 180 </a:t>
            </a:r>
            <a:r>
              <a:rPr lang="en-US" sz="2800" dirty="0" err="1"/>
              <a:t>bpm</a:t>
            </a:r>
            <a:r>
              <a:rPr lang="en-US" sz="2800" dirty="0"/>
              <a:t>), respiration, &amp; BP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2800" dirty="0"/>
              <a:t>2) </a:t>
            </a:r>
            <a:r>
              <a:rPr lang="en-US" sz="2800" dirty="0" smtClean="0"/>
              <a:t>Heightened </a:t>
            </a:r>
            <a:r>
              <a:rPr lang="en-US" sz="2800" dirty="0"/>
              <a:t>emotions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2800" dirty="0"/>
              <a:t>3) </a:t>
            </a:r>
            <a:r>
              <a:rPr lang="en-US" sz="2800" dirty="0" smtClean="0"/>
              <a:t>Generalized </a:t>
            </a:r>
            <a:r>
              <a:rPr lang="en-US" sz="2800" dirty="0"/>
              <a:t>skeletal muscle contraction</a:t>
            </a:r>
          </a:p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2800" dirty="0"/>
              <a:t>E) </a:t>
            </a:r>
            <a:r>
              <a:rPr lang="en-US" sz="2800" dirty="0" smtClean="0"/>
              <a:t>Followed </a:t>
            </a:r>
            <a:r>
              <a:rPr lang="en-US" sz="2800" dirty="0"/>
              <a:t>by a latent period that prevents male from having second orgasm for minutes to hours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800" dirty="0"/>
              <a:t>3. Ejaculation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A) </a:t>
            </a:r>
            <a:r>
              <a:rPr lang="en-US" sz="2800" dirty="0" smtClean="0"/>
              <a:t>The </a:t>
            </a:r>
            <a:r>
              <a:rPr lang="en-US" sz="2800" dirty="0"/>
              <a:t>forceful expulsion of semen into the urethra and out of the penis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B) </a:t>
            </a:r>
            <a:r>
              <a:rPr lang="en-US" sz="2800" dirty="0" smtClean="0"/>
              <a:t>Results </a:t>
            </a:r>
            <a:r>
              <a:rPr lang="en-US" sz="2800" dirty="0"/>
              <a:t>from a sympathetic reflex triggered by same stimuli that trigger </a:t>
            </a:r>
            <a:r>
              <a:rPr lang="en-US" sz="2800" dirty="0" smtClean="0"/>
              <a:t>erection &amp; orgasm</a:t>
            </a:r>
            <a:endParaRPr lang="en-US" sz="2800" dirty="0"/>
          </a:p>
          <a:p>
            <a:pPr lvl="2">
              <a:buSzTx/>
              <a:buFontTx/>
              <a:buNone/>
            </a:pPr>
            <a:r>
              <a:rPr lang="en-US" sz="2800" dirty="0"/>
              <a:t>1) </a:t>
            </a:r>
            <a:r>
              <a:rPr lang="en-US" sz="2800" dirty="0" smtClean="0"/>
              <a:t>Sympathetic </a:t>
            </a:r>
            <a:r>
              <a:rPr lang="en-US" sz="2800" dirty="0"/>
              <a:t>impulses cause contraction of smooth muscle lining of the accessory glands and ducts forcing secretions into the urethra (emission)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lvl="2">
              <a:buSzTx/>
              <a:buFontTx/>
              <a:buNone/>
            </a:pPr>
            <a:r>
              <a:rPr lang="en-US" sz="2800" dirty="0"/>
              <a:t>2) </a:t>
            </a:r>
            <a:r>
              <a:rPr lang="en-US" sz="2800" dirty="0" smtClean="0"/>
              <a:t>Emission </a:t>
            </a:r>
            <a:r>
              <a:rPr lang="en-US" sz="2800" dirty="0"/>
              <a:t>triggers skeletal muscle contractions at the base of the penis forcing semen out of the urethra at a high rate of speed (200 inches/sec)</a:t>
            </a:r>
          </a:p>
          <a:p>
            <a:pPr lvl="2">
              <a:buSzTx/>
              <a:buFontTx/>
              <a:buNone/>
            </a:pPr>
            <a:r>
              <a:rPr lang="en-US" sz="2800" dirty="0"/>
              <a:t>3) </a:t>
            </a:r>
            <a:r>
              <a:rPr lang="en-US" sz="2800" dirty="0" smtClean="0"/>
              <a:t>Also </a:t>
            </a:r>
            <a:r>
              <a:rPr lang="en-US" sz="2800" dirty="0"/>
              <a:t>causes constriction of internal urethral sphincter to prevent urine from escaping the bladder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C) </a:t>
            </a:r>
            <a:r>
              <a:rPr lang="en-US" sz="2800" dirty="0" smtClean="0"/>
              <a:t>Sympathetic </a:t>
            </a:r>
            <a:r>
              <a:rPr lang="en-US" sz="2800" dirty="0"/>
              <a:t>impulses over-ride parasympathetic ones causing the penis to return to its flaccid state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dirty="0"/>
              <a:t>4. C</a:t>
            </a:r>
            <a:r>
              <a:rPr lang="en-US" dirty="0" smtClean="0"/>
              <a:t>haracteristics </a:t>
            </a:r>
            <a:r>
              <a:rPr lang="en-US" dirty="0"/>
              <a:t>of semen</a:t>
            </a:r>
          </a:p>
          <a:p>
            <a:pPr lvl="1">
              <a:buSzTx/>
              <a:buFontTx/>
              <a:buNone/>
            </a:pPr>
            <a:r>
              <a:rPr lang="en-US" sz="3000" dirty="0"/>
              <a:t>A) pH – 7.2 to 7.6</a:t>
            </a:r>
          </a:p>
          <a:p>
            <a:pPr lvl="1">
              <a:buSzTx/>
              <a:buFontTx/>
              <a:buNone/>
            </a:pPr>
            <a:r>
              <a:rPr lang="en-US" sz="3000" dirty="0"/>
              <a:t>B) Normal discharge – 2-6ml per ejaculation</a:t>
            </a:r>
          </a:p>
          <a:p>
            <a:pPr lvl="2">
              <a:buSzTx/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Average </a:t>
            </a:r>
            <a:r>
              <a:rPr lang="en-US" sz="3000" dirty="0"/>
              <a:t>= 2.75ml</a:t>
            </a:r>
          </a:p>
          <a:p>
            <a:pPr lvl="1">
              <a:buSzTx/>
              <a:buFontTx/>
              <a:buNone/>
            </a:pPr>
            <a:r>
              <a:rPr lang="en-US" sz="3000" dirty="0"/>
              <a:t>C) Sperm count is roughly 50 to 130 million/ml</a:t>
            </a:r>
          </a:p>
          <a:p>
            <a:pPr lvl="2">
              <a:buSzTx/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Average </a:t>
            </a:r>
            <a:r>
              <a:rPr lang="en-US" sz="3000" dirty="0"/>
              <a:t>= 66 million/ml (180 million total)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dirty="0"/>
              <a:t>D) Morphology – &lt;35% are abnormal</a:t>
            </a:r>
          </a:p>
          <a:p>
            <a:pPr>
              <a:buSzTx/>
              <a:buFontTx/>
              <a:buNone/>
            </a:pPr>
            <a:r>
              <a:rPr lang="en-US" dirty="0"/>
              <a:t>E) Motility – 60% exhibit forward motility</a:t>
            </a:r>
          </a:p>
          <a:p>
            <a:pPr>
              <a:buSzTx/>
              <a:buFontTx/>
              <a:buNone/>
            </a:pPr>
            <a:r>
              <a:rPr lang="en-US" dirty="0"/>
              <a:t>F) Survival – can live 24-72 hours after ejaculation into the female</a:t>
            </a:r>
          </a:p>
          <a:p>
            <a:pPr lvl="1">
              <a:buSzTx/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Can </a:t>
            </a:r>
            <a:r>
              <a:rPr lang="en-US" sz="3000" dirty="0"/>
              <a:t>be stored for 18 hours to 10 days in the male reproductive tract before losing their ability to fertilize an egg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530725"/>
          </a:xfrm>
        </p:spPr>
        <p:txBody>
          <a:bodyPr/>
          <a:lstStyle/>
          <a:p>
            <a:pPr>
              <a:buSzTx/>
              <a:buNone/>
            </a:pPr>
            <a:r>
              <a:rPr lang="en-US" sz="2800" dirty="0"/>
              <a:t>E. Hormones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1</a:t>
            </a:r>
            <a:r>
              <a:rPr lang="en-US" sz="2800" dirty="0" smtClean="0"/>
              <a:t>. Testes (interstitial cells)</a:t>
            </a:r>
            <a:endParaRPr lang="en-US" sz="2800" dirty="0"/>
          </a:p>
          <a:p>
            <a:pPr lvl="2">
              <a:buSzTx/>
              <a:buFontTx/>
              <a:buNone/>
            </a:pPr>
            <a:r>
              <a:rPr lang="en-US" sz="2800" dirty="0"/>
              <a:t>A) Release testosterone &amp; </a:t>
            </a:r>
            <a:r>
              <a:rPr lang="en-US" sz="2800" dirty="0" err="1"/>
              <a:t>inhibin</a:t>
            </a:r>
            <a:endParaRPr lang="en-US" sz="2800" dirty="0"/>
          </a:p>
          <a:p>
            <a:pPr lvl="3">
              <a:buSzTx/>
              <a:buFontTx/>
              <a:buNone/>
            </a:pPr>
            <a:r>
              <a:rPr lang="en-US" sz="2800" dirty="0"/>
              <a:t>1) Causes secondary sex characteristics</a:t>
            </a:r>
          </a:p>
          <a:p>
            <a:pPr lvl="4">
              <a:buSzTx/>
              <a:buFontTx/>
              <a:buNone/>
            </a:pPr>
            <a:r>
              <a:rPr lang="en-US" sz="2800" dirty="0"/>
              <a:t>a) Increased hair growth on most of body </a:t>
            </a:r>
          </a:p>
          <a:p>
            <a:pPr lvl="5">
              <a:buSzTx/>
              <a:buFontTx/>
              <a:buNone/>
            </a:pPr>
            <a:r>
              <a:rPr lang="en-US" sz="2800" dirty="0" err="1"/>
              <a:t>i</a:t>
            </a:r>
            <a:r>
              <a:rPr lang="en-US" sz="2800" dirty="0"/>
              <a:t>) </a:t>
            </a:r>
            <a:r>
              <a:rPr lang="en-US" sz="2800" dirty="0" smtClean="0"/>
              <a:t>May </a:t>
            </a:r>
            <a:r>
              <a:rPr lang="en-US" sz="2800" dirty="0"/>
              <a:t>slow hair growth on scalp</a:t>
            </a:r>
          </a:p>
          <a:p>
            <a:pPr lvl="4">
              <a:buSzTx/>
              <a:buFontTx/>
              <a:buNone/>
            </a:pPr>
            <a:r>
              <a:rPr lang="en-US" sz="2800" dirty="0"/>
              <a:t>b</a:t>
            </a:r>
            <a:r>
              <a:rPr lang="en-US" sz="2800"/>
              <a:t>) </a:t>
            </a:r>
            <a:r>
              <a:rPr lang="en-US" sz="2800" smtClean="0"/>
              <a:t>Enlargement </a:t>
            </a:r>
            <a:r>
              <a:rPr lang="en-US" sz="2800" dirty="0"/>
              <a:t>of larynx and vocal folds</a:t>
            </a:r>
          </a:p>
          <a:p>
            <a:pPr lvl="5">
              <a:buSzTx/>
              <a:buFontTx/>
              <a:buNone/>
            </a:pPr>
            <a:r>
              <a:rPr lang="en-US" sz="2800" dirty="0" err="1"/>
              <a:t>i</a:t>
            </a:r>
            <a:r>
              <a:rPr lang="en-US" sz="2800" dirty="0"/>
              <a:t>) </a:t>
            </a:r>
            <a:r>
              <a:rPr lang="en-US" sz="2800" dirty="0" smtClean="0"/>
              <a:t>Results </a:t>
            </a:r>
            <a:r>
              <a:rPr lang="en-US" sz="2800" dirty="0"/>
              <a:t>in a deeper </a:t>
            </a:r>
            <a:r>
              <a:rPr lang="en-US" sz="2800" dirty="0" smtClean="0"/>
              <a:t>voice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6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6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SzTx/>
              <a:buNone/>
            </a:pPr>
            <a:r>
              <a:rPr lang="en-US" sz="2800" dirty="0"/>
              <a:t>c) </a:t>
            </a:r>
            <a:r>
              <a:rPr lang="en-US" sz="2800" dirty="0" smtClean="0"/>
              <a:t>Thickening </a:t>
            </a:r>
            <a:r>
              <a:rPr lang="en-US" sz="2800" dirty="0"/>
              <a:t>of the skin</a:t>
            </a:r>
          </a:p>
          <a:p>
            <a:pPr lvl="1">
              <a:buSzTx/>
              <a:buFontTx/>
              <a:buNone/>
            </a:pPr>
            <a:r>
              <a:rPr lang="en-US" sz="2800" dirty="0" smtClean="0"/>
              <a:t>d</a:t>
            </a:r>
            <a:r>
              <a:rPr lang="en-US" sz="2800" dirty="0"/>
              <a:t>) </a:t>
            </a:r>
            <a:r>
              <a:rPr lang="en-US" sz="2800" dirty="0" smtClean="0"/>
              <a:t>Increased </a:t>
            </a:r>
            <a:r>
              <a:rPr lang="en-US" sz="2800" dirty="0"/>
              <a:t>muscular development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e) </a:t>
            </a:r>
            <a:r>
              <a:rPr lang="en-US" sz="2800" dirty="0" smtClean="0"/>
              <a:t>Broadening </a:t>
            </a:r>
            <a:r>
              <a:rPr lang="en-US" sz="2800" dirty="0"/>
              <a:t>of the shoulders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f) </a:t>
            </a:r>
            <a:r>
              <a:rPr lang="en-US" sz="2800" dirty="0" smtClean="0"/>
              <a:t>Narrowing </a:t>
            </a:r>
            <a:r>
              <a:rPr lang="en-US" sz="2800" dirty="0"/>
              <a:t>of the waist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g) </a:t>
            </a:r>
            <a:r>
              <a:rPr lang="en-US" sz="2800" dirty="0" smtClean="0"/>
              <a:t>Thickening </a:t>
            </a:r>
            <a:r>
              <a:rPr lang="en-US" sz="2800" dirty="0"/>
              <a:t>and strengthening of the bones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h) </a:t>
            </a:r>
            <a:r>
              <a:rPr lang="en-US" sz="2800" dirty="0" smtClean="0"/>
              <a:t>Increased </a:t>
            </a:r>
            <a:r>
              <a:rPr lang="en-US" sz="2800" dirty="0"/>
              <a:t>release of erythropoietin </a:t>
            </a:r>
            <a:r>
              <a:rPr lang="en-US" sz="2800" dirty="0">
                <a:sym typeface="Wingdings" pitchFamily="2" charset="2"/>
              </a:rPr>
              <a:t> increases RBC count</a:t>
            </a:r>
          </a:p>
          <a:p>
            <a:pPr>
              <a:buSzTx/>
              <a:buFontTx/>
              <a:buNone/>
            </a:pPr>
            <a:r>
              <a:rPr lang="en-US" sz="2800" dirty="0">
                <a:sym typeface="Wingdings" pitchFamily="2" charset="2"/>
              </a:rPr>
              <a:t>2) Inhibits release of LH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2800" dirty="0"/>
              <a:t>F. Disorders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1. Testicular cancer (1 in every 20,000 males) – most common cancer in men ages 15 to 35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2. </a:t>
            </a:r>
            <a:r>
              <a:rPr lang="en-US" sz="2800" dirty="0" err="1"/>
              <a:t>Prostatomegaly</a:t>
            </a:r>
            <a:r>
              <a:rPr lang="en-US" sz="2800" dirty="0"/>
              <a:t> – enlargement of the prostate </a:t>
            </a:r>
          </a:p>
          <a:p>
            <a:pPr lvl="2">
              <a:buSzTx/>
              <a:buFontTx/>
              <a:buNone/>
            </a:pPr>
            <a:r>
              <a:rPr lang="en-US" sz="2800" dirty="0"/>
              <a:t>A) </a:t>
            </a:r>
            <a:r>
              <a:rPr lang="en-US" sz="2800" dirty="0" smtClean="0"/>
              <a:t>Leads </a:t>
            </a:r>
            <a:r>
              <a:rPr lang="en-US" sz="2800" dirty="0"/>
              <a:t>to anuria or inability to achieve an erection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3. </a:t>
            </a:r>
            <a:r>
              <a:rPr lang="en-US" sz="2800" dirty="0" err="1"/>
              <a:t>Prostatitis</a:t>
            </a:r>
            <a:r>
              <a:rPr lang="en-US" sz="2800" dirty="0"/>
              <a:t> – inflammation of the prostate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4. Orchitis – inflammation of the testis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5. </a:t>
            </a:r>
            <a:r>
              <a:rPr lang="en-US" sz="2800" dirty="0" smtClean="0"/>
              <a:t>Epididymitis – inflammation of the epididymis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SzTx/>
              <a:buFontTx/>
              <a:buNone/>
            </a:pPr>
            <a:r>
              <a:rPr lang="en-US" sz="2800" dirty="0"/>
              <a:t>3) Each lobule contains 1-4 highly convoluted </a:t>
            </a:r>
            <a:r>
              <a:rPr lang="en-US" sz="2800" u="sng" dirty="0"/>
              <a:t>seminiferous tubules</a:t>
            </a:r>
          </a:p>
          <a:p>
            <a:pPr lvl="1">
              <a:lnSpc>
                <a:spcPct val="80000"/>
              </a:lnSpc>
              <a:buSzTx/>
              <a:buFontTx/>
              <a:buNone/>
            </a:pPr>
            <a:r>
              <a:rPr lang="en-US" sz="2800" dirty="0"/>
              <a:t>a) The tubules contain the </a:t>
            </a:r>
            <a:r>
              <a:rPr lang="en-US" sz="2800" dirty="0" err="1" smtClean="0"/>
              <a:t>spermatogonia</a:t>
            </a:r>
            <a:r>
              <a:rPr lang="en-US" sz="2800" dirty="0" smtClean="0"/>
              <a:t>, </a:t>
            </a:r>
            <a:r>
              <a:rPr lang="en-US" sz="2800" dirty="0"/>
              <a:t>which will mature into sperm</a:t>
            </a:r>
          </a:p>
          <a:p>
            <a:pPr lvl="1">
              <a:lnSpc>
                <a:spcPct val="80000"/>
              </a:lnSpc>
              <a:buSzTx/>
              <a:buFontTx/>
              <a:buNone/>
            </a:pPr>
            <a:r>
              <a:rPr lang="en-US" sz="2800" dirty="0"/>
              <a:t>b) In between the tubules are </a:t>
            </a:r>
            <a:r>
              <a:rPr lang="en-US" sz="2800" u="sng" dirty="0"/>
              <a:t>interstitial </a:t>
            </a:r>
            <a:r>
              <a:rPr lang="en-US" sz="2800" u="sng" dirty="0" smtClean="0"/>
              <a:t>cells</a:t>
            </a:r>
            <a:r>
              <a:rPr lang="en-US" sz="2800" dirty="0" smtClean="0"/>
              <a:t>,</a:t>
            </a:r>
            <a:r>
              <a:rPr lang="en-US" sz="2800" u="sng" dirty="0" smtClean="0"/>
              <a:t> </a:t>
            </a:r>
            <a:r>
              <a:rPr lang="en-US" sz="2800" dirty="0"/>
              <a:t>which produce hormones</a:t>
            </a:r>
          </a:p>
          <a:p>
            <a:pPr lvl="2">
              <a:lnSpc>
                <a:spcPct val="80000"/>
              </a:lnSpc>
              <a:buSzTx/>
              <a:buFontTx/>
              <a:buNone/>
            </a:pPr>
            <a:r>
              <a:rPr lang="en-US" sz="2800" dirty="0" err="1"/>
              <a:t>i</a:t>
            </a:r>
            <a:r>
              <a:rPr lang="en-US" sz="2800" dirty="0"/>
              <a:t>) </a:t>
            </a:r>
            <a:r>
              <a:rPr lang="en-US" sz="2800" dirty="0" smtClean="0"/>
              <a:t>Testosterone </a:t>
            </a:r>
            <a:r>
              <a:rPr lang="en-US" sz="2800" dirty="0"/>
              <a:t>&amp; </a:t>
            </a:r>
            <a:r>
              <a:rPr lang="en-US" sz="2800" dirty="0" err="1"/>
              <a:t>inhibin</a:t>
            </a:r>
            <a:endParaRPr lang="en-US" sz="2800" dirty="0"/>
          </a:p>
          <a:p>
            <a:pPr>
              <a:lnSpc>
                <a:spcPct val="80000"/>
              </a:lnSpc>
              <a:buSzTx/>
              <a:buFontTx/>
              <a:buNone/>
            </a:pPr>
            <a:r>
              <a:rPr lang="en-US" sz="2800" dirty="0"/>
              <a:t>4) The tubules converge and unite to form the rete testis</a:t>
            </a:r>
          </a:p>
          <a:p>
            <a:pPr>
              <a:lnSpc>
                <a:spcPct val="80000"/>
              </a:lnSpc>
              <a:buSzTx/>
              <a:buFontTx/>
              <a:buNone/>
            </a:pPr>
            <a:r>
              <a:rPr lang="en-US" sz="2800" dirty="0"/>
              <a:t>5) The rete testis gives rise to </a:t>
            </a:r>
            <a:r>
              <a:rPr lang="en-US" sz="2800"/>
              <a:t>several </a:t>
            </a:r>
            <a:r>
              <a:rPr lang="en-US" sz="2800" smtClean="0"/>
              <a:t>ducts, </a:t>
            </a:r>
            <a:r>
              <a:rPr lang="en-US" sz="2800" dirty="0"/>
              <a:t>which open into the epididymis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2900" dirty="0"/>
              <a:t>6. Impotence – inability to achieve an erection</a:t>
            </a:r>
          </a:p>
          <a:p>
            <a:pPr lvl="1">
              <a:buSzTx/>
              <a:buFontTx/>
              <a:buNone/>
            </a:pPr>
            <a:r>
              <a:rPr lang="en-US" sz="2900" dirty="0"/>
              <a:t>A) </a:t>
            </a:r>
            <a:r>
              <a:rPr lang="en-US" sz="2900" dirty="0" smtClean="0"/>
              <a:t>Usually </a:t>
            </a:r>
            <a:r>
              <a:rPr lang="en-US" sz="2900" dirty="0"/>
              <a:t>caused by reduced nitric oxide levels or hardening of the arterioles leading to the penis</a:t>
            </a:r>
          </a:p>
          <a:p>
            <a:pPr lvl="2">
              <a:buSzTx/>
              <a:buFontTx/>
              <a:buNone/>
            </a:pPr>
            <a:r>
              <a:rPr lang="en-US" sz="2900" dirty="0"/>
              <a:t>1) </a:t>
            </a:r>
            <a:r>
              <a:rPr lang="en-US" sz="2900" dirty="0" smtClean="0"/>
              <a:t>Nitric </a:t>
            </a:r>
            <a:r>
              <a:rPr lang="en-US" sz="2900" dirty="0"/>
              <a:t>oxide release decreases with age</a:t>
            </a:r>
          </a:p>
          <a:p>
            <a:pPr lvl="3">
              <a:buSzTx/>
              <a:buNone/>
            </a:pPr>
            <a:r>
              <a:rPr lang="en-US" sz="2900" dirty="0" smtClean="0"/>
              <a:t>a) Drugs such as Viagra, Levitra, and Cialis work by increasing nitric oxide levels</a:t>
            </a:r>
          </a:p>
          <a:p>
            <a:pPr lvl="2">
              <a:buSzTx/>
              <a:buFontTx/>
              <a:buNone/>
            </a:pPr>
            <a:r>
              <a:rPr lang="en-US" sz="2900" dirty="0" smtClean="0"/>
              <a:t>2</a:t>
            </a:r>
            <a:r>
              <a:rPr lang="en-US" sz="2900" dirty="0"/>
              <a:t>) </a:t>
            </a:r>
            <a:r>
              <a:rPr lang="en-US" sz="2900" dirty="0" smtClean="0"/>
              <a:t>Can </a:t>
            </a:r>
            <a:r>
              <a:rPr lang="en-US" sz="2900" dirty="0"/>
              <a:t>also be reduced by stress, alcohol, and </a:t>
            </a:r>
            <a:r>
              <a:rPr lang="en-US" sz="2900" dirty="0" smtClean="0"/>
              <a:t>drugs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SzTx/>
              <a:buNone/>
            </a:pPr>
            <a:r>
              <a:rPr lang="en-US" sz="2800" dirty="0"/>
              <a:t>3) </a:t>
            </a:r>
            <a:r>
              <a:rPr lang="en-US" sz="2800" dirty="0" smtClean="0"/>
              <a:t>Smoking </a:t>
            </a:r>
            <a:r>
              <a:rPr lang="en-US" sz="2800" dirty="0"/>
              <a:t>causes hardening of the arterioles</a:t>
            </a:r>
          </a:p>
          <a:p>
            <a:pPr lvl="4">
              <a:buSzTx/>
              <a:buNone/>
            </a:pPr>
            <a:r>
              <a:rPr lang="en-US" sz="2800" dirty="0"/>
              <a:t>a) #1 cause in men under 40</a:t>
            </a:r>
          </a:p>
          <a:p>
            <a:pPr lvl="2">
              <a:buSzTx/>
              <a:buNone/>
            </a:pPr>
            <a:r>
              <a:rPr lang="en-US" sz="2800" dirty="0"/>
              <a:t>B) 50% of men over 40 and 70% of men over 70 experience it to varying degrees</a:t>
            </a:r>
          </a:p>
          <a:p>
            <a:pPr>
              <a:buNone/>
            </a:pPr>
            <a:r>
              <a:rPr lang="en-US" sz="2800" dirty="0" smtClean="0"/>
              <a:t>7. </a:t>
            </a:r>
            <a:r>
              <a:rPr lang="en-US" sz="2800" dirty="0" err="1" smtClean="0"/>
              <a:t>Priapism</a:t>
            </a:r>
            <a:r>
              <a:rPr lang="en-US" sz="2800" dirty="0" smtClean="0"/>
              <a:t> – prolonged and painful erection that can last for hours to days</a:t>
            </a:r>
          </a:p>
          <a:p>
            <a:pPr lvl="1">
              <a:buNone/>
            </a:pPr>
            <a:r>
              <a:rPr lang="en-US" sz="2800" dirty="0" smtClean="0"/>
              <a:t>A) Treatment ranges from simple medications to surgery depending on severity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Reproductive System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dirty="0" smtClean="0"/>
              <a:t>8. Cryptorchidism – failure of testes to descend into the scrotum</a:t>
            </a:r>
          </a:p>
          <a:p>
            <a:pPr lvl="1">
              <a:buSzTx/>
              <a:buFontTx/>
              <a:buNone/>
            </a:pPr>
            <a:r>
              <a:rPr lang="en-US" sz="3000" dirty="0" smtClean="0"/>
              <a:t>A) #1 precursor for testicular cancer</a:t>
            </a:r>
          </a:p>
          <a:p>
            <a:pPr>
              <a:buSzTx/>
              <a:buFontTx/>
              <a:buNone/>
            </a:pPr>
            <a:r>
              <a:rPr lang="en-US" dirty="0" smtClean="0"/>
              <a:t>9. </a:t>
            </a:r>
            <a:r>
              <a:rPr lang="en-US" dirty="0"/>
              <a:t>Sexually transmitted diseases – variety of disorders usually caused by a bacteria or virus</a:t>
            </a:r>
          </a:p>
          <a:p>
            <a:pPr lvl="1">
              <a:buSzTx/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Can </a:t>
            </a:r>
            <a:r>
              <a:rPr lang="en-US" sz="3000" dirty="0"/>
              <a:t>often lead to reproductive difficulty or dysfunction in males and </a:t>
            </a:r>
            <a:r>
              <a:rPr lang="en-US" sz="3000" dirty="0" smtClean="0"/>
              <a:t>females</a:t>
            </a:r>
            <a:endParaRPr lang="en-US" sz="3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Reproductive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Tx/>
              <a:buFontTx/>
              <a:buNone/>
            </a:pPr>
            <a:r>
              <a:rPr lang="en-US" sz="3000" dirty="0" smtClean="0"/>
              <a:t>B) Examples include gonorrhea, syphilis, chlamydia, genital warts, genital herpes</a:t>
            </a:r>
          </a:p>
          <a:p>
            <a:pPr>
              <a:buSzTx/>
              <a:buFontTx/>
              <a:buNone/>
            </a:pPr>
            <a:r>
              <a:rPr lang="en-US" dirty="0" smtClean="0"/>
              <a:t>9. Sterility – low sperm counts (&lt;20 million/ml)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600"/>
              <a:t>3. Epididymis</a:t>
            </a:r>
          </a:p>
          <a:p>
            <a:pPr lvl="1">
              <a:buSzTx/>
              <a:buFontTx/>
              <a:buNone/>
            </a:pPr>
            <a:r>
              <a:rPr lang="en-US"/>
              <a:t>A) Site of sperm maturation and storage</a:t>
            </a:r>
          </a:p>
          <a:p>
            <a:pPr lvl="1">
              <a:buSzTx/>
              <a:buFontTx/>
              <a:buNone/>
            </a:pPr>
            <a:r>
              <a:rPr lang="en-US"/>
              <a:t>B) Takes 20 days for sperm to travel through it</a:t>
            </a:r>
          </a:p>
          <a:p>
            <a:pPr lvl="1">
              <a:buSzTx/>
              <a:buFontTx/>
              <a:buNone/>
            </a:pPr>
            <a:r>
              <a:rPr lang="en-US"/>
              <a:t>C) Can store sperm for several months</a:t>
            </a:r>
          </a:p>
        </p:txBody>
      </p:sp>
      <p:pic>
        <p:nvPicPr>
          <p:cNvPr id="9221" name="Picture 5" descr="test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00600" y="2133600"/>
            <a:ext cx="3378200" cy="3127375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6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6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6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6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  <p:bldP spid="922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800" dirty="0"/>
              <a:t>4. Vas deferens  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A) Conduct and store sperm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B) Move upward in spermatic cord into pelvic cavity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C) Both sides join with ducts of the seminal </a:t>
            </a:r>
            <a:r>
              <a:rPr lang="en-US" sz="2800" dirty="0" smtClean="0"/>
              <a:t>vesicles </a:t>
            </a:r>
            <a:r>
              <a:rPr lang="en-US" sz="2800" dirty="0"/>
              <a:t>to </a:t>
            </a:r>
            <a:r>
              <a:rPr lang="en-US" sz="2800"/>
              <a:t>form </a:t>
            </a:r>
            <a:r>
              <a:rPr lang="en-US" sz="2800" smtClean="0"/>
              <a:t>the ejaculatory </a:t>
            </a:r>
            <a:r>
              <a:rPr lang="en-US" sz="2800" dirty="0"/>
              <a:t>duct which flows into urethra</a:t>
            </a:r>
          </a:p>
          <a:p>
            <a:pPr>
              <a:buSzTx/>
              <a:buFontTx/>
              <a:buNone/>
            </a:pPr>
            <a:r>
              <a:rPr lang="en-US" sz="2800" dirty="0"/>
              <a:t>5. </a:t>
            </a:r>
            <a:r>
              <a:rPr lang="en-US" sz="2800" dirty="0" smtClean="0"/>
              <a:t>Prostate gland</a:t>
            </a:r>
            <a:endParaRPr lang="en-US" sz="2800" dirty="0"/>
          </a:p>
          <a:p>
            <a:pPr lvl="1">
              <a:buSzTx/>
              <a:buFontTx/>
              <a:buNone/>
            </a:pPr>
            <a:r>
              <a:rPr lang="en-US" sz="2800" dirty="0"/>
              <a:t>A) Chestnut shaped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SzTx/>
              <a:buFontTx/>
              <a:buNone/>
            </a:pPr>
            <a:r>
              <a:rPr lang="en-US" sz="2800"/>
              <a:t>B) Encircles urethra inferior to the bladder</a:t>
            </a:r>
          </a:p>
          <a:p>
            <a:pPr lvl="1">
              <a:buSzTx/>
              <a:buFontTx/>
              <a:buNone/>
            </a:pPr>
            <a:r>
              <a:rPr lang="en-US" sz="2800"/>
              <a:t>C) Expels thin, milky fluid through a series of ducts</a:t>
            </a:r>
          </a:p>
          <a:p>
            <a:pPr lvl="2">
              <a:buSzTx/>
              <a:buFontTx/>
              <a:buNone/>
            </a:pPr>
            <a:r>
              <a:rPr lang="en-US" sz="2800"/>
              <a:t>1) Comprises about 33% of semen</a:t>
            </a:r>
          </a:p>
          <a:p>
            <a:pPr lvl="2">
              <a:buSzTx/>
              <a:buFontTx/>
              <a:buNone/>
            </a:pPr>
            <a:r>
              <a:rPr lang="en-US" sz="2800"/>
              <a:t>2) Slightly alkaline, serves 2 purposes</a:t>
            </a:r>
          </a:p>
          <a:p>
            <a:pPr lvl="3">
              <a:buSzTx/>
              <a:buFontTx/>
              <a:buNone/>
            </a:pPr>
            <a:r>
              <a:rPr lang="en-US" sz="2800"/>
              <a:t>a) Neutralizes acidic fluid created by the sperm’s metabolism</a:t>
            </a:r>
          </a:p>
          <a:p>
            <a:pPr lvl="3">
              <a:buSzTx/>
              <a:buFontTx/>
              <a:buNone/>
            </a:pPr>
            <a:r>
              <a:rPr lang="en-US" sz="2800"/>
              <a:t>b) Neutralizes acidic vaginal secretions which would kill the sperm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800"/>
              <a:t>6. Seminal vesicles</a:t>
            </a:r>
          </a:p>
          <a:p>
            <a:pPr lvl="1">
              <a:buSzTx/>
              <a:buFontTx/>
              <a:buNone/>
            </a:pPr>
            <a:r>
              <a:rPr lang="en-US" sz="2800"/>
              <a:t>A) Yellowish, finger-shaped structures</a:t>
            </a:r>
          </a:p>
          <a:p>
            <a:pPr lvl="1">
              <a:buSzTx/>
              <a:buFontTx/>
              <a:buNone/>
            </a:pPr>
            <a:r>
              <a:rPr lang="en-US" sz="2800"/>
              <a:t>B) Slightly inferior and posterior to bladder </a:t>
            </a:r>
          </a:p>
          <a:p>
            <a:pPr lvl="1">
              <a:buSzTx/>
              <a:buFontTx/>
              <a:buNone/>
            </a:pPr>
            <a:r>
              <a:rPr lang="en-US" sz="2800"/>
              <a:t>C) Produces a component of semen (60%)</a:t>
            </a:r>
          </a:p>
          <a:p>
            <a:pPr lvl="2">
              <a:buSzTx/>
              <a:buFontTx/>
              <a:buNone/>
            </a:pPr>
            <a:r>
              <a:rPr lang="en-US" sz="2800"/>
              <a:t>1) Slightly alkaline</a:t>
            </a:r>
          </a:p>
          <a:p>
            <a:pPr lvl="2">
              <a:buSzTx/>
              <a:buFontTx/>
              <a:buNone/>
            </a:pPr>
            <a:r>
              <a:rPr lang="en-US" sz="2800"/>
              <a:t>2) Contains fructose to fuel the sperm</a:t>
            </a:r>
          </a:p>
          <a:p>
            <a:pPr lvl="2">
              <a:buSzTx/>
              <a:buFontTx/>
              <a:buNone/>
            </a:pPr>
            <a:r>
              <a:rPr lang="en-US" sz="2800"/>
              <a:t>3) Also contains prostaglandins to initiate smooth muscle contractions in female reproductive tract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800" dirty="0"/>
              <a:t>7. Bulbourethral </a:t>
            </a:r>
            <a:r>
              <a:rPr lang="en-US" sz="2800" dirty="0" smtClean="0"/>
              <a:t>glands</a:t>
            </a:r>
            <a:endParaRPr lang="en-US" sz="2800" dirty="0"/>
          </a:p>
          <a:p>
            <a:pPr lvl="1">
              <a:buSzTx/>
              <a:buFontTx/>
              <a:buNone/>
            </a:pPr>
            <a:r>
              <a:rPr lang="en-US" sz="2800" dirty="0"/>
              <a:t>A) Pea-sized; empty into </a:t>
            </a:r>
            <a:r>
              <a:rPr lang="en-US" sz="2800" dirty="0" smtClean="0"/>
              <a:t>the spongy urethra</a:t>
            </a:r>
            <a:endParaRPr lang="en-US" sz="2800" dirty="0"/>
          </a:p>
          <a:p>
            <a:pPr lvl="1">
              <a:buSzTx/>
              <a:buFontTx/>
              <a:buNone/>
            </a:pPr>
            <a:r>
              <a:rPr lang="en-US" sz="2800" dirty="0"/>
              <a:t>B</a:t>
            </a:r>
            <a:r>
              <a:rPr lang="en-US" sz="2800" dirty="0" smtClean="0"/>
              <a:t>) </a:t>
            </a:r>
            <a:r>
              <a:rPr lang="en-US" sz="2800" dirty="0"/>
              <a:t>Secrete clear, mucus </a:t>
            </a:r>
            <a:r>
              <a:rPr lang="en-US" sz="2800" dirty="0" smtClean="0"/>
              <a:t>fluid (smallest component of semen)</a:t>
            </a:r>
            <a:endParaRPr lang="en-US" sz="2800" dirty="0"/>
          </a:p>
          <a:p>
            <a:pPr lvl="2">
              <a:buSzTx/>
              <a:buFontTx/>
              <a:buNone/>
            </a:pPr>
            <a:r>
              <a:rPr lang="en-US" sz="2800" dirty="0"/>
              <a:t>1) Alkaline to neutralize acidic urine in urethra </a:t>
            </a:r>
          </a:p>
          <a:p>
            <a:pPr lvl="2">
              <a:buSzTx/>
              <a:buFontTx/>
              <a:buNone/>
            </a:pPr>
            <a:r>
              <a:rPr lang="en-US" sz="2800" dirty="0"/>
              <a:t>2) Provides some lubrication for intercourse</a:t>
            </a:r>
          </a:p>
          <a:p>
            <a:pPr>
              <a:buSzTx/>
              <a:buFontTx/>
              <a:buNone/>
            </a:pPr>
            <a:r>
              <a:rPr lang="en-US" sz="2800" dirty="0"/>
              <a:t>8. Penis </a:t>
            </a:r>
          </a:p>
          <a:p>
            <a:pPr lvl="1">
              <a:buSzTx/>
              <a:buFontTx/>
              <a:buNone/>
            </a:pPr>
            <a:r>
              <a:rPr lang="en-US" sz="2800" dirty="0"/>
              <a:t>A) Composed of 3 columns of erectile tissue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SzTx/>
              <a:buFontTx/>
              <a:buNone/>
            </a:pPr>
            <a:r>
              <a:rPr lang="en-US" sz="2800"/>
              <a:t>1) Corpora cavernosa (2) – lie dorsally</a:t>
            </a:r>
          </a:p>
          <a:p>
            <a:pPr lvl="1">
              <a:buSzTx/>
              <a:buFontTx/>
              <a:buNone/>
            </a:pPr>
            <a:r>
              <a:rPr lang="en-US" sz="2800"/>
              <a:t>2) Corpus spongiosum – lie ventrally; surrounds urethra</a:t>
            </a:r>
          </a:p>
          <a:p>
            <a:pPr>
              <a:buSzTx/>
              <a:buFontTx/>
              <a:buNone/>
            </a:pPr>
            <a:r>
              <a:rPr lang="en-US" sz="2800"/>
              <a:t>B) Terminates in enlarged portion known as glans penis (covered by prepuce)</a:t>
            </a:r>
          </a:p>
          <a:p>
            <a:pPr lvl="1">
              <a:buSzTx/>
              <a:buFontTx/>
              <a:buNone/>
            </a:pPr>
            <a:r>
              <a:rPr lang="en-US" sz="2800"/>
              <a:t>1) Location of external urethral orifice</a:t>
            </a:r>
          </a:p>
          <a:p>
            <a:pPr lvl="1">
              <a:buSzTx/>
              <a:buFontTx/>
              <a:buNone/>
            </a:pPr>
            <a:r>
              <a:rPr lang="en-US" sz="2800"/>
              <a:t>2) Highly innervated with sensory neurons</a:t>
            </a:r>
          </a:p>
          <a:p>
            <a:pPr lvl="1">
              <a:buSzTx/>
              <a:buFontTx/>
              <a:buNone/>
            </a:pPr>
            <a:r>
              <a:rPr lang="en-US" sz="2800"/>
              <a:t>3) Involved w/ physiological, sexual arousal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theme/theme1.xml><?xml version="1.0" encoding="utf-8"?>
<a:theme xmlns:a="http://schemas.openxmlformats.org/drawingml/2006/main" name="Edge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860</TotalTime>
  <Words>1719</Words>
  <Application>Microsoft Macintosh PowerPoint</Application>
  <PresentationFormat>On-screen Show (4:3)</PresentationFormat>
  <Paragraphs>228</Paragraphs>
  <Slides>33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Garamond</vt:lpstr>
      <vt:lpstr>Times New Roman</vt:lpstr>
      <vt:lpstr>Wingdings</vt:lpstr>
      <vt:lpstr>Edge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PowerPoint Presentation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  <vt:lpstr>Male Reproductive System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Reproductive System</dc:title>
  <dc:creator>Jason Hitzeman</dc:creator>
  <cp:lastModifiedBy>Microsoft Office User</cp:lastModifiedBy>
  <cp:revision>52</cp:revision>
  <dcterms:created xsi:type="dcterms:W3CDTF">2003-07-17T04:10:57Z</dcterms:created>
  <dcterms:modified xsi:type="dcterms:W3CDTF">2016-08-04T18:58:10Z</dcterms:modified>
</cp:coreProperties>
</file>