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61"/>
  </p:notesMasterIdLst>
  <p:handoutMasterIdLst>
    <p:handoutMasterId r:id="rId62"/>
  </p:handoutMasterIdLst>
  <p:sldIdLst>
    <p:sldId id="256" r:id="rId2"/>
    <p:sldId id="298" r:id="rId3"/>
    <p:sldId id="257" r:id="rId4"/>
    <p:sldId id="258" r:id="rId5"/>
    <p:sldId id="299" r:id="rId6"/>
    <p:sldId id="259" r:id="rId7"/>
    <p:sldId id="260" r:id="rId8"/>
    <p:sldId id="261" r:id="rId9"/>
    <p:sldId id="300" r:id="rId10"/>
    <p:sldId id="301" r:id="rId11"/>
    <p:sldId id="302" r:id="rId12"/>
    <p:sldId id="303" r:id="rId13"/>
    <p:sldId id="262" r:id="rId14"/>
    <p:sldId id="263" r:id="rId15"/>
    <p:sldId id="264" r:id="rId16"/>
    <p:sldId id="304" r:id="rId17"/>
    <p:sldId id="305" r:id="rId18"/>
    <p:sldId id="306" r:id="rId19"/>
    <p:sldId id="265" r:id="rId20"/>
    <p:sldId id="307" r:id="rId21"/>
    <p:sldId id="308" r:id="rId22"/>
    <p:sldId id="309" r:id="rId23"/>
    <p:sldId id="266" r:id="rId24"/>
    <p:sldId id="296" r:id="rId25"/>
    <p:sldId id="315" r:id="rId26"/>
    <p:sldId id="267" r:id="rId27"/>
    <p:sldId id="29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95" r:id="rId43"/>
    <p:sldId id="282" r:id="rId44"/>
    <p:sldId id="283" r:id="rId45"/>
    <p:sldId id="284" r:id="rId46"/>
    <p:sldId id="314" r:id="rId47"/>
    <p:sldId id="285" r:id="rId48"/>
    <p:sldId id="286" r:id="rId49"/>
    <p:sldId id="310" r:id="rId50"/>
    <p:sldId id="287" r:id="rId51"/>
    <p:sldId id="288" r:id="rId52"/>
    <p:sldId id="289" r:id="rId53"/>
    <p:sldId id="290" r:id="rId54"/>
    <p:sldId id="291" r:id="rId55"/>
    <p:sldId id="292" r:id="rId56"/>
    <p:sldId id="311" r:id="rId57"/>
    <p:sldId id="312" r:id="rId58"/>
    <p:sldId id="293" r:id="rId59"/>
    <p:sldId id="294" r:id="rId6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8" autoAdjust="0"/>
    <p:restoredTop sz="94685" autoAdjust="0"/>
  </p:normalViewPr>
  <p:slideViewPr>
    <p:cSldViewPr>
      <p:cViewPr varScale="1">
        <p:scale>
          <a:sx n="89" d="100"/>
          <a:sy n="89" d="100"/>
        </p:scale>
        <p:origin x="1712" y="176"/>
      </p:cViewPr>
      <p:guideLst/>
    </p:cSldViewPr>
  </p:slideViewPr>
  <p:outlineViewPr>
    <p:cViewPr>
      <p:scale>
        <a:sx n="33" d="100"/>
        <a:sy n="33" d="100"/>
      </p:scale>
      <p:origin x="0" y="-51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2FF399-9DEA-4AC8-B770-79400FB0E7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46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DEC2F-B9C9-D248-A1FE-19697DAC593F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14EF6-4EE4-C441-AD38-5A7117B5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4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14EF6-4EE4-C441-AD38-5A7117B5484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0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A1BE-300C-4BDF-97CA-79824B5DD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32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74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8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3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44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7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E559-DC85-4A8B-8C17-1F910856C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53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39D0-EAFE-4218-970C-762F8B317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4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984E-A2D2-45F1-8CE5-472AE1936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6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1E3A-F7FB-44DF-B392-8AC0758EE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1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E6EE-127F-400D-AA0F-F39D23649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36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FF3A-D23E-4BF6-9952-64A5C15EE4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1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46C4-A6BF-4DA0-A527-AB038521C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6F83-CE91-4D7F-A5CA-CD2626047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8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3906-C598-482A-924D-5B0762A52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0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EE83-062F-4250-A4A3-05804605A1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05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EEBBAE0-A61D-4A22-B1E4-AA3D5FABF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65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A. Nutrients – a substance in food that is used by the body to promote normal growth, maintenance, and repair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1. Macronutrients – those which must be consumed in relatively large quantities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Include </a:t>
            </a:r>
            <a:r>
              <a:rPr lang="en-US" sz="3000" dirty="0"/>
              <a:t>carbohydrates, lipids, </a:t>
            </a:r>
            <a:r>
              <a:rPr lang="en-US" sz="3000" dirty="0" smtClean="0"/>
              <a:t>proteins, </a:t>
            </a:r>
            <a:r>
              <a:rPr lang="en-US" sz="3000" dirty="0"/>
              <a:t>and </a:t>
            </a:r>
            <a:r>
              <a:rPr lang="en-US" sz="3000" dirty="0" smtClean="0"/>
              <a:t>water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Low</a:t>
            </a:r>
            <a:r>
              <a:rPr lang="en-US" sz="3000" dirty="0"/>
              <a:t>-density lipoproteins (LDLs)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Mostly </a:t>
            </a:r>
            <a:r>
              <a:rPr lang="en-US" sz="3000" dirty="0"/>
              <a:t>cholesterol</a:t>
            </a:r>
          </a:p>
          <a:p>
            <a:pPr lvl="1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Transport </a:t>
            </a:r>
            <a:r>
              <a:rPr lang="en-US" sz="3000" dirty="0"/>
              <a:t>cholesterol to cells that require it</a:t>
            </a:r>
          </a:p>
          <a:p>
            <a:pPr>
              <a:buFontTx/>
              <a:buNone/>
            </a:pPr>
            <a:r>
              <a:rPr lang="en-US" sz="3000" dirty="0"/>
              <a:t>d) </a:t>
            </a:r>
            <a:r>
              <a:rPr lang="en-US" sz="3000" dirty="0" smtClean="0"/>
              <a:t>Very </a:t>
            </a:r>
            <a:r>
              <a:rPr lang="en-US" sz="3000" dirty="0"/>
              <a:t>low-density lipoproteins (VLDLs)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Produced </a:t>
            </a:r>
            <a:r>
              <a:rPr lang="en-US" sz="3000" dirty="0"/>
              <a:t>in the liver</a:t>
            </a:r>
          </a:p>
          <a:p>
            <a:pPr lvl="1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Transport </a:t>
            </a:r>
            <a:r>
              <a:rPr lang="en-US" sz="3000" dirty="0"/>
              <a:t>lipids around the body for use or storage</a:t>
            </a:r>
          </a:p>
          <a:p>
            <a:pPr lvl="1">
              <a:buFontTx/>
              <a:buNone/>
            </a:pPr>
            <a:r>
              <a:rPr lang="en-US" sz="3000" dirty="0"/>
              <a:t>iii) </a:t>
            </a:r>
            <a:r>
              <a:rPr lang="en-US" sz="3000" dirty="0" smtClean="0"/>
              <a:t>Converted </a:t>
            </a:r>
            <a:r>
              <a:rPr lang="en-US" sz="3000" dirty="0"/>
              <a:t>to LDLs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4) Desirable Cholesterol Levels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Total </a:t>
            </a:r>
            <a:r>
              <a:rPr lang="en-US" sz="3000" dirty="0"/>
              <a:t>cholesterol = &lt;200mg/dl</a:t>
            </a:r>
          </a:p>
          <a:p>
            <a:pPr lvl="1">
              <a:buFontTx/>
              <a:buNone/>
            </a:pPr>
            <a:r>
              <a:rPr lang="en-US" sz="3000" dirty="0"/>
              <a:t>b) HDL = 40-56mg/dl for males &amp; 50-60mg/dl for females</a:t>
            </a:r>
          </a:p>
          <a:p>
            <a:pPr lvl="1">
              <a:buFontTx/>
              <a:buNone/>
            </a:pPr>
            <a:r>
              <a:rPr lang="en-US" sz="3000" dirty="0"/>
              <a:t>c) LDL = &lt;100mg/dl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D) Problems</a:t>
            </a:r>
          </a:p>
          <a:p>
            <a:pPr lvl="1">
              <a:buFontTx/>
              <a:buNone/>
            </a:pPr>
            <a:r>
              <a:rPr lang="en-US" sz="3000" dirty="0"/>
              <a:t>1) Excess – obesity, cardiovascular </a:t>
            </a:r>
            <a:r>
              <a:rPr lang="en-US" sz="3000" dirty="0" smtClean="0"/>
              <a:t>disease, &amp; Type 2 diabetes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2) Deficits – weight loss, poor growth, skin lesions, increased risk of </a:t>
            </a:r>
            <a:r>
              <a:rPr lang="en-US" sz="3000" dirty="0" smtClean="0"/>
              <a:t>strokes, &amp; slower </a:t>
            </a:r>
            <a:r>
              <a:rPr lang="en-US" sz="3000" dirty="0"/>
              <a:t>metabolic rate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3. Proteins</a:t>
            </a:r>
          </a:p>
          <a:p>
            <a:pPr lvl="1">
              <a:buFontTx/>
              <a:buNone/>
            </a:pPr>
            <a:r>
              <a:rPr lang="en-US" sz="3000" dirty="0"/>
              <a:t>A) Sources</a:t>
            </a:r>
          </a:p>
          <a:p>
            <a:pPr lvl="2">
              <a:buFontTx/>
              <a:buNone/>
            </a:pPr>
            <a:r>
              <a:rPr lang="en-US" sz="3000" dirty="0"/>
              <a:t>1) Complete proteins – egg whites, milk, meat, fish, and poultry</a:t>
            </a:r>
          </a:p>
          <a:p>
            <a:pPr lvl="2">
              <a:buFontTx/>
              <a:buNone/>
            </a:pPr>
            <a:r>
              <a:rPr lang="en-US" sz="3000" dirty="0"/>
              <a:t>2) Incomplete proteins – legumes, nuts, seeds, vegetables, grains, and cereals</a:t>
            </a:r>
          </a:p>
          <a:p>
            <a:pPr lvl="1">
              <a:buFontTx/>
              <a:buNone/>
            </a:pPr>
            <a:r>
              <a:rPr lang="en-US" sz="3000" dirty="0"/>
              <a:t>B) Uses in the body</a:t>
            </a:r>
          </a:p>
          <a:p>
            <a:pPr lvl="2">
              <a:buFontTx/>
              <a:buNone/>
            </a:pPr>
            <a:r>
              <a:rPr lang="en-US" sz="3000" dirty="0"/>
              <a:t>1) Structural proteins such as keratin, collagen, elastin, and muscle fibers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sz="3000" dirty="0"/>
              <a:t>2) Functional proteins such as enzymes, hemoglobin, hormones &amp; receptors, and membrane proteins</a:t>
            </a:r>
          </a:p>
          <a:p>
            <a:pPr>
              <a:buFontTx/>
              <a:buNone/>
            </a:pPr>
            <a:r>
              <a:rPr lang="en-US" sz="3000" dirty="0"/>
              <a:t>C) Problems</a:t>
            </a:r>
          </a:p>
          <a:p>
            <a:pPr lvl="1">
              <a:buFontTx/>
              <a:buNone/>
            </a:pPr>
            <a:r>
              <a:rPr lang="en-US" sz="3000" dirty="0"/>
              <a:t>1) Excess –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obesity and kidney &amp; liver problems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2) Deficits – weight loss and tissue wasting, growth retardation, anemia, edema, premature </a:t>
            </a:r>
            <a:r>
              <a:rPr lang="en-US" sz="3000" dirty="0" smtClean="0"/>
              <a:t>birth &amp; miscarriage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fi-FI" sz="3000" dirty="0"/>
              <a:t>4. </a:t>
            </a:r>
            <a:r>
              <a:rPr lang="fi-FI" sz="3000" dirty="0" err="1"/>
              <a:t>Vitamins</a:t>
            </a:r>
            <a:r>
              <a:rPr lang="fi-FI" sz="3000" dirty="0"/>
              <a:t>  </a:t>
            </a:r>
          </a:p>
          <a:p>
            <a:pPr lvl="1">
              <a:buFontTx/>
              <a:buNone/>
            </a:pPr>
            <a:r>
              <a:rPr lang="fi-FI" sz="3000" dirty="0"/>
              <a:t>A) </a:t>
            </a:r>
            <a:r>
              <a:rPr lang="fi-FI" sz="3000" dirty="0" err="1"/>
              <a:t>Fat</a:t>
            </a:r>
            <a:r>
              <a:rPr lang="fi-FI" sz="3000" dirty="0"/>
              <a:t> </a:t>
            </a:r>
            <a:r>
              <a:rPr lang="fi-FI" sz="3000" dirty="0" err="1"/>
              <a:t>soluble</a:t>
            </a:r>
            <a:r>
              <a:rPr lang="fi-FI" sz="3000" dirty="0"/>
              <a:t> </a:t>
            </a:r>
            <a:r>
              <a:rPr lang="fi-FI" sz="3000" dirty="0" err="1"/>
              <a:t>vitamins</a:t>
            </a:r>
            <a:endParaRPr lang="fi-FI" sz="3000" dirty="0"/>
          </a:p>
          <a:p>
            <a:pPr lvl="2">
              <a:buFontTx/>
              <a:buNone/>
            </a:pPr>
            <a:r>
              <a:rPr lang="fi-FI" sz="3000" dirty="0"/>
              <a:t>1) </a:t>
            </a:r>
            <a:r>
              <a:rPr lang="fi-FI" sz="3000" dirty="0" err="1"/>
              <a:t>Vitamin</a:t>
            </a:r>
            <a:r>
              <a:rPr lang="fi-FI" sz="3000" dirty="0"/>
              <a:t> A</a:t>
            </a:r>
          </a:p>
          <a:p>
            <a:pPr lvl="3">
              <a:buFontTx/>
              <a:buNone/>
            </a:pPr>
            <a:r>
              <a:rPr lang="fi-FI" sz="3000" dirty="0"/>
              <a:t>a) </a:t>
            </a:r>
            <a:r>
              <a:rPr lang="fi-FI" sz="3000" dirty="0" err="1"/>
              <a:t>A</a:t>
            </a:r>
            <a:r>
              <a:rPr lang="fi-FI" sz="3000" dirty="0" err="1" smtClean="0"/>
              <a:t>ntioxidant</a:t>
            </a:r>
            <a:r>
              <a:rPr lang="fi-FI" sz="3000" dirty="0"/>
              <a:t>; </a:t>
            </a:r>
            <a:r>
              <a:rPr lang="fi-FI" sz="3000" dirty="0" err="1"/>
              <a:t>required</a:t>
            </a:r>
            <a:r>
              <a:rPr lang="fi-FI" sz="3000" dirty="0"/>
              <a:t> for </a:t>
            </a:r>
            <a:r>
              <a:rPr lang="fi-FI" sz="3000" dirty="0" err="1"/>
              <a:t>skin</a:t>
            </a:r>
            <a:r>
              <a:rPr lang="fi-FI" sz="3000" dirty="0"/>
              <a:t> &amp; </a:t>
            </a:r>
            <a:r>
              <a:rPr lang="fi-FI" sz="3000" dirty="0" err="1"/>
              <a:t>mucus</a:t>
            </a:r>
            <a:r>
              <a:rPr lang="fi-FI" sz="3000" dirty="0"/>
              <a:t> </a:t>
            </a:r>
            <a:r>
              <a:rPr lang="fi-FI" sz="3000" dirty="0" err="1"/>
              <a:t>structure</a:t>
            </a:r>
            <a:r>
              <a:rPr lang="fi-FI" sz="3000" dirty="0"/>
              <a:t> and </a:t>
            </a:r>
            <a:r>
              <a:rPr lang="fi-FI" sz="3000" dirty="0" err="1"/>
              <a:t>normal</a:t>
            </a:r>
            <a:r>
              <a:rPr lang="fi-FI" sz="3000" dirty="0"/>
              <a:t> </a:t>
            </a:r>
            <a:r>
              <a:rPr lang="fi-FI" sz="3000" dirty="0" err="1"/>
              <a:t>bone</a:t>
            </a:r>
            <a:r>
              <a:rPr lang="fi-FI" sz="3000" dirty="0"/>
              <a:t> </a:t>
            </a:r>
            <a:r>
              <a:rPr lang="fi-FI" sz="3000" dirty="0" err="1"/>
              <a:t>development</a:t>
            </a:r>
            <a:endParaRPr lang="fi-FI" sz="3000" dirty="0"/>
          </a:p>
          <a:p>
            <a:pPr lvl="3">
              <a:buFontTx/>
              <a:buNone/>
            </a:pPr>
            <a:r>
              <a:rPr lang="fi-FI" sz="3000" dirty="0"/>
              <a:t>b) </a:t>
            </a:r>
            <a:r>
              <a:rPr lang="fi-FI" sz="3000" dirty="0" err="1"/>
              <a:t>F</a:t>
            </a:r>
            <a:r>
              <a:rPr lang="fi-FI" sz="3000" dirty="0" err="1" smtClean="0"/>
              <a:t>ound</a:t>
            </a:r>
            <a:r>
              <a:rPr lang="fi-FI" sz="3000" dirty="0" smtClean="0"/>
              <a:t> </a:t>
            </a:r>
            <a:r>
              <a:rPr lang="fi-FI" sz="3000" dirty="0"/>
              <a:t>in </a:t>
            </a:r>
            <a:r>
              <a:rPr lang="fi-FI" sz="3000" dirty="0" err="1"/>
              <a:t>green</a:t>
            </a:r>
            <a:r>
              <a:rPr lang="fi-FI" sz="3000" dirty="0"/>
              <a:t> </a:t>
            </a:r>
            <a:r>
              <a:rPr lang="fi-FI" sz="3000" dirty="0" err="1"/>
              <a:t>leafy</a:t>
            </a:r>
            <a:r>
              <a:rPr lang="fi-FI" sz="3000" dirty="0"/>
              <a:t> </a:t>
            </a:r>
            <a:r>
              <a:rPr lang="fi-FI" sz="3000" dirty="0" err="1"/>
              <a:t>vegetables</a:t>
            </a:r>
            <a:r>
              <a:rPr lang="fi-FI" sz="3000" dirty="0"/>
              <a:t>, </a:t>
            </a:r>
            <a:r>
              <a:rPr lang="fi-FI" sz="3000" dirty="0" err="1"/>
              <a:t>egg</a:t>
            </a:r>
            <a:r>
              <a:rPr lang="fi-FI" sz="3000" dirty="0"/>
              <a:t> </a:t>
            </a:r>
            <a:r>
              <a:rPr lang="fi-FI" sz="3000" dirty="0" err="1"/>
              <a:t>yolk</a:t>
            </a:r>
            <a:r>
              <a:rPr lang="fi-FI" sz="3000" dirty="0"/>
              <a:t>, </a:t>
            </a:r>
            <a:r>
              <a:rPr lang="fi-FI" sz="3000" dirty="0" err="1"/>
              <a:t>liver</a:t>
            </a:r>
            <a:r>
              <a:rPr lang="fi-FI" sz="3000" dirty="0"/>
              <a:t>, and </a:t>
            </a:r>
            <a:r>
              <a:rPr lang="fi-FI" sz="3000" dirty="0" err="1"/>
              <a:t>fortified</a:t>
            </a:r>
            <a:r>
              <a:rPr lang="fi-FI" sz="3000" dirty="0"/>
              <a:t> </a:t>
            </a:r>
            <a:r>
              <a:rPr lang="fi-FI" sz="3000" dirty="0" err="1"/>
              <a:t>milk</a:t>
            </a:r>
            <a:r>
              <a:rPr lang="fi-FI" sz="3000" dirty="0"/>
              <a:t> &amp; </a:t>
            </a:r>
            <a:r>
              <a:rPr lang="fi-FI" sz="3000" dirty="0" err="1"/>
              <a:t>margarine</a:t>
            </a:r>
            <a:endParaRPr lang="fi-FI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3000" dirty="0"/>
              <a:t>2) </a:t>
            </a:r>
            <a:r>
              <a:rPr lang="fi-FI" sz="3000" dirty="0" err="1"/>
              <a:t>Vitamin</a:t>
            </a:r>
            <a:r>
              <a:rPr lang="fi-FI" sz="3000" dirty="0"/>
              <a:t> D </a:t>
            </a:r>
          </a:p>
          <a:p>
            <a:pPr lvl="1">
              <a:buFontTx/>
              <a:buNone/>
            </a:pPr>
            <a:r>
              <a:rPr lang="fi-FI" sz="3000" dirty="0"/>
              <a:t>a) </a:t>
            </a:r>
            <a:r>
              <a:rPr lang="fi-FI" sz="3000" dirty="0" err="1"/>
              <a:t>I</a:t>
            </a:r>
            <a:r>
              <a:rPr lang="fi-FI" sz="3000" dirty="0" err="1" smtClean="0"/>
              <a:t>ncreases</a:t>
            </a:r>
            <a:r>
              <a:rPr lang="fi-FI" sz="3000" dirty="0" smtClean="0"/>
              <a:t> </a:t>
            </a:r>
            <a:r>
              <a:rPr lang="fi-FI" sz="3000" dirty="0" err="1"/>
              <a:t>blood</a:t>
            </a:r>
            <a:r>
              <a:rPr lang="fi-FI" sz="3000" dirty="0"/>
              <a:t> </a:t>
            </a:r>
            <a:r>
              <a:rPr lang="fi-FI" sz="3000" dirty="0" err="1"/>
              <a:t>Ca</a:t>
            </a:r>
            <a:r>
              <a:rPr lang="fi-FI" sz="3000" baseline="30000" dirty="0"/>
              <a:t>++</a:t>
            </a:r>
            <a:r>
              <a:rPr lang="fi-FI" sz="3000" dirty="0"/>
              <a:t> </a:t>
            </a:r>
            <a:r>
              <a:rPr lang="fi-FI" sz="3000" dirty="0" err="1"/>
              <a:t>levels</a:t>
            </a:r>
            <a:endParaRPr lang="fi-FI" sz="3000" dirty="0"/>
          </a:p>
          <a:p>
            <a:pPr lvl="1">
              <a:buFontTx/>
              <a:buNone/>
            </a:pPr>
            <a:r>
              <a:rPr lang="fi-FI" sz="3000" dirty="0"/>
              <a:t>b) </a:t>
            </a:r>
            <a:r>
              <a:rPr lang="fi-FI" sz="3000" dirty="0" err="1"/>
              <a:t>P</a:t>
            </a:r>
            <a:r>
              <a:rPr lang="fi-FI" sz="3000" dirty="0" err="1" smtClean="0"/>
              <a:t>roduced</a:t>
            </a:r>
            <a:r>
              <a:rPr lang="fi-FI" sz="3000" dirty="0" smtClean="0"/>
              <a:t> </a:t>
            </a:r>
            <a:r>
              <a:rPr lang="fi-FI" sz="3000" dirty="0"/>
              <a:t>in the </a:t>
            </a:r>
            <a:r>
              <a:rPr lang="fi-FI" sz="3000" dirty="0" err="1"/>
              <a:t>skin</a:t>
            </a:r>
            <a:r>
              <a:rPr lang="fi-FI" sz="3000" dirty="0"/>
              <a:t> </a:t>
            </a:r>
            <a:r>
              <a:rPr lang="fi-FI" sz="3000" dirty="0" err="1"/>
              <a:t>exposed</a:t>
            </a:r>
            <a:r>
              <a:rPr lang="fi-FI" sz="3000" dirty="0"/>
              <a:t> to UV </a:t>
            </a:r>
            <a:r>
              <a:rPr lang="fi-FI" sz="3000" dirty="0" err="1"/>
              <a:t>light</a:t>
            </a:r>
            <a:r>
              <a:rPr lang="fi-FI" sz="3000" dirty="0"/>
              <a:t>, </a:t>
            </a:r>
            <a:r>
              <a:rPr lang="fi-FI" sz="3000" dirty="0" err="1"/>
              <a:t>also</a:t>
            </a:r>
            <a:r>
              <a:rPr lang="fi-FI" sz="3000" dirty="0"/>
              <a:t> </a:t>
            </a:r>
            <a:r>
              <a:rPr lang="fi-FI" sz="3000" dirty="0" err="1"/>
              <a:t>found</a:t>
            </a:r>
            <a:r>
              <a:rPr lang="fi-FI" sz="3000" dirty="0"/>
              <a:t> in </a:t>
            </a:r>
            <a:r>
              <a:rPr lang="fi-FI" sz="3000" dirty="0" err="1"/>
              <a:t>egg</a:t>
            </a:r>
            <a:r>
              <a:rPr lang="fi-FI" sz="3000" dirty="0"/>
              <a:t> </a:t>
            </a:r>
            <a:r>
              <a:rPr lang="fi-FI" sz="3000" dirty="0" err="1"/>
              <a:t>yolk</a:t>
            </a:r>
            <a:r>
              <a:rPr lang="fi-FI" sz="3000" dirty="0"/>
              <a:t> and </a:t>
            </a:r>
            <a:r>
              <a:rPr lang="fi-FI" sz="3000" dirty="0" err="1"/>
              <a:t>fortified</a:t>
            </a:r>
            <a:r>
              <a:rPr lang="fi-FI" sz="3000" dirty="0"/>
              <a:t> </a:t>
            </a:r>
            <a:r>
              <a:rPr lang="fi-FI" sz="3000" dirty="0" err="1"/>
              <a:t>milk</a:t>
            </a:r>
            <a:endParaRPr lang="fi-FI" sz="3000" dirty="0"/>
          </a:p>
          <a:p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3000" dirty="0"/>
              <a:t>3) </a:t>
            </a:r>
            <a:r>
              <a:rPr lang="fi-FI" sz="3000" dirty="0" err="1"/>
              <a:t>Vitamin</a:t>
            </a:r>
            <a:r>
              <a:rPr lang="fi-FI" sz="3000" dirty="0"/>
              <a:t> E </a:t>
            </a:r>
          </a:p>
          <a:p>
            <a:pPr lvl="1">
              <a:buFontTx/>
              <a:buNone/>
            </a:pPr>
            <a:r>
              <a:rPr lang="fi-FI" sz="3000" dirty="0"/>
              <a:t>a) </a:t>
            </a:r>
            <a:r>
              <a:rPr lang="fi-FI" sz="3000" dirty="0" err="1"/>
              <a:t>A</a:t>
            </a:r>
            <a:r>
              <a:rPr lang="fi-FI" sz="3000" dirty="0" err="1" smtClean="0"/>
              <a:t>ntioxidant</a:t>
            </a:r>
            <a:r>
              <a:rPr lang="fi-FI" sz="3000" dirty="0" smtClean="0"/>
              <a:t> </a:t>
            </a:r>
            <a:r>
              <a:rPr lang="fi-FI" sz="3000" dirty="0" err="1"/>
              <a:t>that</a:t>
            </a:r>
            <a:r>
              <a:rPr lang="fi-FI" sz="3000" dirty="0"/>
              <a:t> </a:t>
            </a:r>
            <a:r>
              <a:rPr lang="fi-FI" sz="3000" dirty="0" err="1"/>
              <a:t>prevents</a:t>
            </a:r>
            <a:r>
              <a:rPr lang="fi-FI" sz="3000" dirty="0"/>
              <a:t> </a:t>
            </a:r>
            <a:r>
              <a:rPr lang="fi-FI" sz="3000" dirty="0" err="1"/>
              <a:t>oxidation</a:t>
            </a:r>
            <a:r>
              <a:rPr lang="fi-FI" sz="3000" dirty="0"/>
              <a:t> of </a:t>
            </a:r>
            <a:r>
              <a:rPr lang="fi-FI" sz="3000" dirty="0" err="1"/>
              <a:t>fatty</a:t>
            </a:r>
            <a:r>
              <a:rPr lang="fi-FI" sz="3000" dirty="0"/>
              <a:t> </a:t>
            </a:r>
            <a:r>
              <a:rPr lang="fi-FI" sz="3000" dirty="0" err="1"/>
              <a:t>acids</a:t>
            </a:r>
            <a:r>
              <a:rPr lang="fi-FI" sz="3000" dirty="0"/>
              <a:t> </a:t>
            </a:r>
            <a:r>
              <a:rPr lang="fi-FI" sz="3000" dirty="0" err="1"/>
              <a:t>preventing</a:t>
            </a:r>
            <a:r>
              <a:rPr lang="fi-FI" sz="3000" dirty="0"/>
              <a:t> </a:t>
            </a:r>
            <a:r>
              <a:rPr lang="fi-FI" sz="3000" dirty="0" err="1"/>
              <a:t>damage</a:t>
            </a:r>
            <a:r>
              <a:rPr lang="fi-FI" sz="3000" dirty="0"/>
              <a:t> to </a:t>
            </a:r>
            <a:r>
              <a:rPr lang="fi-FI" sz="3000" dirty="0" err="1"/>
              <a:t>cell</a:t>
            </a:r>
            <a:r>
              <a:rPr lang="fi-FI" sz="3000" dirty="0"/>
              <a:t> </a:t>
            </a:r>
            <a:r>
              <a:rPr lang="fi-FI" sz="3000" dirty="0" err="1"/>
              <a:t>membranes</a:t>
            </a:r>
            <a:r>
              <a:rPr lang="fi-FI" sz="3000" dirty="0"/>
              <a:t> </a:t>
            </a:r>
            <a:r>
              <a:rPr lang="fi-FI" sz="3000" dirty="0" err="1"/>
              <a:t>by</a:t>
            </a:r>
            <a:r>
              <a:rPr lang="fi-FI" sz="3000" dirty="0"/>
              <a:t> </a:t>
            </a:r>
            <a:r>
              <a:rPr lang="fi-FI" sz="3000" dirty="0" err="1"/>
              <a:t>free</a:t>
            </a:r>
            <a:r>
              <a:rPr lang="fi-FI" sz="3000" dirty="0"/>
              <a:t> </a:t>
            </a:r>
            <a:r>
              <a:rPr lang="fi-FI" sz="3000" dirty="0" err="1"/>
              <a:t>radicals</a:t>
            </a:r>
            <a:endParaRPr lang="fi-FI" sz="3000" dirty="0"/>
          </a:p>
          <a:p>
            <a:pPr lvl="1">
              <a:buFontTx/>
              <a:buNone/>
            </a:pPr>
            <a:r>
              <a:rPr lang="fi-FI" sz="3000" dirty="0"/>
              <a:t>b) </a:t>
            </a:r>
            <a:r>
              <a:rPr lang="fi-FI" sz="3000" dirty="0" err="1"/>
              <a:t>F</a:t>
            </a:r>
            <a:r>
              <a:rPr lang="fi-FI" sz="3000" dirty="0" err="1" smtClean="0"/>
              <a:t>ound</a:t>
            </a:r>
            <a:r>
              <a:rPr lang="fi-FI" sz="3000" dirty="0" smtClean="0"/>
              <a:t> </a:t>
            </a:r>
            <a:r>
              <a:rPr lang="fi-FI" sz="3000" dirty="0"/>
              <a:t>in </a:t>
            </a:r>
            <a:r>
              <a:rPr lang="fi-FI" sz="3000" dirty="0" err="1"/>
              <a:t>vegetable</a:t>
            </a:r>
            <a:r>
              <a:rPr lang="fi-FI" sz="3000" dirty="0"/>
              <a:t> </a:t>
            </a:r>
            <a:r>
              <a:rPr lang="fi-FI" sz="3000" dirty="0" err="1"/>
              <a:t>oils</a:t>
            </a:r>
            <a:r>
              <a:rPr lang="fi-FI" sz="3000" dirty="0"/>
              <a:t>, </a:t>
            </a:r>
            <a:r>
              <a:rPr lang="fi-FI" sz="3000" dirty="0" err="1"/>
              <a:t>nuts</a:t>
            </a:r>
            <a:r>
              <a:rPr lang="fi-FI" sz="3000" dirty="0"/>
              <a:t>, </a:t>
            </a:r>
            <a:r>
              <a:rPr lang="fi-FI" sz="3000" dirty="0" err="1"/>
              <a:t>whole</a:t>
            </a:r>
            <a:r>
              <a:rPr lang="fi-FI" sz="3000" dirty="0"/>
              <a:t> </a:t>
            </a:r>
            <a:r>
              <a:rPr lang="fi-FI" sz="3000" dirty="0" err="1"/>
              <a:t>grains</a:t>
            </a:r>
            <a:r>
              <a:rPr lang="fi-FI" sz="3000" dirty="0"/>
              <a:t>, and </a:t>
            </a:r>
            <a:r>
              <a:rPr lang="fi-FI" sz="3000" dirty="0" err="1"/>
              <a:t>dark</a:t>
            </a:r>
            <a:r>
              <a:rPr lang="fi-FI" sz="3000" dirty="0"/>
              <a:t> </a:t>
            </a:r>
            <a:r>
              <a:rPr lang="fi-FI" sz="3000" dirty="0" err="1"/>
              <a:t>leafy</a:t>
            </a:r>
            <a:r>
              <a:rPr lang="fi-FI" sz="3000" dirty="0"/>
              <a:t> </a:t>
            </a:r>
            <a:r>
              <a:rPr lang="fi-FI" sz="3000" dirty="0" err="1"/>
              <a:t>vegetables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fi-FI" sz="3000" dirty="0"/>
              <a:t>4) </a:t>
            </a:r>
            <a:r>
              <a:rPr lang="fi-FI" sz="3000" dirty="0" err="1"/>
              <a:t>Vitamin</a:t>
            </a:r>
            <a:r>
              <a:rPr lang="fi-FI" sz="3000" dirty="0"/>
              <a:t> K </a:t>
            </a:r>
          </a:p>
          <a:p>
            <a:pPr lvl="1">
              <a:buFontTx/>
              <a:buNone/>
            </a:pPr>
            <a:r>
              <a:rPr lang="fi-FI" sz="3000" dirty="0"/>
              <a:t>a) </a:t>
            </a:r>
            <a:r>
              <a:rPr lang="fi-FI" sz="3000" dirty="0" err="1"/>
              <a:t>E</a:t>
            </a:r>
            <a:r>
              <a:rPr lang="fi-FI" sz="3000" dirty="0" err="1" smtClean="0"/>
              <a:t>ssential</a:t>
            </a:r>
            <a:r>
              <a:rPr lang="fi-FI" sz="3000" dirty="0" smtClean="0"/>
              <a:t> </a:t>
            </a:r>
            <a:r>
              <a:rPr lang="fi-FI" sz="3000" dirty="0"/>
              <a:t>in </a:t>
            </a:r>
            <a:r>
              <a:rPr lang="fi-FI" sz="3000" dirty="0" err="1"/>
              <a:t>clotting</a:t>
            </a:r>
            <a:r>
              <a:rPr lang="fi-FI" sz="3000" dirty="0"/>
              <a:t> </a:t>
            </a:r>
            <a:r>
              <a:rPr lang="fi-FI" sz="3000" dirty="0" err="1"/>
              <a:t>protein</a:t>
            </a:r>
            <a:r>
              <a:rPr lang="fi-FI" sz="3000" dirty="0"/>
              <a:t> </a:t>
            </a:r>
            <a:r>
              <a:rPr lang="fi-FI" sz="3000" dirty="0" err="1"/>
              <a:t>formation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Found </a:t>
            </a:r>
            <a:r>
              <a:rPr lang="en-US" sz="3000" dirty="0"/>
              <a:t>in green leafy vegetables, broccoli, cabbage, cauliflower, and pork liver</a:t>
            </a:r>
          </a:p>
          <a:p>
            <a:pPr lvl="1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Is </a:t>
            </a:r>
            <a:r>
              <a:rPr lang="en-US" sz="3000" dirty="0"/>
              <a:t>also produced by bacteria normally present in the large intestine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B) Water soluble vitamins</a:t>
            </a:r>
          </a:p>
          <a:p>
            <a:pPr lvl="1">
              <a:buFontTx/>
              <a:buNone/>
            </a:pPr>
            <a:r>
              <a:rPr lang="en-US" sz="3000" dirty="0"/>
              <a:t>1) Vitamin C (ascorbic acid) </a:t>
            </a:r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Antioxidant</a:t>
            </a:r>
            <a:r>
              <a:rPr lang="en-US" sz="3000" dirty="0"/>
              <a:t>, necessary for the formation of most connective tissues and the conversion of cholesterol to bile salts, aids iron absorption</a:t>
            </a:r>
          </a:p>
          <a:p>
            <a:pPr lvl="2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Found </a:t>
            </a:r>
            <a:r>
              <a:rPr lang="en-US" sz="3000" dirty="0"/>
              <a:t>in fruits (especially citrus) and vegetables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2. Micronutrients – those which are required in small quantities</a:t>
            </a:r>
          </a:p>
          <a:p>
            <a:pPr lvl="1">
              <a:buFontTx/>
              <a:buNone/>
            </a:pPr>
            <a:r>
              <a:rPr lang="en-US" sz="3000" dirty="0" smtClean="0"/>
              <a:t>A</a:t>
            </a:r>
            <a:r>
              <a:rPr lang="en-US" sz="3000" dirty="0"/>
              <a:t>) </a:t>
            </a:r>
            <a:r>
              <a:rPr lang="en-US" sz="3000" dirty="0" smtClean="0"/>
              <a:t>Include </a:t>
            </a:r>
            <a:r>
              <a:rPr lang="en-US" sz="3000" dirty="0"/>
              <a:t>vitamins and minerals</a:t>
            </a:r>
          </a:p>
          <a:p>
            <a:pPr>
              <a:buFontTx/>
              <a:buNone/>
            </a:pPr>
            <a:r>
              <a:rPr lang="en-US" sz="3000" dirty="0"/>
              <a:t>3. Essential nutrients – any nutrient that cannot be made by the body and must be provided by the diet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Include </a:t>
            </a:r>
            <a:r>
              <a:rPr lang="en-US" sz="3000" dirty="0"/>
              <a:t>minerals, most vitamins, 8-9 amino acids and 1-2 fatty acids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2) B-complex Vitamins</a:t>
            </a:r>
          </a:p>
          <a:p>
            <a:pPr lvl="1">
              <a:buFontTx/>
              <a:buNone/>
            </a:pPr>
            <a:r>
              <a:rPr lang="en-US" sz="3000" dirty="0"/>
              <a:t>a) T</a:t>
            </a:r>
            <a:r>
              <a:rPr lang="en-US" sz="3000" dirty="0" smtClean="0"/>
              <a:t>hiamine (B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) </a:t>
            </a:r>
            <a:r>
              <a:rPr lang="en-US" sz="3000" dirty="0"/>
              <a:t>– helps convert pyruvic acid to acetyl CoA and is necessary for the synthesis of </a:t>
            </a:r>
            <a:r>
              <a:rPr lang="en-US" sz="3000" dirty="0" err="1"/>
              <a:t>ACh</a:t>
            </a:r>
            <a:r>
              <a:rPr lang="en-US" sz="3000" dirty="0"/>
              <a:t>; found in lean meats, eggs, and green leafy vegetables</a:t>
            </a:r>
          </a:p>
          <a:p>
            <a:pPr lvl="1">
              <a:buFontTx/>
              <a:buNone/>
            </a:pPr>
            <a:r>
              <a:rPr lang="en-US" sz="3000" dirty="0"/>
              <a:t>b) R</a:t>
            </a:r>
            <a:r>
              <a:rPr lang="en-US" sz="3000" dirty="0" smtClean="0"/>
              <a:t>iboflavin (</a:t>
            </a:r>
            <a:r>
              <a:rPr lang="en-US" sz="3000" dirty="0"/>
              <a:t>B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</a:t>
            </a:r>
            <a:r>
              <a:rPr lang="en-US" sz="3000" dirty="0"/>
              <a:t>– acts as FAD; found in egg whites, fish, and milk</a:t>
            </a:r>
          </a:p>
          <a:p>
            <a:pPr lvl="1">
              <a:buFontTx/>
              <a:buNone/>
            </a:pPr>
            <a:r>
              <a:rPr lang="en-US" sz="3000" dirty="0"/>
              <a:t>c) N</a:t>
            </a:r>
            <a:r>
              <a:rPr lang="en-US" sz="3000" dirty="0" smtClean="0"/>
              <a:t>iacin (</a:t>
            </a:r>
            <a:r>
              <a:rPr lang="en-US" sz="3000" dirty="0"/>
              <a:t>B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) </a:t>
            </a:r>
            <a:r>
              <a:rPr lang="en-US" sz="3000" dirty="0"/>
              <a:t>– acts as NAD; found in poultry, fish, and meat</a:t>
            </a:r>
            <a:endParaRPr lang="en-US" sz="3000" baseline="30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d) B</a:t>
            </a:r>
            <a:r>
              <a:rPr lang="en-US" sz="3000" baseline="-25000" dirty="0"/>
              <a:t>6</a:t>
            </a:r>
            <a:r>
              <a:rPr lang="en-US" sz="3000" dirty="0"/>
              <a:t> – necessary for amino acid metabolism and the formation of antibodies and hormones; found in meat, poultry, fish, whole grains, and bananas</a:t>
            </a:r>
          </a:p>
          <a:p>
            <a:pPr>
              <a:buFontTx/>
              <a:buNone/>
            </a:pPr>
            <a:r>
              <a:rPr lang="en-US" sz="3000" dirty="0"/>
              <a:t>e) </a:t>
            </a:r>
            <a:r>
              <a:rPr lang="en-US" sz="3000" dirty="0" smtClean="0"/>
              <a:t>Folic acid (</a:t>
            </a:r>
            <a:r>
              <a:rPr lang="en-US" sz="3000" dirty="0"/>
              <a:t>B</a:t>
            </a:r>
            <a:r>
              <a:rPr lang="en-US" sz="3000" baseline="-25000" dirty="0" smtClean="0"/>
              <a:t>9</a:t>
            </a:r>
            <a:r>
              <a:rPr lang="en-US" sz="3000" dirty="0" smtClean="0"/>
              <a:t>) </a:t>
            </a:r>
            <a:r>
              <a:rPr lang="en-US" sz="3000" dirty="0"/>
              <a:t>– essential for RBC formation and embryonic neural tube development; found in liver, orange juice, deep-green vegetables, lean beef, eggs, and whole grains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f) B</a:t>
            </a:r>
            <a:r>
              <a:rPr lang="en-US" sz="3000" baseline="-25000" dirty="0"/>
              <a:t>12</a:t>
            </a:r>
            <a:r>
              <a:rPr lang="en-US" sz="3000" dirty="0"/>
              <a:t> – necessary for </a:t>
            </a:r>
            <a:r>
              <a:rPr lang="en-US" sz="3000" dirty="0" smtClean="0"/>
              <a:t>RBC production and proper </a:t>
            </a:r>
            <a:r>
              <a:rPr lang="en-US" sz="3000" dirty="0"/>
              <a:t>metabolism in the GI tract, nervous system, and bone marrow; found in liver, meat, poultry, and eggs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5. Minerals</a:t>
            </a:r>
          </a:p>
          <a:p>
            <a:pPr lvl="1">
              <a:buFontTx/>
              <a:buNone/>
            </a:pPr>
            <a:r>
              <a:rPr lang="en-US" sz="3000" dirty="0"/>
              <a:t>A) Major minerals</a:t>
            </a:r>
          </a:p>
          <a:p>
            <a:pPr lvl="2">
              <a:buFontTx/>
              <a:buNone/>
            </a:pPr>
            <a:r>
              <a:rPr lang="en-US" sz="3000" dirty="0"/>
              <a:t>1) Calcium (</a:t>
            </a:r>
            <a:r>
              <a:rPr lang="en-US" sz="3000" dirty="0" err="1"/>
              <a:t>Ca</a:t>
            </a:r>
            <a:r>
              <a:rPr lang="en-US" sz="3000" dirty="0"/>
              <a:t>) – </a:t>
            </a:r>
            <a:r>
              <a:rPr lang="en-US" sz="3000" dirty="0" smtClean="0"/>
              <a:t>necessary for bone density, </a:t>
            </a:r>
            <a:r>
              <a:rPr lang="en-US" sz="3000" dirty="0"/>
              <a:t>impulse conduction and muscle contraction </a:t>
            </a:r>
          </a:p>
          <a:p>
            <a:pPr lvl="2">
              <a:buFontTx/>
              <a:buNone/>
            </a:pPr>
            <a:r>
              <a:rPr lang="en-US" sz="3000" dirty="0"/>
              <a:t>2) Phosphorus (P) – </a:t>
            </a:r>
            <a:r>
              <a:rPr lang="en-US" sz="3000" dirty="0" smtClean="0"/>
              <a:t>required for the production </a:t>
            </a:r>
            <a:r>
              <a:rPr lang="en-US" sz="3000" dirty="0"/>
              <a:t>of nucleic acids, </a:t>
            </a:r>
            <a:r>
              <a:rPr lang="en-US" sz="3000" dirty="0" smtClean="0"/>
              <a:t>proteins, and ATP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3000" dirty="0"/>
              <a:t>3) Potassium (K) – necessary for impulse conduction and muscle contraction</a:t>
            </a:r>
          </a:p>
          <a:p>
            <a:pPr>
              <a:buFontTx/>
              <a:buNone/>
            </a:pPr>
            <a:r>
              <a:rPr lang="en-US" sz="3000" dirty="0" smtClean="0"/>
              <a:t>4</a:t>
            </a:r>
            <a:r>
              <a:rPr lang="en-US" sz="3000" dirty="0"/>
              <a:t>) Sulfur (S) – </a:t>
            </a:r>
            <a:r>
              <a:rPr lang="en-US" sz="3000" dirty="0" smtClean="0"/>
              <a:t>a component </a:t>
            </a:r>
            <a:r>
              <a:rPr lang="en-US" sz="3000" dirty="0"/>
              <a:t>of </a:t>
            </a:r>
            <a:r>
              <a:rPr lang="en-US" sz="3000" dirty="0" smtClean="0"/>
              <a:t>some amino </a:t>
            </a:r>
            <a:r>
              <a:rPr lang="en-US" sz="3000" dirty="0"/>
              <a:t>acids &amp; vitamins; vital for tertiary protein structure</a:t>
            </a:r>
          </a:p>
          <a:p>
            <a:pPr>
              <a:buFontTx/>
              <a:buNone/>
            </a:pPr>
            <a:r>
              <a:rPr lang="en-US" sz="3000" dirty="0"/>
              <a:t>5) Sodium (Na) – </a:t>
            </a:r>
            <a:r>
              <a:rPr lang="en-US" sz="3000" dirty="0" smtClean="0"/>
              <a:t>necessary for maintaining </a:t>
            </a:r>
            <a:r>
              <a:rPr lang="en-US" sz="3000" dirty="0"/>
              <a:t>osmotic pressure, impulse conduction, muscle contraction, </a:t>
            </a:r>
            <a:r>
              <a:rPr lang="en-US" sz="3000" dirty="0" smtClean="0"/>
              <a:t>and acid-base balance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Nutrition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6) Chloride (</a:t>
            </a:r>
            <a:r>
              <a:rPr lang="en-US" sz="3000" dirty="0" err="1"/>
              <a:t>Cl</a:t>
            </a:r>
            <a:r>
              <a:rPr lang="en-US" sz="3000" dirty="0"/>
              <a:t>) – required for CO</a:t>
            </a:r>
            <a:r>
              <a:rPr lang="en-US" sz="3000" baseline="-25000" dirty="0"/>
              <a:t>2</a:t>
            </a:r>
            <a:r>
              <a:rPr lang="en-US" sz="3000" dirty="0"/>
              <a:t> transport and </a:t>
            </a:r>
            <a:r>
              <a:rPr lang="en-US" sz="3000" dirty="0" err="1"/>
              <a:t>HCl</a:t>
            </a:r>
            <a:r>
              <a:rPr lang="en-US" sz="3000" dirty="0"/>
              <a:t> production</a:t>
            </a:r>
          </a:p>
          <a:p>
            <a:pPr>
              <a:buFontTx/>
              <a:buNone/>
            </a:pPr>
            <a:r>
              <a:rPr lang="en-US" sz="3000" dirty="0"/>
              <a:t>7) Magnesium (Mg) – </a:t>
            </a:r>
            <a:r>
              <a:rPr lang="en-US" sz="3000" dirty="0" smtClean="0"/>
              <a:t>a coenzyme </a:t>
            </a:r>
            <a:r>
              <a:rPr lang="en-US" sz="3000" dirty="0"/>
              <a:t>(NAD &amp; FAD) </a:t>
            </a:r>
            <a:r>
              <a:rPr lang="en-US" sz="3000" dirty="0" smtClean="0"/>
              <a:t>component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76002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B) Trace minerals</a:t>
            </a:r>
          </a:p>
          <a:p>
            <a:pPr lvl="1">
              <a:buFontTx/>
              <a:buNone/>
            </a:pPr>
            <a:r>
              <a:rPr lang="en-US" sz="3000" dirty="0"/>
              <a:t>1) Iron (Fe) – component of hemoglobin</a:t>
            </a:r>
          </a:p>
          <a:p>
            <a:pPr lvl="1">
              <a:buFontTx/>
              <a:buNone/>
            </a:pPr>
            <a:r>
              <a:rPr lang="en-US" sz="3000" dirty="0"/>
              <a:t>2) Manganese (</a:t>
            </a:r>
            <a:r>
              <a:rPr lang="en-US" sz="3000" dirty="0" err="1"/>
              <a:t>Mn</a:t>
            </a:r>
            <a:r>
              <a:rPr lang="en-US" sz="3000" dirty="0"/>
              <a:t>) – required for the synthesis of fatty acids, cholesterol, </a:t>
            </a:r>
            <a:r>
              <a:rPr lang="en-US" sz="3000" dirty="0" smtClean="0"/>
              <a:t>urea, </a:t>
            </a:r>
            <a:r>
              <a:rPr lang="en-US" sz="3000" dirty="0"/>
              <a:t>&amp; hemoglobin</a:t>
            </a:r>
          </a:p>
          <a:p>
            <a:pPr lvl="1">
              <a:buFontTx/>
              <a:buNone/>
            </a:pPr>
            <a:r>
              <a:rPr lang="en-US" sz="3000" dirty="0"/>
              <a:t>3) Copper (Cu) – required for the production of hemoglobin, </a:t>
            </a:r>
            <a:r>
              <a:rPr lang="en-US" sz="3000" dirty="0" smtClean="0"/>
              <a:t>melanin, and </a:t>
            </a:r>
            <a:r>
              <a:rPr lang="en-US" sz="3000" dirty="0"/>
              <a:t>myelin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4) Iodine (I) – required for the formation of thyroid hormones</a:t>
            </a:r>
          </a:p>
          <a:p>
            <a:pPr>
              <a:buFontTx/>
              <a:buNone/>
            </a:pPr>
            <a:r>
              <a:rPr lang="en-US" sz="3000" dirty="0"/>
              <a:t>5) Zinc (Zn) – enzyme/protein component, required for normal growth, wound healing, taste, </a:t>
            </a:r>
            <a:r>
              <a:rPr lang="en-US" sz="3000" dirty="0" smtClean="0"/>
              <a:t>smell, and </a:t>
            </a:r>
            <a:r>
              <a:rPr lang="en-US" sz="3000" dirty="0"/>
              <a:t>sperm production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 smtClean="0"/>
              <a:t>C. Food Intake Regulation</a:t>
            </a:r>
          </a:p>
          <a:p>
            <a:pPr lvl="1">
              <a:buFontTx/>
              <a:buNone/>
            </a:pPr>
            <a:r>
              <a:rPr lang="en-US" sz="3000" dirty="0" smtClean="0"/>
              <a:t>1. Hypothalamus – hunger center</a:t>
            </a:r>
          </a:p>
          <a:p>
            <a:pPr lvl="2">
              <a:buFontTx/>
              <a:buNone/>
            </a:pPr>
            <a:r>
              <a:rPr lang="en-US" sz="3000" dirty="0" smtClean="0"/>
              <a:t>A) Releases a number of chemicals</a:t>
            </a:r>
          </a:p>
          <a:p>
            <a:pPr lvl="3">
              <a:buFontTx/>
              <a:buNone/>
            </a:pPr>
            <a:r>
              <a:rPr lang="en-US" sz="3000" dirty="0" smtClean="0"/>
              <a:t>1) Orexins – appetite enhancers</a:t>
            </a:r>
          </a:p>
          <a:p>
            <a:pPr lvl="3">
              <a:buFontTx/>
              <a:buNone/>
            </a:pPr>
            <a:r>
              <a:rPr lang="en-US" sz="3000" dirty="0" smtClean="0"/>
              <a:t>2) Neuropeptide Y – increases cravings for carbs</a:t>
            </a:r>
          </a:p>
          <a:p>
            <a:pPr lvl="3">
              <a:buFontTx/>
              <a:buNone/>
            </a:pPr>
            <a:r>
              <a:rPr lang="en-US" sz="3000" dirty="0" smtClean="0"/>
              <a:t>3) </a:t>
            </a:r>
            <a:r>
              <a:rPr lang="en-US" sz="3000" dirty="0" err="1" smtClean="0"/>
              <a:t>Galanin</a:t>
            </a:r>
            <a:r>
              <a:rPr lang="en-US" sz="3000" dirty="0" smtClean="0"/>
              <a:t> – increases cravings for fats</a:t>
            </a:r>
          </a:p>
          <a:p>
            <a:pPr lvl="3">
              <a:buFontTx/>
              <a:buNone/>
            </a:pPr>
            <a:r>
              <a:rPr lang="en-US" sz="3000" dirty="0" smtClean="0"/>
              <a:t>4) Serotonin – promotes feeling of fullness &amp; satisfaction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B) Also binds to chemicals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err="1"/>
              <a:t>L</a:t>
            </a:r>
            <a:r>
              <a:rPr lang="en-US" sz="3000" dirty="0" err="1" smtClean="0"/>
              <a:t>eptin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Released </a:t>
            </a:r>
            <a:r>
              <a:rPr lang="en-US" sz="3000" dirty="0"/>
              <a:t>from fat tissue in response to increased fat deposits</a:t>
            </a:r>
          </a:p>
          <a:p>
            <a:pPr lvl="2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Inhibits </a:t>
            </a:r>
            <a:r>
              <a:rPr lang="en-US" sz="3000" dirty="0"/>
              <a:t>hunger and increases </a:t>
            </a:r>
            <a:r>
              <a:rPr lang="en-US" sz="3000" dirty="0" smtClean="0"/>
              <a:t>metabolism</a:t>
            </a:r>
          </a:p>
          <a:p>
            <a:pPr marL="400050" lvl="1" indent="0">
              <a:buNone/>
            </a:pPr>
            <a:r>
              <a:rPr lang="en-US" sz="3000" dirty="0" smtClean="0"/>
              <a:t>2</a:t>
            </a:r>
            <a:r>
              <a:rPr lang="en-US" sz="3000" dirty="0"/>
              <a:t>) </a:t>
            </a:r>
            <a:r>
              <a:rPr lang="en-US" sz="3000" dirty="0" smtClean="0"/>
              <a:t>Ghrelin</a:t>
            </a:r>
            <a:endParaRPr lang="en-US" sz="3000" dirty="0"/>
          </a:p>
          <a:p>
            <a:pPr marL="800100" lvl="2" indent="0">
              <a:buNone/>
            </a:pPr>
            <a:r>
              <a:rPr lang="en-US" sz="3000" dirty="0" smtClean="0"/>
              <a:t>a) Released </a:t>
            </a:r>
            <a:r>
              <a:rPr lang="en-US" sz="3000" dirty="0"/>
              <a:t>from cells in the stomach </a:t>
            </a:r>
            <a:r>
              <a:rPr lang="en-US" sz="3000" dirty="0" smtClean="0"/>
              <a:t>lining</a:t>
            </a:r>
            <a:endParaRPr lang="en-US" sz="3000" dirty="0"/>
          </a:p>
          <a:p>
            <a:pPr marL="800100" lvl="2" indent="0">
              <a:buNone/>
            </a:pPr>
            <a:r>
              <a:rPr lang="en-US" sz="3000" dirty="0" smtClean="0"/>
              <a:t>b</a:t>
            </a:r>
            <a:r>
              <a:rPr lang="en-US" sz="3000" dirty="0"/>
              <a:t>) Stimulates </a:t>
            </a:r>
            <a:r>
              <a:rPr lang="en-US" sz="3000" dirty="0" smtClean="0"/>
              <a:t>hunger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B. Summary of </a:t>
            </a:r>
            <a:r>
              <a:rPr lang="en-US" sz="3000" dirty="0" smtClean="0"/>
              <a:t>Macronutrients</a:t>
            </a:r>
            <a:endParaRPr lang="en-US" sz="3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1. Carbohydrates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/>
              <a:t>A) Sources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3000" dirty="0"/>
              <a:t>1) Complex carbohydrates (starches) – bread, cereal, flour, pasta, nuts, </a:t>
            </a:r>
            <a:r>
              <a:rPr lang="en-US" sz="3000" dirty="0" smtClean="0"/>
              <a:t>rice, </a:t>
            </a:r>
            <a:r>
              <a:rPr lang="en-US" sz="3000" dirty="0"/>
              <a:t>and potatoes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3000" dirty="0"/>
              <a:t>2) Simple carbohydrates (sugars) – carbonated drinks, candy, </a:t>
            </a:r>
            <a:r>
              <a:rPr lang="en-US" sz="3000" dirty="0" smtClean="0"/>
              <a:t>fruits, </a:t>
            </a:r>
            <a:r>
              <a:rPr lang="en-US" sz="3000" dirty="0"/>
              <a:t>and yogurts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3000" dirty="0"/>
              <a:t>3) Both complex and simple – pastries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A. Metabolism – sum of all the chemical processes in the body</a:t>
            </a:r>
          </a:p>
          <a:p>
            <a:pPr>
              <a:buFontTx/>
              <a:buNone/>
            </a:pPr>
            <a:r>
              <a:rPr lang="en-US" sz="3000" dirty="0"/>
              <a:t>B. Types of Metabolic Reactions</a:t>
            </a:r>
          </a:p>
          <a:p>
            <a:pPr lvl="1">
              <a:buFontTx/>
              <a:buNone/>
            </a:pPr>
            <a:r>
              <a:rPr lang="en-US" sz="3000" dirty="0"/>
              <a:t>1. Anabolic reactions – </a:t>
            </a:r>
            <a:r>
              <a:rPr lang="en-US" sz="3000" dirty="0" smtClean="0"/>
              <a:t>energy-requiring </a:t>
            </a:r>
            <a:r>
              <a:rPr lang="en-US" sz="3000" dirty="0"/>
              <a:t>reactions that build organic compounds</a:t>
            </a:r>
          </a:p>
          <a:p>
            <a:pPr lvl="1">
              <a:buFontTx/>
              <a:buNone/>
            </a:pPr>
            <a:r>
              <a:rPr lang="en-US" sz="3000" dirty="0"/>
              <a:t>2. Catabolic reactions – </a:t>
            </a:r>
            <a:r>
              <a:rPr lang="en-US" sz="3000" dirty="0" smtClean="0"/>
              <a:t>energy-releasing </a:t>
            </a:r>
            <a:r>
              <a:rPr lang="en-US" sz="3000" dirty="0"/>
              <a:t>reactions that break organic compounds and often generate ATP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3. Oxidation reaction – any reaction where a molecule gains oxygen or loses a hydrogen</a:t>
            </a:r>
          </a:p>
          <a:p>
            <a:pPr>
              <a:buFontTx/>
              <a:buNone/>
            </a:pPr>
            <a:r>
              <a:rPr lang="en-US" sz="3000" dirty="0"/>
              <a:t>4. Reduction reaction – any reaction where a molecule loses oxygen or gains a hydrogen</a:t>
            </a:r>
          </a:p>
          <a:p>
            <a:pPr lvl="1">
              <a:buFontTx/>
              <a:buNone/>
            </a:pPr>
            <a:r>
              <a:rPr lang="en-US" sz="3000" dirty="0"/>
              <a:t>A) Oxidation and Reduction (Redox) reactions are always coupled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C</a:t>
            </a:r>
            <a:r>
              <a:rPr lang="en-US" sz="3000" dirty="0" smtClean="0"/>
              <a:t>. </a:t>
            </a:r>
            <a:r>
              <a:rPr lang="en-US" sz="3000" dirty="0"/>
              <a:t>Carbohydrate Metabolism</a:t>
            </a:r>
          </a:p>
          <a:p>
            <a:pPr lvl="1">
              <a:buFontTx/>
              <a:buNone/>
            </a:pPr>
            <a:r>
              <a:rPr lang="en-US" sz="3000" dirty="0"/>
              <a:t>1. Glucose catabolism is the breakdown of CHO to release energy </a:t>
            </a:r>
            <a:r>
              <a:rPr lang="en-US" sz="3000" dirty="0" smtClean="0"/>
              <a:t>(cellular respiration)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A) It is accomplished in </a:t>
            </a:r>
            <a:r>
              <a:rPr lang="en-US" sz="3000" dirty="0" smtClean="0"/>
              <a:t>four steps</a:t>
            </a:r>
            <a:r>
              <a:rPr lang="en-US" sz="3000" dirty="0"/>
              <a:t>: Glycolysis, </a:t>
            </a:r>
            <a:r>
              <a:rPr lang="en-US" sz="3000" dirty="0" smtClean="0"/>
              <a:t>Pre-Krebs, the Krebs cycle, </a:t>
            </a:r>
            <a:r>
              <a:rPr lang="en-US" sz="3000" dirty="0"/>
              <a:t>and the Electron Transport Chain</a:t>
            </a:r>
          </a:p>
          <a:p>
            <a:pPr lvl="1">
              <a:buFontTx/>
              <a:buNone/>
            </a:pPr>
            <a:r>
              <a:rPr lang="en-US" sz="3000" dirty="0"/>
              <a:t>2. Glycolysis – “sugar splitting” occurs in the cytoplasm of the cell and does not require oxygen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1 glucose </a:t>
            </a:r>
            <a:r>
              <a:rPr lang="en-US" sz="3000" dirty="0"/>
              <a:t>molecule is broken down into </a:t>
            </a:r>
            <a:r>
              <a:rPr lang="en-US" sz="3000" dirty="0" smtClean="0"/>
              <a:t>2 molecules </a:t>
            </a:r>
            <a:r>
              <a:rPr lang="en-US" sz="3000" dirty="0"/>
              <a:t>of pyruvic acid</a:t>
            </a:r>
          </a:p>
          <a:p>
            <a:pPr>
              <a:buFontTx/>
              <a:buNone/>
            </a:pPr>
            <a:r>
              <a:rPr lang="en-US" sz="3000" dirty="0" smtClean="0"/>
              <a:t>B) 4 ATP are produced during the process. However, 2 ATP are used during the process. Therefore, the </a:t>
            </a:r>
            <a:r>
              <a:rPr lang="en-US" sz="3000" u="sng" dirty="0" smtClean="0"/>
              <a:t>net result is only 2 ATP for glycolysis</a:t>
            </a:r>
          </a:p>
          <a:p>
            <a:pPr>
              <a:buFontTx/>
              <a:buNone/>
            </a:pPr>
            <a:r>
              <a:rPr lang="en-US" sz="3000" dirty="0" smtClean="0"/>
              <a:t>C) 2 H atoms are removed (oxidation) and are picked up by 2 NAD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to form 2 molecules of NADH (reduction)</a:t>
            </a:r>
            <a:endParaRPr lang="en-US" sz="3000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D) </a:t>
            </a:r>
            <a:r>
              <a:rPr lang="en-US" sz="3000" dirty="0" smtClean="0"/>
              <a:t>The fate </a:t>
            </a:r>
            <a:r>
              <a:rPr lang="en-US" sz="3000" dirty="0"/>
              <a:t>of pyruvic acid depends on the oxygen availability</a:t>
            </a:r>
          </a:p>
          <a:p>
            <a:pPr lvl="1">
              <a:buFontTx/>
              <a:buNone/>
            </a:pPr>
            <a:r>
              <a:rPr lang="en-US" sz="3000" dirty="0"/>
              <a:t>1) No oxygen present – </a:t>
            </a:r>
            <a:r>
              <a:rPr lang="en-US" sz="3000" dirty="0" smtClean="0"/>
              <a:t>acidic </a:t>
            </a:r>
            <a:r>
              <a:rPr lang="en-US" sz="3000" dirty="0"/>
              <a:t>fermentation</a:t>
            </a:r>
          </a:p>
          <a:p>
            <a:pPr lvl="2">
              <a:buFontTx/>
              <a:buNone/>
            </a:pPr>
            <a:r>
              <a:rPr lang="en-US" sz="3000" dirty="0"/>
              <a:t>a) H from NADH </a:t>
            </a:r>
            <a:r>
              <a:rPr lang="en-US" sz="3000" dirty="0" smtClean="0"/>
              <a:t>is transferred to </a:t>
            </a:r>
            <a:r>
              <a:rPr lang="en-US" sz="3000" dirty="0"/>
              <a:t>pyruvic acid resulting in lactic </a:t>
            </a:r>
            <a:r>
              <a:rPr lang="en-US" sz="3000" dirty="0" smtClean="0"/>
              <a:t>acid</a:t>
            </a:r>
          </a:p>
          <a:p>
            <a:pPr lvl="1">
              <a:buFontTx/>
              <a:buNone/>
            </a:pPr>
            <a:r>
              <a:rPr lang="en-US" sz="3000" dirty="0" smtClean="0"/>
              <a:t>2) Oxygen present – Krebs cycle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 smtClean="0"/>
              <a:t>3. Pre-Krebs</a:t>
            </a:r>
          </a:p>
          <a:p>
            <a:pPr lvl="1">
              <a:buFontTx/>
              <a:buNone/>
            </a:pPr>
            <a:r>
              <a:rPr lang="en-US" sz="3000" dirty="0" smtClean="0"/>
              <a:t>A) As pyruvic acid enters the mitochondria, a C and H are removed and coenzyme A is added resulting in 2 molecules of acetyl CoA</a:t>
            </a:r>
          </a:p>
          <a:p>
            <a:pPr lvl="1">
              <a:buFontTx/>
              <a:buNone/>
            </a:pPr>
            <a:r>
              <a:rPr lang="en-US" sz="3000" dirty="0" smtClean="0"/>
              <a:t>B) The 2 carbon atoms that were removed bind with 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forming 2 molecules of CO</a:t>
            </a:r>
            <a:r>
              <a:rPr lang="en-US" sz="3000" baseline="-25000" dirty="0" smtClean="0"/>
              <a:t>2</a:t>
            </a:r>
            <a:endParaRPr lang="en-US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Metabolism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 marL="742950" lvl="2" indent="-342900">
              <a:buNone/>
            </a:pPr>
            <a:r>
              <a:rPr lang="en-US" sz="3000" dirty="0" smtClean="0"/>
              <a:t>C) The 2 H atoms that were removed bind with NAD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forming 2 molecules of NADH</a:t>
            </a:r>
          </a:p>
          <a:p>
            <a:pPr marL="742950" lvl="2" indent="-342900">
              <a:buNone/>
            </a:pPr>
            <a:r>
              <a:rPr lang="en-US" sz="3000" dirty="0" smtClean="0"/>
              <a:t>D) No ATP are formed during this step </a:t>
            </a:r>
          </a:p>
          <a:p>
            <a:pPr>
              <a:buNone/>
            </a:pPr>
            <a:r>
              <a:rPr lang="en-US" sz="3000" dirty="0" smtClean="0"/>
              <a:t>4. Krebs Cycle – occurs in the matrix of the mitochondria </a:t>
            </a:r>
          </a:p>
          <a:p>
            <a:pPr lvl="1">
              <a:buFontTx/>
              <a:buNone/>
            </a:pPr>
            <a:r>
              <a:rPr lang="en-US" sz="3000" dirty="0" smtClean="0"/>
              <a:t>A) </a:t>
            </a:r>
            <a:r>
              <a:rPr lang="en-US" sz="3000" u="sng" dirty="0"/>
              <a:t>Acetyl CoA </a:t>
            </a:r>
            <a:r>
              <a:rPr lang="en-US" sz="3000" u="sng" dirty="0" smtClean="0"/>
              <a:t>enters </a:t>
            </a:r>
            <a:r>
              <a:rPr lang="en-US" sz="3000" u="sng" dirty="0"/>
              <a:t>the </a:t>
            </a:r>
            <a:r>
              <a:rPr lang="en-US" sz="3000" u="sng" dirty="0" smtClean="0"/>
              <a:t>Krebs </a:t>
            </a:r>
            <a:r>
              <a:rPr lang="en-US" sz="3000" u="sng" dirty="0"/>
              <a:t>cycle </a:t>
            </a:r>
            <a:r>
              <a:rPr lang="en-US" sz="3000" dirty="0"/>
              <a:t>where it combines with </a:t>
            </a:r>
            <a:r>
              <a:rPr lang="en-US" sz="3000" dirty="0" err="1"/>
              <a:t>oxaloacetic</a:t>
            </a:r>
            <a:r>
              <a:rPr lang="en-US" sz="3000" dirty="0"/>
              <a:t> acid to create citric acid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</a:t>
            </a:r>
            <a:r>
              <a:rPr lang="en-US" sz="3000" dirty="0" smtClean="0"/>
              <a:t>) </a:t>
            </a:r>
            <a:r>
              <a:rPr lang="en-US" sz="3000" dirty="0"/>
              <a:t>As the cycle moves around, citric acid is rearranged to produce different intermediate molecules called </a:t>
            </a:r>
            <a:r>
              <a:rPr lang="en-US" sz="3000" dirty="0" err="1" smtClean="0"/>
              <a:t>keto</a:t>
            </a:r>
            <a:r>
              <a:rPr lang="en-US" sz="3000" dirty="0"/>
              <a:t>-</a:t>
            </a:r>
            <a:r>
              <a:rPr lang="en-US" sz="3000" dirty="0" smtClean="0"/>
              <a:t>acids</a:t>
            </a:r>
            <a:endParaRPr lang="en-US" sz="3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C</a:t>
            </a:r>
            <a:r>
              <a:rPr lang="en-US" sz="3000" dirty="0" smtClean="0"/>
              <a:t>) </a:t>
            </a:r>
            <a:r>
              <a:rPr lang="en-US" sz="3000" dirty="0"/>
              <a:t>At the end of the cycle, the resulting molecule is </a:t>
            </a:r>
            <a:r>
              <a:rPr lang="en-US" sz="3000" dirty="0" err="1"/>
              <a:t>oxaloacetic</a:t>
            </a:r>
            <a:r>
              <a:rPr lang="en-US" sz="3000" dirty="0"/>
              <a:t> acid which is now available to attach to another acetyl CoA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D</a:t>
            </a:r>
            <a:r>
              <a:rPr lang="en-US" sz="3000" dirty="0" smtClean="0"/>
              <a:t>) Totals for the Krebs cycle</a:t>
            </a:r>
            <a:endParaRPr lang="en-US" sz="3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4 C </a:t>
            </a:r>
            <a:r>
              <a:rPr lang="en-US" sz="3000" dirty="0"/>
              <a:t>atoms are removed </a:t>
            </a:r>
            <a:r>
              <a:rPr lang="en-US" sz="3000" dirty="0" smtClean="0"/>
              <a:t>and </a:t>
            </a:r>
            <a:r>
              <a:rPr lang="en-US" sz="3000" dirty="0"/>
              <a:t>combine with </a:t>
            </a:r>
            <a:r>
              <a:rPr lang="en-US" sz="3000" dirty="0" smtClean="0"/>
              <a:t>O</a:t>
            </a:r>
            <a:r>
              <a:rPr lang="en-US" sz="3000" baseline="-25000" dirty="0" smtClean="0"/>
              <a:t>2 </a:t>
            </a:r>
            <a:r>
              <a:rPr lang="en-US" sz="3000" dirty="0" smtClean="0"/>
              <a:t>forming 4 molecules of CO</a:t>
            </a:r>
            <a:r>
              <a:rPr lang="en-US" sz="3000" baseline="-25000" dirty="0" smtClean="0"/>
              <a:t>2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10 H </a:t>
            </a:r>
            <a:r>
              <a:rPr lang="en-US" sz="3000" dirty="0"/>
              <a:t>atoms are removed </a:t>
            </a:r>
            <a:r>
              <a:rPr lang="en-US" sz="3000" dirty="0" smtClean="0"/>
              <a:t>and combine with NAD</a:t>
            </a:r>
            <a:r>
              <a:rPr lang="en-US" sz="3000" baseline="30000" dirty="0"/>
              <a:t>+</a:t>
            </a:r>
            <a:r>
              <a:rPr lang="en-US" sz="3000" dirty="0"/>
              <a:t> </a:t>
            </a:r>
            <a:r>
              <a:rPr lang="en-US" sz="3000" dirty="0" smtClean="0"/>
              <a:t>(6) or FAD (4)</a:t>
            </a:r>
            <a:r>
              <a:rPr lang="en-US" sz="3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000" dirty="0">
                <a:solidFill>
                  <a:schemeClr val="tx1"/>
                </a:solidFill>
                <a:ea typeface="+mn-ea"/>
                <a:cs typeface="+mn-cs"/>
              </a:rPr>
              <a:t>resulting in </a:t>
            </a:r>
            <a:r>
              <a:rPr lang="en-US" sz="3000" dirty="0" smtClean="0">
                <a:solidFill>
                  <a:schemeClr val="tx1"/>
                </a:solidFill>
                <a:ea typeface="+mn-ea"/>
                <a:cs typeface="+mn-cs"/>
              </a:rPr>
              <a:t>6 </a:t>
            </a:r>
            <a:r>
              <a:rPr lang="en-US" sz="3000" dirty="0">
                <a:solidFill>
                  <a:schemeClr val="tx1"/>
                </a:solidFill>
                <a:ea typeface="+mn-ea"/>
                <a:cs typeface="+mn-cs"/>
              </a:rPr>
              <a:t>NADH and </a:t>
            </a:r>
            <a:r>
              <a:rPr lang="en-US" sz="3000" dirty="0" smtClean="0">
                <a:solidFill>
                  <a:schemeClr val="tx1"/>
                </a:solidFill>
                <a:ea typeface="+mn-ea"/>
                <a:cs typeface="+mn-cs"/>
              </a:rPr>
              <a:t>2 FADH</a:t>
            </a:r>
            <a:r>
              <a:rPr lang="en-US" sz="3000" baseline="-25000" dirty="0" smtClean="0">
                <a:solidFill>
                  <a:schemeClr val="tx1"/>
                </a:solidFill>
                <a:ea typeface="+mn-ea"/>
                <a:cs typeface="+mn-cs"/>
              </a:rPr>
              <a:t>2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2 molecules </a:t>
            </a:r>
            <a:r>
              <a:rPr lang="en-US" sz="3000" dirty="0"/>
              <a:t>of ATP </a:t>
            </a:r>
            <a:r>
              <a:rPr lang="en-US" sz="3000" dirty="0" smtClean="0"/>
              <a:t>are </a:t>
            </a:r>
            <a:r>
              <a:rPr lang="en-US" sz="3000" dirty="0"/>
              <a:t>synthesized per </a:t>
            </a:r>
            <a:r>
              <a:rPr lang="en-US" sz="3000" dirty="0" smtClean="0"/>
              <a:t>cycle</a:t>
            </a:r>
          </a:p>
          <a:p>
            <a:pPr>
              <a:buNone/>
            </a:pPr>
            <a:r>
              <a:rPr lang="en-US" sz="3000" dirty="0"/>
              <a:t>F) All NADH </a:t>
            </a:r>
            <a:r>
              <a:rPr lang="en-US" sz="3000" dirty="0" smtClean="0"/>
              <a:t>(10; 2 from glycolysis, 2 from pre-Krebs, 6 from Krebs) &amp; </a:t>
            </a:r>
            <a:r>
              <a:rPr lang="en-US" sz="3000" dirty="0"/>
              <a:t>FADH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 smtClean="0"/>
              <a:t>(2 from Krebs) produced </a:t>
            </a:r>
            <a:r>
              <a:rPr lang="en-US" sz="3000" dirty="0"/>
              <a:t>up to this point will enter the </a:t>
            </a:r>
            <a:r>
              <a:rPr lang="en-US" sz="3000" dirty="0" smtClean="0"/>
              <a:t>electron transport chain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85926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5</a:t>
            </a:r>
            <a:r>
              <a:rPr lang="en-US" sz="3000" dirty="0" smtClean="0"/>
              <a:t>. </a:t>
            </a:r>
            <a:r>
              <a:rPr lang="en-US" sz="3000" dirty="0"/>
              <a:t>Electron Transport Chain (ETC) – occurs on the </a:t>
            </a:r>
            <a:r>
              <a:rPr lang="en-US" sz="3000" dirty="0" err="1"/>
              <a:t>cristae</a:t>
            </a:r>
            <a:r>
              <a:rPr lang="en-US" sz="3000" dirty="0"/>
              <a:t> of the mitochondria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A) Involves membrane </a:t>
            </a:r>
            <a:r>
              <a:rPr lang="en-US" sz="3000" dirty="0" smtClean="0"/>
              <a:t>proteins acting as 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pumps that </a:t>
            </a:r>
            <a:r>
              <a:rPr lang="en-US" sz="3000" dirty="0"/>
              <a:t>will release energy as an electron is transferred from one to another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B) NADH and FADH</a:t>
            </a:r>
            <a:r>
              <a:rPr lang="en-US" sz="3000" baseline="-25000" dirty="0"/>
              <a:t>2</a:t>
            </a:r>
            <a:r>
              <a:rPr lang="en-US" sz="3000" dirty="0"/>
              <a:t> drop off their hydrogen atoms to the chain of electron </a:t>
            </a:r>
            <a:r>
              <a:rPr lang="en-US" sz="3000" dirty="0" smtClean="0"/>
              <a:t>acceptors (pumps)</a:t>
            </a:r>
            <a:endParaRPr lang="en-US" sz="3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C) As the H are dropped off they lose their electrons which travel “down the chain</a:t>
            </a:r>
            <a:r>
              <a:rPr lang="en-US" sz="3000" dirty="0" smtClean="0"/>
              <a:t>” (from one pump to the next)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59050" y="1690689"/>
            <a:ext cx="7675350" cy="43513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B) Uses in the body</a:t>
            </a:r>
          </a:p>
          <a:p>
            <a:pPr lvl="1">
              <a:buFontTx/>
              <a:buNone/>
            </a:pPr>
            <a:r>
              <a:rPr lang="en-US" sz="3000" dirty="0"/>
              <a:t>1) Short-term energy source used to make ATP </a:t>
            </a:r>
          </a:p>
          <a:p>
            <a:pPr lvl="1">
              <a:buFontTx/>
              <a:buNone/>
            </a:pPr>
            <a:r>
              <a:rPr lang="en-US" sz="3000" dirty="0"/>
              <a:t>2) Used to synthesize nucleic acids, </a:t>
            </a:r>
            <a:r>
              <a:rPr lang="en-US" sz="3000" dirty="0" err="1"/>
              <a:t>glycolipids</a:t>
            </a:r>
            <a:r>
              <a:rPr lang="en-US" sz="3000" dirty="0"/>
              <a:t>, </a:t>
            </a:r>
            <a:r>
              <a:rPr lang="en-US" sz="3000" dirty="0" err="1"/>
              <a:t>glycoproteins</a:t>
            </a:r>
            <a:r>
              <a:rPr lang="en-US" sz="3000" dirty="0"/>
              <a:t>, </a:t>
            </a:r>
            <a:r>
              <a:rPr lang="en-US" sz="3000" dirty="0" smtClean="0"/>
              <a:t>ATP, </a:t>
            </a:r>
            <a:r>
              <a:rPr lang="en-US" sz="3000" dirty="0" err="1"/>
              <a:t>cAMP</a:t>
            </a:r>
            <a:r>
              <a:rPr lang="en-US" sz="3000" dirty="0"/>
              <a:t> and many cell surface receptors</a:t>
            </a:r>
          </a:p>
          <a:p>
            <a:pPr>
              <a:buFontTx/>
              <a:buNone/>
            </a:pPr>
            <a:r>
              <a:rPr lang="en-US" sz="3000" dirty="0"/>
              <a:t>C) Locations in the body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Adults </a:t>
            </a:r>
            <a:r>
              <a:rPr lang="en-US" sz="3000" dirty="0"/>
              <a:t>generally have about 375-475g</a:t>
            </a:r>
          </a:p>
          <a:p>
            <a:pPr lvl="2">
              <a:buFontTx/>
              <a:buNone/>
            </a:pPr>
            <a:r>
              <a:rPr lang="en-US" sz="3000" dirty="0"/>
              <a:t>a) ~325g = muscle glycogen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D) The energy from the electrons is used to pump H</a:t>
            </a:r>
            <a:r>
              <a:rPr lang="en-US" sz="3000" baseline="30000" dirty="0"/>
              <a:t>+</a:t>
            </a:r>
            <a:r>
              <a:rPr lang="en-US" sz="3000" dirty="0"/>
              <a:t> into the </a:t>
            </a:r>
            <a:r>
              <a:rPr lang="en-US" sz="3000" dirty="0" err="1"/>
              <a:t>intramenbranous</a:t>
            </a:r>
            <a:r>
              <a:rPr lang="en-US" sz="3000" dirty="0"/>
              <a:t> space, creating a H</a:t>
            </a:r>
            <a:r>
              <a:rPr lang="en-US" sz="3000" baseline="30000" dirty="0"/>
              <a:t>+</a:t>
            </a:r>
            <a:r>
              <a:rPr lang="en-US" sz="3000" dirty="0"/>
              <a:t> gradient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1) The electrons ultimately end up forming the bond between O and H resulting in the </a:t>
            </a:r>
            <a:r>
              <a:rPr lang="en-US" sz="3000" dirty="0" smtClean="0"/>
              <a:t>eventual formation </a:t>
            </a:r>
            <a:r>
              <a:rPr lang="en-US" sz="3000" dirty="0"/>
              <a:t>of H</a:t>
            </a:r>
            <a:r>
              <a:rPr lang="en-US" sz="3000" baseline="-25000" dirty="0"/>
              <a:t>2</a:t>
            </a:r>
            <a:r>
              <a:rPr lang="en-US" sz="3000" dirty="0"/>
              <a:t>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Oxygen </a:t>
            </a:r>
            <a:r>
              <a:rPr lang="en-US" sz="3000" dirty="0"/>
              <a:t>is considered the final electron </a:t>
            </a:r>
            <a:r>
              <a:rPr lang="en-US" sz="3000" dirty="0" smtClean="0"/>
              <a:t>acceptor </a:t>
            </a:r>
            <a:r>
              <a:rPr lang="en-US" sz="3000" dirty="0"/>
              <a:t>for cellular (aerobic) respiration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F) Intramembranous H</a:t>
            </a:r>
            <a:r>
              <a:rPr lang="en-US" sz="3000" baseline="30000" dirty="0"/>
              <a:t>+</a:t>
            </a:r>
            <a:r>
              <a:rPr lang="en-US" sz="3000" dirty="0"/>
              <a:t> then moves through </a:t>
            </a:r>
            <a:r>
              <a:rPr lang="en-US" sz="3000" dirty="0" err="1"/>
              <a:t>ATPsynthase</a:t>
            </a:r>
            <a:r>
              <a:rPr lang="en-US" sz="3000" dirty="0"/>
              <a:t> creating the energy to combine ADP + </a:t>
            </a:r>
            <a:r>
              <a:rPr lang="en-US" sz="3000" dirty="0" smtClean="0"/>
              <a:t>P resulting in ATP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/>
              <a:t>1) Each NADH stores enough energy to create 2.5 molecules of ATP</a:t>
            </a:r>
          </a:p>
          <a:p>
            <a:pPr lvl="1">
              <a:buFontTx/>
              <a:buNone/>
            </a:pPr>
            <a:r>
              <a:rPr lang="en-US" sz="3000" dirty="0"/>
              <a:t>2) Each FADH</a:t>
            </a:r>
            <a:r>
              <a:rPr lang="en-US" sz="3000" baseline="-25000" dirty="0"/>
              <a:t>2</a:t>
            </a:r>
            <a:r>
              <a:rPr lang="en-US" sz="3000" dirty="0"/>
              <a:t> stores enough energy to create 1.5 molecules of ATP</a:t>
            </a:r>
          </a:p>
          <a:p>
            <a:pPr>
              <a:buFontTx/>
              <a:buNone/>
            </a:pPr>
            <a:r>
              <a:rPr lang="en-US" sz="3000" dirty="0"/>
              <a:t>G) Results in the production of 28 ATP; therefore the entire process from glycolysis thru ETC yields a net of 32 ATP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6</a:t>
            </a:r>
            <a:r>
              <a:rPr lang="en-US" sz="3000" dirty="0" smtClean="0"/>
              <a:t>. </a:t>
            </a:r>
            <a:r>
              <a:rPr lang="en-US" sz="3000" dirty="0"/>
              <a:t>Carbohydrate Anabolism</a:t>
            </a:r>
          </a:p>
          <a:p>
            <a:pPr lvl="1">
              <a:buFontTx/>
              <a:buNone/>
            </a:pPr>
            <a:r>
              <a:rPr lang="en-US" sz="3000" dirty="0"/>
              <a:t>A) When cellular ATP reserves are high or when glucose is in excess, glucose has to be stored</a:t>
            </a:r>
          </a:p>
          <a:p>
            <a:pPr lvl="2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Glucose </a:t>
            </a:r>
            <a:r>
              <a:rPr lang="en-US" sz="3000" dirty="0"/>
              <a:t>catabolism is inhibited</a:t>
            </a:r>
          </a:p>
          <a:p>
            <a:pPr lvl="2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Glucose </a:t>
            </a:r>
            <a:r>
              <a:rPr lang="en-US" sz="3000" dirty="0"/>
              <a:t>conversion to glycogen (glycogenesis) or to fat (</a:t>
            </a:r>
            <a:r>
              <a:rPr lang="en-US" sz="3000" dirty="0" err="1"/>
              <a:t>lipogenesis</a:t>
            </a:r>
            <a:r>
              <a:rPr lang="en-US" sz="3000" dirty="0"/>
              <a:t>) is stimulated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B) When ATP or glucose levels drop the body can then convert glycogen back to glucose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Glycogenolysis </a:t>
            </a:r>
            <a:r>
              <a:rPr lang="en-US" sz="3000" dirty="0"/>
              <a:t>– production of glucose from glycogen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Gluconeogenesis </a:t>
            </a:r>
            <a:r>
              <a:rPr lang="en-US" sz="3000" dirty="0"/>
              <a:t>– formation of glucose from non-carbohydrate molecules (such as fat and protein)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3) Both processes occur in the liver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D</a:t>
            </a:r>
            <a:r>
              <a:rPr lang="en-US" sz="3000" dirty="0" smtClean="0"/>
              <a:t>. </a:t>
            </a:r>
            <a:r>
              <a:rPr lang="en-US" sz="3000" dirty="0"/>
              <a:t>Lipid Metabolism</a:t>
            </a:r>
          </a:p>
          <a:p>
            <a:pPr lvl="1">
              <a:buFontTx/>
              <a:buNone/>
            </a:pPr>
            <a:r>
              <a:rPr lang="en-US" sz="3000" dirty="0"/>
              <a:t>1. The end products of lipid digestion (</a:t>
            </a:r>
            <a:r>
              <a:rPr lang="en-US" sz="3000" dirty="0" err="1"/>
              <a:t>lipolysis</a:t>
            </a:r>
            <a:r>
              <a:rPr lang="en-US" sz="3000" dirty="0"/>
              <a:t>) and cholesterol digestion are transported in the blood as </a:t>
            </a:r>
            <a:r>
              <a:rPr lang="en-US" sz="3000" dirty="0" err="1"/>
              <a:t>chylomicrons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2. The glycerol </a:t>
            </a:r>
            <a:r>
              <a:rPr lang="en-US" sz="3000" dirty="0" smtClean="0"/>
              <a:t>is </a:t>
            </a:r>
            <a:r>
              <a:rPr lang="en-US" sz="3000" dirty="0"/>
              <a:t>converted to glucose (which enters into glycolysis) or G3P (which eventually enters the </a:t>
            </a:r>
            <a:r>
              <a:rPr lang="en-US" sz="3000" dirty="0" smtClean="0"/>
              <a:t>Krebs </a:t>
            </a:r>
            <a:r>
              <a:rPr lang="en-US" sz="3000" dirty="0"/>
              <a:t>cycle)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3. The fatty </a:t>
            </a:r>
            <a:r>
              <a:rPr lang="en-US" sz="3000" dirty="0" smtClean="0"/>
              <a:t>acids </a:t>
            </a:r>
            <a:r>
              <a:rPr lang="en-US" sz="3000" dirty="0" smtClean="0"/>
              <a:t>are broken down into fragments </a:t>
            </a:r>
            <a:r>
              <a:rPr lang="en-US" sz="3000" dirty="0"/>
              <a:t>which bind to coenzyme A creating acetyl </a:t>
            </a:r>
            <a:r>
              <a:rPr lang="en-US" sz="3000" dirty="0" smtClean="0"/>
              <a:t>CoA which enter </a:t>
            </a:r>
            <a:r>
              <a:rPr lang="en-US" sz="3000" dirty="0"/>
              <a:t>the </a:t>
            </a:r>
            <a:r>
              <a:rPr lang="en-US" sz="3000" dirty="0" smtClean="0"/>
              <a:t>Krebs cycle</a:t>
            </a:r>
          </a:p>
          <a:p>
            <a:pPr>
              <a:buFontTx/>
              <a:buNone/>
            </a:pPr>
            <a:r>
              <a:rPr lang="en-US" sz="3000" dirty="0" smtClean="0"/>
              <a:t>4. Dietary fats not needed for energy or structural materials are stored in adipose tissue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5. </a:t>
            </a:r>
            <a:r>
              <a:rPr lang="en-US" sz="3000" dirty="0" smtClean="0"/>
              <a:t>When carbohydrates are scarce, </a:t>
            </a:r>
            <a:r>
              <a:rPr lang="en-US" sz="3000" dirty="0"/>
              <a:t>the </a:t>
            </a:r>
            <a:r>
              <a:rPr lang="en-US" sz="3000" dirty="0" smtClean="0"/>
              <a:t>breakdown </a:t>
            </a:r>
            <a:r>
              <a:rPr lang="en-US" sz="3000" dirty="0"/>
              <a:t>of </a:t>
            </a:r>
            <a:r>
              <a:rPr lang="en-US" sz="3000" dirty="0" smtClean="0"/>
              <a:t>fats for energy </a:t>
            </a:r>
            <a:r>
              <a:rPr lang="en-US" sz="3000" dirty="0"/>
              <a:t>results in the formation of </a:t>
            </a:r>
            <a:r>
              <a:rPr lang="en-US" sz="3000" dirty="0" smtClean="0"/>
              <a:t>keto-acids</a:t>
            </a:r>
            <a:r>
              <a:rPr lang="en-US" sz="3000" dirty="0"/>
              <a:t> </a:t>
            </a:r>
            <a:r>
              <a:rPr lang="en-US" sz="3000" dirty="0" smtClean="0"/>
              <a:t>(ketones) which </a:t>
            </a:r>
            <a:r>
              <a:rPr lang="en-US" sz="3000" dirty="0"/>
              <a:t>can be deadly </a:t>
            </a:r>
            <a:r>
              <a:rPr lang="en-US" sz="3000" dirty="0" smtClean="0"/>
              <a:t>in high amounts because </a:t>
            </a:r>
            <a:r>
              <a:rPr lang="en-US" sz="3000" dirty="0"/>
              <a:t>they lower the blood pH resulting in </a:t>
            </a:r>
            <a:r>
              <a:rPr lang="en-US" sz="3000" dirty="0" smtClean="0"/>
              <a:t>a condition known as ketoacidosis.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E</a:t>
            </a:r>
            <a:r>
              <a:rPr lang="en-US" sz="3000" dirty="0" smtClean="0"/>
              <a:t>. </a:t>
            </a:r>
            <a:r>
              <a:rPr lang="en-US" sz="3000" dirty="0"/>
              <a:t>Protein Metabolism</a:t>
            </a:r>
          </a:p>
          <a:p>
            <a:pPr lvl="1">
              <a:buFontTx/>
              <a:buNone/>
            </a:pPr>
            <a:r>
              <a:rPr lang="en-US" sz="3000" dirty="0"/>
              <a:t>1. To be used for energy, amino acids are converted into pyruvic acid or </a:t>
            </a:r>
            <a:r>
              <a:rPr lang="en-US" sz="3000" dirty="0" err="1" smtClean="0"/>
              <a:t>keto</a:t>
            </a:r>
            <a:r>
              <a:rPr lang="en-US" sz="3000" dirty="0"/>
              <a:t>-</a:t>
            </a:r>
            <a:r>
              <a:rPr lang="en-US" sz="3000" dirty="0" smtClean="0"/>
              <a:t>acids </a:t>
            </a:r>
            <a:r>
              <a:rPr lang="en-US" sz="3000" dirty="0"/>
              <a:t>that can then enter into </a:t>
            </a:r>
            <a:r>
              <a:rPr lang="en-US" sz="3000" dirty="0" smtClean="0"/>
              <a:t>Krebs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This </a:t>
            </a:r>
            <a:r>
              <a:rPr lang="en-US" sz="3000" dirty="0"/>
              <a:t>process involves the following events: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1) One of any number of amino acids transfers their amine group to </a:t>
            </a:r>
            <a:r>
              <a:rPr lang="en-US" sz="3000" dirty="0">
                <a:latin typeface="Symbol" pitchFamily="18" charset="2"/>
              </a:rPr>
              <a:t>a</a:t>
            </a:r>
            <a:r>
              <a:rPr lang="en-US" sz="3000" dirty="0"/>
              <a:t>-</a:t>
            </a:r>
            <a:r>
              <a:rPr lang="en-US" sz="3000" dirty="0" err="1"/>
              <a:t>ketoglutaric</a:t>
            </a:r>
            <a:r>
              <a:rPr lang="en-US" sz="3000" dirty="0"/>
              <a:t> acid resulting in the formation of </a:t>
            </a:r>
            <a:r>
              <a:rPr lang="en-US" sz="3000" dirty="0" err="1"/>
              <a:t>glutamic</a:t>
            </a:r>
            <a:r>
              <a:rPr lang="en-US" sz="3000" dirty="0"/>
              <a:t> acid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This </a:t>
            </a:r>
            <a:r>
              <a:rPr lang="en-US" sz="3000" dirty="0"/>
              <a:t>process is known as </a:t>
            </a:r>
            <a:r>
              <a:rPr lang="en-US" sz="3000" u="sng" dirty="0"/>
              <a:t>transamination</a:t>
            </a:r>
          </a:p>
          <a:p>
            <a:pPr>
              <a:buFontTx/>
              <a:buNone/>
            </a:pPr>
            <a:r>
              <a:rPr lang="en-US" sz="3000" dirty="0"/>
              <a:t>2) In the liver, the amine group from </a:t>
            </a:r>
            <a:r>
              <a:rPr lang="en-US" sz="3000" dirty="0" err="1"/>
              <a:t>glutamic</a:t>
            </a:r>
            <a:r>
              <a:rPr lang="en-US" sz="3000" dirty="0"/>
              <a:t> acid is removed in the form of ammonia (NH</a:t>
            </a:r>
            <a:r>
              <a:rPr lang="en-US" sz="3000" baseline="-25000" dirty="0"/>
              <a:t>3</a:t>
            </a:r>
            <a:r>
              <a:rPr lang="en-US" sz="3000" dirty="0"/>
              <a:t>) and combined with CO</a:t>
            </a:r>
            <a:r>
              <a:rPr lang="en-US" sz="3000" baseline="-25000" dirty="0"/>
              <a:t>2</a:t>
            </a:r>
            <a:r>
              <a:rPr lang="en-US" sz="3000" dirty="0"/>
              <a:t> to form urea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This </a:t>
            </a:r>
            <a:r>
              <a:rPr lang="en-US" sz="3000" dirty="0"/>
              <a:t>process is </a:t>
            </a:r>
            <a:r>
              <a:rPr lang="en-US" sz="3000" dirty="0" smtClean="0"/>
              <a:t>known </a:t>
            </a:r>
            <a:r>
              <a:rPr lang="en-US" sz="3000" dirty="0"/>
              <a:t>as </a:t>
            </a:r>
            <a:r>
              <a:rPr lang="en-US" sz="3000" u="sng" dirty="0"/>
              <a:t>deamination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 lvl="3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The </a:t>
            </a:r>
            <a:r>
              <a:rPr lang="en-US" sz="3000" dirty="0"/>
              <a:t>urea is then excreted into the blood where it is filtered out by the kidneys and released in urine</a:t>
            </a:r>
          </a:p>
          <a:p>
            <a:pPr lvl="3">
              <a:buFontTx/>
              <a:buNone/>
            </a:pPr>
            <a:r>
              <a:rPr lang="en-US" sz="3000" dirty="0"/>
              <a:t>c) </a:t>
            </a:r>
            <a:r>
              <a:rPr lang="en-US" sz="3000" dirty="0" err="1"/>
              <a:t>D</a:t>
            </a:r>
            <a:r>
              <a:rPr lang="en-US" sz="3000" dirty="0" err="1" smtClean="0"/>
              <a:t>eaminated</a:t>
            </a:r>
            <a:r>
              <a:rPr lang="en-US" sz="3000" dirty="0" smtClean="0"/>
              <a:t> </a:t>
            </a:r>
            <a:r>
              <a:rPr lang="en-US" sz="3000" dirty="0"/>
              <a:t>amino acids may also be converted to fatty acids or glucose</a:t>
            </a:r>
          </a:p>
          <a:p>
            <a:pPr>
              <a:buFontTx/>
              <a:buNone/>
            </a:pPr>
            <a:r>
              <a:rPr lang="en-US" sz="3000" dirty="0"/>
              <a:t>2. Protein anabolism requires essential amino acids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If </a:t>
            </a:r>
            <a:r>
              <a:rPr lang="en-US" sz="3000" dirty="0"/>
              <a:t>any of them are lacking, amino acids are used as energy fuels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 lvl="2">
              <a:buFontTx/>
              <a:buNone/>
            </a:pPr>
            <a:r>
              <a:rPr lang="en-US" sz="3000" dirty="0"/>
              <a:t>b) 90-100g = liver glycogen</a:t>
            </a:r>
          </a:p>
          <a:p>
            <a:pPr lvl="2">
              <a:buFontTx/>
              <a:buNone/>
            </a:pPr>
            <a:r>
              <a:rPr lang="en-US" sz="3000" dirty="0"/>
              <a:t>c) 15-25g = blood </a:t>
            </a:r>
            <a:r>
              <a:rPr lang="en-US" sz="3000" dirty="0" smtClean="0"/>
              <a:t>glucose</a:t>
            </a:r>
          </a:p>
          <a:p>
            <a:pPr lvl="3">
              <a:buNone/>
            </a:pPr>
            <a:r>
              <a:rPr lang="en-US" sz="3000" dirty="0" err="1" smtClean="0"/>
              <a:t>i</a:t>
            </a:r>
            <a:r>
              <a:rPr lang="en-US" sz="3000" dirty="0" smtClean="0"/>
              <a:t>) Blood glucose is usually measured in mg/dl with normal levels in the low to mid 100’s</a:t>
            </a:r>
            <a:endParaRPr lang="en-US" sz="3000" dirty="0"/>
          </a:p>
          <a:p>
            <a:pPr>
              <a:buFontTx/>
              <a:buNone/>
            </a:pPr>
            <a:r>
              <a:rPr lang="en-US" sz="3000" dirty="0"/>
              <a:t>D) Problems</a:t>
            </a:r>
          </a:p>
          <a:p>
            <a:pPr lvl="1">
              <a:buFontTx/>
              <a:buNone/>
            </a:pPr>
            <a:r>
              <a:rPr lang="en-US" sz="3000" dirty="0"/>
              <a:t>1) Excess – obesity, </a:t>
            </a:r>
            <a:r>
              <a:rPr lang="en-US" sz="3000" dirty="0" smtClean="0"/>
              <a:t>cavities &amp; upset </a:t>
            </a:r>
            <a:r>
              <a:rPr lang="en-US" sz="3000" dirty="0"/>
              <a:t>stomach</a:t>
            </a:r>
          </a:p>
          <a:p>
            <a:pPr lvl="1">
              <a:buFontTx/>
              <a:buNone/>
            </a:pPr>
            <a:r>
              <a:rPr lang="en-US" sz="3000" dirty="0"/>
              <a:t>2) Deficits – tissue wasting </a:t>
            </a:r>
            <a:r>
              <a:rPr lang="en-US" sz="3000" dirty="0" smtClean="0"/>
              <a:t>&amp; metabolic </a:t>
            </a:r>
            <a:r>
              <a:rPr lang="en-US" sz="3000" dirty="0"/>
              <a:t>acidosis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F</a:t>
            </a:r>
            <a:r>
              <a:rPr lang="en-US" sz="3000" dirty="0" smtClean="0"/>
              <a:t>. </a:t>
            </a:r>
            <a:r>
              <a:rPr lang="en-US" sz="3000" dirty="0"/>
              <a:t>Role of the Liver in Metabolism</a:t>
            </a:r>
          </a:p>
          <a:p>
            <a:pPr lvl="1">
              <a:buFontTx/>
              <a:buNone/>
            </a:pPr>
            <a:r>
              <a:rPr lang="en-US" sz="3000" dirty="0"/>
              <a:t>1. The liver is the body’s main metabolic organ and it plays a crucial role in processing or storing virtually every nutrient group</a:t>
            </a:r>
          </a:p>
          <a:p>
            <a:pPr lvl="1">
              <a:buFontTx/>
              <a:buNone/>
            </a:pPr>
            <a:r>
              <a:rPr lang="en-US" sz="3000" dirty="0"/>
              <a:t>2. The liver has several metabolic functions:</a:t>
            </a:r>
          </a:p>
          <a:p>
            <a:pPr lvl="2">
              <a:buFontTx/>
              <a:buNone/>
            </a:pPr>
            <a:r>
              <a:rPr lang="en-US" sz="3000" dirty="0"/>
              <a:t>A) Packages fatty acids to forms that can be stored or transported</a:t>
            </a:r>
          </a:p>
          <a:p>
            <a:pPr lvl="2">
              <a:buFontTx/>
              <a:buNone/>
            </a:pPr>
            <a:r>
              <a:rPr lang="en-US" sz="3000" dirty="0"/>
              <a:t>B) Synthesizes plasma proteins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Metabolism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C) Forms non-essential amino acids and converts ammonia to urea</a:t>
            </a:r>
          </a:p>
          <a:p>
            <a:pPr>
              <a:buFontTx/>
              <a:buNone/>
            </a:pPr>
            <a:r>
              <a:rPr lang="en-US" sz="3000" dirty="0"/>
              <a:t>D) Stores glucose as glycogen and regulates blood sugar homeostasis</a:t>
            </a:r>
          </a:p>
          <a:p>
            <a:pPr>
              <a:buFontTx/>
              <a:buNone/>
            </a:pPr>
            <a:r>
              <a:rPr lang="en-US" sz="3000" dirty="0"/>
              <a:t>E) Stores fat-soluble vitamins</a:t>
            </a:r>
          </a:p>
          <a:p>
            <a:pPr>
              <a:buFontTx/>
              <a:buNone/>
            </a:pPr>
            <a:r>
              <a:rPr lang="en-US" sz="3000" dirty="0"/>
              <a:t>F) Conserves Fe</a:t>
            </a:r>
            <a:r>
              <a:rPr lang="en-US" sz="3000" baseline="30000" dirty="0"/>
              <a:t>+3</a:t>
            </a:r>
            <a:r>
              <a:rPr lang="en-US" sz="3000" dirty="0"/>
              <a:t> from phagocytized RBC</a:t>
            </a:r>
          </a:p>
          <a:p>
            <a:pPr>
              <a:buFontTx/>
              <a:buNone/>
            </a:pPr>
            <a:r>
              <a:rPr lang="en-US" sz="3000" dirty="0"/>
              <a:t>G) Degrades hormones</a:t>
            </a:r>
          </a:p>
          <a:p>
            <a:pPr>
              <a:buFontTx/>
              <a:buNone/>
            </a:pPr>
            <a:r>
              <a:rPr lang="en-US" sz="3000" dirty="0"/>
              <a:t>H) Detoxifies drugs, alcohol, &amp; other substances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A. Body temperature reflects the balance between heat production and heat loss and is normally 96-100</a:t>
            </a:r>
            <a:r>
              <a:rPr lang="en-US" sz="3000" baseline="30000" dirty="0"/>
              <a:t>o</a:t>
            </a:r>
            <a:r>
              <a:rPr lang="en-US" sz="3000" dirty="0"/>
              <a:t>F (37</a:t>
            </a:r>
            <a:r>
              <a:rPr lang="en-US" sz="3000" baseline="30000" dirty="0"/>
              <a:t>o</a:t>
            </a:r>
            <a:r>
              <a:rPr lang="en-US" sz="3000" dirty="0"/>
              <a:t>C) which is optimal for physiological activities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B. At rest, most body heat is produced by the liver, brain, heart, kidneys, and endocrine organs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1. Activation of skeletal muscles causes dramatic increases in body heat production (thermogenesis)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2. The body core generally has the highest temperature whereas the shell (the skin) has the lowest temp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3. Blood serves as the major heat-exchange agent between the core and the shell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A) When blood is deep in the </a:t>
            </a:r>
            <a:r>
              <a:rPr lang="en-US" sz="3000" dirty="0" smtClean="0"/>
              <a:t>organs, </a:t>
            </a:r>
            <a:r>
              <a:rPr lang="en-US" sz="3000" dirty="0"/>
              <a:t>heat loss is minimal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B) When blood is in the skin capillaries, heat loss is at its maximum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4. Heat-exchange mechanisms include:	</a:t>
            </a:r>
          </a:p>
          <a:p>
            <a:pPr lvl="1">
              <a:buFontTx/>
              <a:buNone/>
            </a:pPr>
            <a:r>
              <a:rPr lang="en-US" sz="3000" dirty="0"/>
              <a:t>A) Radiation – the transfer of heat from a warmer object to a cooler object (not in direct contact) in the form of “heat waves”</a:t>
            </a:r>
          </a:p>
          <a:p>
            <a:pPr lvl="2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Accounts </a:t>
            </a:r>
            <a:r>
              <a:rPr lang="en-US" sz="3000" dirty="0"/>
              <a:t>for about half of all body heat loss</a:t>
            </a:r>
          </a:p>
          <a:p>
            <a:pPr lvl="2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Examples </a:t>
            </a:r>
            <a:r>
              <a:rPr lang="en-US" sz="3000" dirty="0"/>
              <a:t>include your skin warming while sunbathing or a room warming as it fills with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B) Conduction – the transfer of heat from a warmer object to a cooler object that is in direct contact with the warmer one (including the air in direct contact with your skin)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Examples </a:t>
            </a:r>
            <a:r>
              <a:rPr lang="en-US" sz="3000" dirty="0"/>
              <a:t>include the seat beneath you warming as you sit in it or </a:t>
            </a:r>
            <a:r>
              <a:rPr lang="en-US" sz="3000" dirty="0" smtClean="0"/>
              <a:t>your </a:t>
            </a:r>
            <a:r>
              <a:rPr lang="en-US" sz="3000" dirty="0"/>
              <a:t>skin warming as a heating pad sits on 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C) Convection – the transfer of heat energy by air currents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Warm </a:t>
            </a:r>
            <a:r>
              <a:rPr lang="en-US" sz="3000" dirty="0"/>
              <a:t>air rises away from the body and cool air replaces it therefore increasing conduction</a:t>
            </a:r>
          </a:p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Fans </a:t>
            </a:r>
            <a:r>
              <a:rPr lang="en-US" sz="3000" dirty="0"/>
              <a:t>and wind can speed up convection therefore making us feel cooler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D) Evaporation – heat is absorbed by water molecules that become so energized that they escape as water vapor taking heat with it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Sweating </a:t>
            </a:r>
            <a:r>
              <a:rPr lang="en-US" sz="3000" dirty="0"/>
              <a:t>is the best example but there is a small amount of water loss that occurs without sweating at all times, even in cold weather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5. Heat-promoting (increase) mechanisms</a:t>
            </a:r>
          </a:p>
          <a:p>
            <a:pPr lvl="1">
              <a:buFontTx/>
              <a:buNone/>
            </a:pPr>
            <a:r>
              <a:rPr lang="en-US" sz="3000" dirty="0"/>
              <a:t>A) Vasoconstriction</a:t>
            </a:r>
          </a:p>
          <a:p>
            <a:pPr lvl="1">
              <a:buFontTx/>
              <a:buNone/>
            </a:pPr>
            <a:r>
              <a:rPr lang="en-US" sz="3000" dirty="0"/>
              <a:t>B) Increase in metabolic rate</a:t>
            </a:r>
          </a:p>
          <a:p>
            <a:pPr lvl="1">
              <a:buFontTx/>
              <a:buNone/>
            </a:pPr>
            <a:r>
              <a:rPr lang="en-US" sz="3000" dirty="0"/>
              <a:t>C) Shivering</a:t>
            </a:r>
          </a:p>
          <a:p>
            <a:pPr lvl="1">
              <a:buFontTx/>
              <a:buNone/>
            </a:pPr>
            <a:r>
              <a:rPr lang="en-US" sz="3000" dirty="0"/>
              <a:t>D) Behavioral modifications/conscious actions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Body Temperature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6. Body’s Thermostat</a:t>
            </a:r>
          </a:p>
          <a:p>
            <a:pPr lvl="1">
              <a:buFontTx/>
              <a:buNone/>
            </a:pPr>
            <a:r>
              <a:rPr lang="en-US" sz="3000" dirty="0"/>
              <a:t>A) The hypothalamus acts as the body’s thermostat</a:t>
            </a:r>
          </a:p>
          <a:p>
            <a:pPr lvl="2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Its </a:t>
            </a:r>
            <a:r>
              <a:rPr lang="en-US" sz="3000" dirty="0"/>
              <a:t>heat-promoting and heat-loss centers receive input from peripheral and central </a:t>
            </a:r>
            <a:r>
              <a:rPr lang="en-US" sz="3000" dirty="0" err="1"/>
              <a:t>thermoreceptors</a:t>
            </a:r>
            <a:r>
              <a:rPr lang="en-US" sz="3000" dirty="0"/>
              <a:t> </a:t>
            </a:r>
          </a:p>
          <a:p>
            <a:pPr lvl="2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It </a:t>
            </a:r>
            <a:r>
              <a:rPr lang="en-US" sz="3000" dirty="0"/>
              <a:t>then integrates these inputs and initiate responses leading to homeostasis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2. Lipids</a:t>
            </a:r>
          </a:p>
          <a:p>
            <a:pPr lvl="1">
              <a:buFontTx/>
              <a:buNone/>
            </a:pPr>
            <a:r>
              <a:rPr lang="en-US" sz="3000" dirty="0"/>
              <a:t>A) Sources</a:t>
            </a:r>
          </a:p>
          <a:p>
            <a:pPr lvl="2">
              <a:buFontTx/>
              <a:buNone/>
            </a:pPr>
            <a:r>
              <a:rPr lang="en-US" sz="3000" dirty="0"/>
              <a:t>1) Saturated fatty acids – meat, egg yolks, and dairy products</a:t>
            </a:r>
          </a:p>
          <a:p>
            <a:pPr lvl="2">
              <a:buFontTx/>
              <a:buNone/>
            </a:pPr>
            <a:r>
              <a:rPr lang="en-US" sz="3000" dirty="0"/>
              <a:t>2) Unsaturated fatty acids – nuts, seeds, and most vegetable oils</a:t>
            </a:r>
          </a:p>
          <a:p>
            <a:pPr lvl="2">
              <a:buFontTx/>
              <a:buNone/>
            </a:pPr>
            <a:r>
              <a:rPr lang="en-US" sz="3000" dirty="0"/>
              <a:t>3) Essential fatty acids – corn, cottonseed &amp; soy oils, and vegetable shortening</a:t>
            </a:r>
          </a:p>
          <a:p>
            <a:pPr lvl="2">
              <a:buFontTx/>
              <a:buNone/>
            </a:pPr>
            <a:r>
              <a:rPr lang="en-US" sz="3000" dirty="0"/>
              <a:t>4) Cholesterol – organ meats and egg yolks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B) Uses in the body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1) Protect and cushion organs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2) Insulate body and organs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3) Long-term energy </a:t>
            </a:r>
            <a:r>
              <a:rPr lang="en-US" sz="3000" dirty="0" smtClean="0"/>
              <a:t>source; </a:t>
            </a:r>
            <a:r>
              <a:rPr lang="en-US" sz="3000" dirty="0"/>
              <a:t>most calories (energy) per gram of all nutrients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4) Stabilize cell membranes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5) Precursor for bile salts, steroid </a:t>
            </a:r>
            <a:r>
              <a:rPr lang="en-US" sz="3000" dirty="0" smtClean="0"/>
              <a:t>hormones, </a:t>
            </a:r>
            <a:r>
              <a:rPr lang="en-US" sz="3000" dirty="0"/>
              <a:t>and vitamin 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6) Necessary for fat-soluble vitamin absorption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sz="3000" dirty="0"/>
              <a:t>7) </a:t>
            </a:r>
            <a:r>
              <a:rPr lang="en-US" sz="3000" dirty="0" err="1"/>
              <a:t>Thromboplastin</a:t>
            </a:r>
            <a:r>
              <a:rPr lang="en-US" sz="3000" dirty="0"/>
              <a:t> (blood clotting factor), prostaglandins and </a:t>
            </a:r>
            <a:r>
              <a:rPr lang="en-US" sz="3000" dirty="0" err="1"/>
              <a:t>eicosanoids</a:t>
            </a:r>
            <a:r>
              <a:rPr lang="en-US" sz="3000" dirty="0"/>
              <a:t> are all derived from lipids</a:t>
            </a:r>
          </a:p>
          <a:p>
            <a:pPr>
              <a:buFontTx/>
              <a:buNone/>
            </a:pPr>
            <a:r>
              <a:rPr lang="en-US" sz="3000" dirty="0"/>
              <a:t>C) Serum lipoproteins</a:t>
            </a:r>
          </a:p>
          <a:p>
            <a:pPr lvl="1">
              <a:buFontTx/>
              <a:buNone/>
            </a:pPr>
            <a:r>
              <a:rPr lang="en-US" sz="3000" dirty="0"/>
              <a:t>1) Tiny droplets with a core of cholesterol and triglycerides </a:t>
            </a:r>
            <a:r>
              <a:rPr lang="en-US" sz="3000" dirty="0" smtClean="0"/>
              <a:t>surrounded by a </a:t>
            </a:r>
            <a:r>
              <a:rPr lang="en-US" sz="3000" dirty="0"/>
              <a:t>protein and phospholipid coating</a:t>
            </a:r>
          </a:p>
          <a:p>
            <a:pPr lvl="1">
              <a:buFontTx/>
              <a:buNone/>
            </a:pPr>
            <a:r>
              <a:rPr lang="en-US" sz="3000" dirty="0"/>
              <a:t>2) Allows lipids to be transported in the blood to be recognized by the body’s cells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Nutrition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000" dirty="0"/>
              <a:t>3) 4 categories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Chylomicrons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Absorbed </a:t>
            </a:r>
            <a:r>
              <a:rPr lang="en-US" sz="3000" dirty="0"/>
              <a:t>in the digestive system and ultimately stored in adipocytes as triglycerides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High</a:t>
            </a:r>
            <a:r>
              <a:rPr lang="en-US" sz="3000" dirty="0"/>
              <a:t>-density lipoproteins (HDLs)</a:t>
            </a:r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Formation </a:t>
            </a:r>
            <a:r>
              <a:rPr lang="en-US" sz="3000" dirty="0"/>
              <a:t>primarily occurs in the liver</a:t>
            </a:r>
          </a:p>
          <a:p>
            <a:pPr lvl="2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Act </a:t>
            </a:r>
            <a:r>
              <a:rPr lang="en-US" sz="3000" dirty="0"/>
              <a:t>as a vehicle to remove excess cholesterol from the body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1206</TotalTime>
  <Words>3055</Words>
  <Application>Microsoft Macintosh PowerPoint</Application>
  <PresentationFormat>On-screen Show (4:3)</PresentationFormat>
  <Paragraphs>293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Calibri</vt:lpstr>
      <vt:lpstr>Corbel</vt:lpstr>
      <vt:lpstr>Symbol</vt:lpstr>
      <vt:lpstr>Arial</vt:lpstr>
      <vt:lpstr>Depth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Nutrition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Metabolism</vt:lpstr>
      <vt:lpstr>Body Temperature</vt:lpstr>
      <vt:lpstr>Body Temperature</vt:lpstr>
      <vt:lpstr>Body Temperature</vt:lpstr>
      <vt:lpstr>Body Temperature</vt:lpstr>
      <vt:lpstr>Body Temperature</vt:lpstr>
      <vt:lpstr>Body Temperature</vt:lpstr>
      <vt:lpstr>Body Temperature</vt:lpstr>
      <vt:lpstr>Body Temperature</vt:lpstr>
    </vt:vector>
  </TitlesOfParts>
  <Company>Floyd College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Floyd College</dc:creator>
  <cp:lastModifiedBy>Jason Hitzeman</cp:lastModifiedBy>
  <cp:revision>65</cp:revision>
  <dcterms:created xsi:type="dcterms:W3CDTF">2004-10-18T13:47:39Z</dcterms:created>
  <dcterms:modified xsi:type="dcterms:W3CDTF">2017-01-02T22:45:51Z</dcterms:modified>
</cp:coreProperties>
</file>