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53"/>
  </p:handoutMasterIdLst>
  <p:sldIdLst>
    <p:sldId id="256" r:id="rId2"/>
    <p:sldId id="257" r:id="rId3"/>
    <p:sldId id="302" r:id="rId4"/>
    <p:sldId id="258" r:id="rId5"/>
    <p:sldId id="292" r:id="rId6"/>
    <p:sldId id="259" r:id="rId7"/>
    <p:sldId id="260" r:id="rId8"/>
    <p:sldId id="304" r:id="rId9"/>
    <p:sldId id="303" r:id="rId10"/>
    <p:sldId id="261" r:id="rId11"/>
    <p:sldId id="262" r:id="rId12"/>
    <p:sldId id="287" r:id="rId13"/>
    <p:sldId id="263" r:id="rId14"/>
    <p:sldId id="305" r:id="rId15"/>
    <p:sldId id="295" r:id="rId16"/>
    <p:sldId id="299" r:id="rId17"/>
    <p:sldId id="293" r:id="rId18"/>
    <p:sldId id="264" r:id="rId19"/>
    <p:sldId id="265" r:id="rId20"/>
    <p:sldId id="288" r:id="rId21"/>
    <p:sldId id="266" r:id="rId22"/>
    <p:sldId id="267" r:id="rId23"/>
    <p:sldId id="268" r:id="rId24"/>
    <p:sldId id="269" r:id="rId25"/>
    <p:sldId id="270" r:id="rId26"/>
    <p:sldId id="306" r:id="rId27"/>
    <p:sldId id="271" r:id="rId28"/>
    <p:sldId id="272" r:id="rId29"/>
    <p:sldId id="294" r:id="rId30"/>
    <p:sldId id="280" r:id="rId31"/>
    <p:sldId id="300" r:id="rId32"/>
    <p:sldId id="275" r:id="rId33"/>
    <p:sldId id="281" r:id="rId34"/>
    <p:sldId id="282" r:id="rId35"/>
    <p:sldId id="297" r:id="rId36"/>
    <p:sldId id="276" r:id="rId37"/>
    <p:sldId id="291" r:id="rId38"/>
    <p:sldId id="283" r:id="rId39"/>
    <p:sldId id="307" r:id="rId40"/>
    <p:sldId id="277" r:id="rId41"/>
    <p:sldId id="284" r:id="rId42"/>
    <p:sldId id="290" r:id="rId43"/>
    <p:sldId id="308" r:id="rId44"/>
    <p:sldId id="289" r:id="rId45"/>
    <p:sldId id="278" r:id="rId46"/>
    <p:sldId id="279" r:id="rId47"/>
    <p:sldId id="301" r:id="rId48"/>
    <p:sldId id="298" r:id="rId49"/>
    <p:sldId id="285" r:id="rId50"/>
    <p:sldId id="286" r:id="rId51"/>
    <p:sldId id="296" r:id="rId5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F9"/>
    <a:srgbClr val="FDFBF5"/>
    <a:srgbClr val="C36AE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595" autoAdjust="0"/>
  </p:normalViewPr>
  <p:slideViewPr>
    <p:cSldViewPr>
      <p:cViewPr varScale="1">
        <p:scale>
          <a:sx n="89" d="100"/>
          <a:sy n="89" d="100"/>
        </p:scale>
        <p:origin x="164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handoutMaster" Target="handoutMasters/handoutMaster1.xml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D28B690-1988-4BD7-9E5A-E80A77F205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91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35CAA7-B844-48BC-9789-DCA73D671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8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78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8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13B44-F15D-41E6-A3A9-3E3644F26B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21856-E9B4-421A-A96D-D065D1E138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B400D-2A54-4E49-8191-B81AA70BD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1B8F7-47F9-4AE8-ACF3-1C2479103A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EC236-621E-4571-BF73-C1837C1906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A126F-6FBD-4D40-A1B2-2C9DC8B88E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5E082-FED8-451D-9D69-8A6803DBFD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6DFF6-9ABE-4C6A-8A97-A9EEDD90ED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07A27-30DE-46CE-8BBF-765BB028A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3F9DD-C58D-4168-AADA-CE646522D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A80346D0-B952-49D8-86C6-1548C4A47A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>
        <p:tmplLst>
          <p:tmpl lvl="1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8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68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8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68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8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68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8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68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8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68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2053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447800"/>
            <a:ext cx="8540750" cy="4422775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dirty="0"/>
              <a:t>A. Functions</a:t>
            </a:r>
          </a:p>
          <a:p>
            <a:pPr lvl="1">
              <a:buFontTx/>
              <a:buNone/>
            </a:pPr>
            <a:r>
              <a:rPr lang="en-US" sz="3000" dirty="0"/>
              <a:t>1. </a:t>
            </a:r>
            <a:r>
              <a:rPr lang="en-US" sz="3000" dirty="0" smtClean="0"/>
              <a:t>Maintain </a:t>
            </a:r>
            <a:r>
              <a:rPr lang="en-US" sz="3000" dirty="0"/>
              <a:t>blood homeostasis</a:t>
            </a:r>
          </a:p>
          <a:p>
            <a:pPr lvl="1">
              <a:buFontTx/>
              <a:buNone/>
            </a:pPr>
            <a:r>
              <a:rPr lang="en-US" sz="3000" dirty="0"/>
              <a:t>2. </a:t>
            </a:r>
            <a:r>
              <a:rPr lang="en-US" sz="3000" dirty="0" smtClean="0"/>
              <a:t>Elimination </a:t>
            </a:r>
            <a:r>
              <a:rPr lang="en-US" sz="3000" dirty="0"/>
              <a:t>of waste</a:t>
            </a:r>
          </a:p>
          <a:p>
            <a:pPr>
              <a:buFontTx/>
              <a:buNone/>
            </a:pPr>
            <a:r>
              <a:rPr lang="en-US" sz="3000" dirty="0"/>
              <a:t>B. Structures</a:t>
            </a:r>
          </a:p>
          <a:p>
            <a:pPr lvl="1">
              <a:buFontTx/>
              <a:buNone/>
            </a:pPr>
            <a:r>
              <a:rPr lang="en-US" sz="3000" dirty="0"/>
              <a:t>1. K</a:t>
            </a:r>
            <a:r>
              <a:rPr lang="en-US" sz="3000" dirty="0" smtClean="0"/>
              <a:t>idneys</a:t>
            </a:r>
            <a:endParaRPr lang="en-US" sz="3000" dirty="0"/>
          </a:p>
          <a:p>
            <a:pPr lvl="2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Reddish</a:t>
            </a:r>
            <a:r>
              <a:rPr lang="en-US" sz="3000" dirty="0"/>
              <a:t>-brown </a:t>
            </a:r>
            <a:r>
              <a:rPr lang="en-US" sz="3000" dirty="0" smtClean="0"/>
              <a:t>in color &amp; </a:t>
            </a:r>
            <a:r>
              <a:rPr lang="en-US" sz="3000" dirty="0"/>
              <a:t>bean-shaped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Afferent </a:t>
            </a:r>
            <a:r>
              <a:rPr lang="en-US" sz="3000" dirty="0"/>
              <a:t>arteriole – takes blood to the glomerulus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ii) </a:t>
            </a:r>
            <a:r>
              <a:rPr lang="en-US" sz="3000" dirty="0" smtClean="0"/>
              <a:t>Efferent </a:t>
            </a:r>
            <a:r>
              <a:rPr lang="en-US" sz="3000" dirty="0"/>
              <a:t>arteriole – takes blood from the glomerulus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b) </a:t>
            </a:r>
            <a:r>
              <a:rPr lang="en-US" sz="3000" dirty="0" err="1" smtClean="0"/>
              <a:t>Peritubular</a:t>
            </a:r>
            <a:r>
              <a:rPr lang="en-US" sz="3000" dirty="0" smtClean="0"/>
              <a:t> </a:t>
            </a:r>
            <a:r>
              <a:rPr lang="en-US" sz="3000" dirty="0"/>
              <a:t>capillaries – surround the tubular portion of the nephron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c) Bowman’s capsule – </a:t>
            </a:r>
            <a:r>
              <a:rPr lang="en-US" sz="3000" dirty="0" smtClean="0"/>
              <a:t>cup-shaped, </a:t>
            </a:r>
            <a:r>
              <a:rPr lang="en-US" sz="3000" dirty="0"/>
              <a:t>hollow covering that surrounds glomerulus; </a:t>
            </a:r>
            <a:r>
              <a:rPr lang="en-US" sz="3000" dirty="0" smtClean="0"/>
              <a:t>collects filtrate from </a:t>
            </a:r>
            <a:r>
              <a:rPr lang="en-US" sz="3000" dirty="0"/>
              <a:t>the glomerulus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747522" lvl="2" indent="-347472">
              <a:buNone/>
            </a:pPr>
            <a:r>
              <a:rPr lang="en-US" sz="3000" dirty="0" err="1" smtClean="0">
                <a:effectLst>
                  <a:outerShdw blurRad="38100" dist="38100" dir="2700000" algn="tl" rotWithShape="0">
                    <a:srgbClr val="FEF9F9"/>
                  </a:outerShdw>
                </a:effectLst>
              </a:rPr>
              <a:t>i</a:t>
            </a:r>
            <a:r>
              <a:rPr lang="en-US" sz="3000" dirty="0">
                <a:effectLst>
                  <a:outerShdw blurRad="38100" dist="38100" dir="2700000" algn="tl" rotWithShape="0">
                    <a:srgbClr val="FEF9F9"/>
                  </a:outerShdw>
                </a:effectLst>
              </a:rPr>
              <a:t>) Podocytes </a:t>
            </a:r>
            <a:r>
              <a:rPr lang="en-US" sz="3000" dirty="0" smtClean="0">
                <a:effectLst>
                  <a:outerShdw blurRad="38100" dist="38100" dir="2700000" algn="tl" rotWithShape="0">
                    <a:srgbClr val="FEF9F9"/>
                  </a:outerShdw>
                </a:effectLst>
              </a:rPr>
              <a:t>– cells </a:t>
            </a:r>
            <a:r>
              <a:rPr lang="en-US" sz="3000" dirty="0">
                <a:effectLst>
                  <a:outerShdw blurRad="38100" dist="38100" dir="2700000" algn="tl" rotWithShape="0">
                    <a:srgbClr val="FEF9F9"/>
                  </a:outerShdw>
                </a:effectLst>
              </a:rPr>
              <a:t>in the Bowman’s capsule that wrap around </a:t>
            </a:r>
            <a:r>
              <a:rPr lang="en-US" sz="3000" dirty="0" smtClean="0">
                <a:effectLst>
                  <a:outerShdw blurRad="38100" dist="38100" dir="2700000" algn="tl" rotWithShape="0">
                    <a:srgbClr val="FEF9F9"/>
                  </a:outerShdw>
                </a:effectLst>
              </a:rPr>
              <a:t>the glomerulus.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dirty="0" smtClean="0"/>
              <a:t>d</a:t>
            </a:r>
            <a:r>
              <a:rPr lang="en-US" sz="3000" dirty="0"/>
              <a:t>) </a:t>
            </a:r>
            <a:r>
              <a:rPr lang="en-US" sz="3000" dirty="0" smtClean="0"/>
              <a:t>Proximal </a:t>
            </a:r>
            <a:r>
              <a:rPr lang="en-US" sz="3000" dirty="0"/>
              <a:t>convoluted tubule (PCT) – tubular structure leading from the Bowman’s capsule; site of most reabsorption</a:t>
            </a:r>
          </a:p>
          <a:p>
            <a:pPr>
              <a:buFontTx/>
              <a:buNone/>
            </a:pPr>
            <a:r>
              <a:rPr lang="en-US" sz="3000" dirty="0"/>
              <a:t>e) </a:t>
            </a:r>
            <a:r>
              <a:rPr lang="en-US" sz="3000" dirty="0" smtClean="0"/>
              <a:t>Loop </a:t>
            </a:r>
            <a:r>
              <a:rPr lang="en-US" sz="3000" dirty="0"/>
              <a:t>of </a:t>
            </a:r>
            <a:r>
              <a:rPr lang="en-US" sz="3000" dirty="0" err="1"/>
              <a:t>Henle</a:t>
            </a:r>
            <a:r>
              <a:rPr lang="en-US" sz="3000" dirty="0"/>
              <a:t> – narrow hairpin loop that connects PCT &amp; DCT</a:t>
            </a:r>
          </a:p>
          <a:p>
            <a:pPr lvl="1"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Has 2 portions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FontTx/>
              <a:buNone/>
            </a:pPr>
            <a:r>
              <a:rPr lang="en-US" sz="3000" dirty="0" smtClean="0"/>
              <a:t>(</a:t>
            </a:r>
            <a:r>
              <a:rPr lang="en-US" sz="3000" dirty="0"/>
              <a:t>a) </a:t>
            </a:r>
            <a:r>
              <a:rPr lang="en-US" sz="3000" dirty="0" smtClean="0"/>
              <a:t>Descending </a:t>
            </a:r>
            <a:r>
              <a:rPr lang="en-US" sz="3000" dirty="0"/>
              <a:t>portion – continuous with PCT</a:t>
            </a:r>
          </a:p>
          <a:p>
            <a:pPr lvl="2">
              <a:buFontTx/>
              <a:buNone/>
            </a:pPr>
            <a:r>
              <a:rPr lang="en-US" sz="3000" dirty="0"/>
              <a:t>(b) </a:t>
            </a:r>
            <a:r>
              <a:rPr lang="en-US" sz="3000" dirty="0" smtClean="0"/>
              <a:t>Ascending </a:t>
            </a:r>
            <a:r>
              <a:rPr lang="en-US" sz="3000" dirty="0"/>
              <a:t>portion – continuous with </a:t>
            </a:r>
            <a:r>
              <a:rPr lang="en-US" sz="3000" dirty="0" smtClean="0"/>
              <a:t>DCT</a:t>
            </a:r>
          </a:p>
          <a:p>
            <a:pPr>
              <a:buNone/>
            </a:pPr>
            <a:r>
              <a:rPr lang="en-US" sz="3000" dirty="0" smtClean="0"/>
              <a:t>f) </a:t>
            </a:r>
            <a:r>
              <a:rPr lang="en-US" sz="3000" dirty="0"/>
              <a:t>Distal convoluted tubule (DCT) – tubular structure that empties into collecting </a:t>
            </a:r>
            <a:r>
              <a:rPr lang="en-US" sz="3000" dirty="0" smtClean="0"/>
              <a:t>duct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Urinary System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g</a:t>
            </a:r>
            <a:r>
              <a:rPr lang="en-US" sz="3000" dirty="0" smtClean="0"/>
              <a:t>) Collecting </a:t>
            </a:r>
            <a:r>
              <a:rPr lang="en-US" sz="3000" dirty="0"/>
              <a:t>ducts (tubules) – receive urine from the DCT</a:t>
            </a:r>
          </a:p>
          <a:p>
            <a:pPr lvl="1"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Receives </a:t>
            </a:r>
            <a:r>
              <a:rPr lang="en-US" sz="3000" dirty="0"/>
              <a:t>input from many nephrons (DCTs)</a:t>
            </a:r>
          </a:p>
          <a:p>
            <a:pPr lvl="1">
              <a:buFontTx/>
              <a:buNone/>
            </a:pPr>
            <a:r>
              <a:rPr lang="en-US" sz="3000" dirty="0"/>
              <a:t>ii) </a:t>
            </a:r>
            <a:r>
              <a:rPr lang="en-US" sz="3000" dirty="0" smtClean="0"/>
              <a:t>Extends </a:t>
            </a:r>
            <a:r>
              <a:rPr lang="en-US" sz="3000" dirty="0"/>
              <a:t>deep into the </a:t>
            </a:r>
            <a:r>
              <a:rPr lang="en-US" sz="3000" dirty="0" smtClean="0"/>
              <a:t>renal medulla (pyramids)</a:t>
            </a:r>
            <a:endParaRPr lang="en-US" sz="3000" dirty="0"/>
          </a:p>
          <a:p>
            <a:pPr>
              <a:buFontTx/>
              <a:buNone/>
            </a:pPr>
            <a:r>
              <a:rPr lang="en-US" sz="3000" dirty="0"/>
              <a:t>h</a:t>
            </a:r>
            <a:r>
              <a:rPr lang="en-US" sz="3000" dirty="0" smtClean="0"/>
              <a:t>) Papillary </a:t>
            </a:r>
            <a:r>
              <a:rPr lang="en-US" sz="3000" dirty="0"/>
              <a:t>ducts – created by the junction of adjacent collecting ducts (tubules) </a:t>
            </a:r>
          </a:p>
          <a:p>
            <a:pPr lvl="1"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E</a:t>
            </a:r>
            <a:r>
              <a:rPr lang="en-US" sz="3000" dirty="0" smtClean="0"/>
              <a:t>mpty </a:t>
            </a:r>
            <a:r>
              <a:rPr lang="en-US" sz="3000" dirty="0"/>
              <a:t>into minor calyces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idn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743226"/>
            <a:ext cx="7289633" cy="535277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i</a:t>
            </a:r>
            <a:r>
              <a:rPr lang="en-US" sz="3000" dirty="0" smtClean="0"/>
              <a:t>) Juxtaglomerular </a:t>
            </a:r>
            <a:r>
              <a:rPr lang="en-US" sz="3000" dirty="0"/>
              <a:t>apparatus (JGA)</a:t>
            </a:r>
          </a:p>
          <a:p>
            <a:pPr lvl="1"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Juxtaglomerular </a:t>
            </a:r>
            <a:r>
              <a:rPr lang="en-US" sz="3000" dirty="0"/>
              <a:t>(JG) cells</a:t>
            </a:r>
          </a:p>
          <a:p>
            <a:pPr lvl="2">
              <a:buFontTx/>
              <a:buNone/>
            </a:pPr>
            <a:r>
              <a:rPr lang="en-US" sz="3000" dirty="0"/>
              <a:t>(a) </a:t>
            </a:r>
            <a:r>
              <a:rPr lang="en-US" sz="3000" dirty="0" smtClean="0"/>
              <a:t>Monitor BP </a:t>
            </a:r>
            <a:r>
              <a:rPr lang="en-US" sz="3000" dirty="0"/>
              <a:t>in the afferent arteriole</a:t>
            </a:r>
          </a:p>
          <a:p>
            <a:pPr lvl="2">
              <a:buFontTx/>
              <a:buNone/>
            </a:pPr>
            <a:r>
              <a:rPr lang="en-US" sz="3000" dirty="0"/>
              <a:t>(b) </a:t>
            </a:r>
            <a:r>
              <a:rPr lang="en-US" sz="3000" dirty="0" smtClean="0"/>
              <a:t>Secrete </a:t>
            </a:r>
            <a:r>
              <a:rPr lang="en-US" sz="3000" dirty="0"/>
              <a:t>renin</a:t>
            </a:r>
          </a:p>
          <a:p>
            <a:pPr lvl="1">
              <a:buFontTx/>
              <a:buNone/>
            </a:pPr>
            <a:r>
              <a:rPr lang="en-US" sz="3000" dirty="0"/>
              <a:t>ii) </a:t>
            </a:r>
            <a:r>
              <a:rPr lang="en-US" sz="3000" dirty="0" smtClean="0"/>
              <a:t>Macula </a:t>
            </a:r>
            <a:r>
              <a:rPr lang="en-US" sz="3000" dirty="0" err="1"/>
              <a:t>densa</a:t>
            </a:r>
            <a:r>
              <a:rPr lang="en-US" sz="3000" dirty="0"/>
              <a:t> cells</a:t>
            </a:r>
          </a:p>
          <a:p>
            <a:pPr lvl="2">
              <a:buFontTx/>
              <a:buNone/>
            </a:pPr>
            <a:r>
              <a:rPr lang="en-US" sz="3000" dirty="0"/>
              <a:t>(a) </a:t>
            </a:r>
            <a:r>
              <a:rPr lang="en-US" sz="3000" dirty="0" smtClean="0"/>
              <a:t>Monitor </a:t>
            </a:r>
            <a:r>
              <a:rPr lang="en-US" sz="3000" dirty="0" smtClean="0"/>
              <a:t>the Na</a:t>
            </a:r>
            <a:r>
              <a:rPr lang="en-US" sz="3000" baseline="30000" dirty="0" smtClean="0"/>
              <a:t>+</a:t>
            </a:r>
            <a:r>
              <a:rPr lang="en-US" sz="3000" dirty="0" smtClean="0"/>
              <a:t> content o</a:t>
            </a:r>
            <a:r>
              <a:rPr lang="en-US" sz="3000" dirty="0"/>
              <a:t>f</a:t>
            </a:r>
            <a:r>
              <a:rPr lang="en-US" sz="3000" dirty="0" smtClean="0"/>
              <a:t> </a:t>
            </a:r>
            <a:r>
              <a:rPr lang="en-US" sz="3000" dirty="0"/>
              <a:t>the </a:t>
            </a:r>
            <a:r>
              <a:rPr lang="en-US" sz="3000" dirty="0" smtClean="0"/>
              <a:t>filtrate in the DCT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000" dirty="0" smtClean="0"/>
              <a:t>2) Related terms</a:t>
            </a:r>
          </a:p>
          <a:p>
            <a:pPr lvl="1">
              <a:buNone/>
            </a:pPr>
            <a:r>
              <a:rPr lang="en-US" sz="3000" dirty="0" smtClean="0"/>
              <a:t>a) Vascular nephron – refers collectively to the afferent arteriole, glomerulus, efferent arteriole, and peritubular capillaries</a:t>
            </a:r>
          </a:p>
          <a:p>
            <a:pPr lvl="1">
              <a:buNone/>
            </a:pPr>
            <a:r>
              <a:rPr lang="en-US" sz="3000" dirty="0" smtClean="0"/>
              <a:t>b) Tubular nephron – refers collectively to the Bowman’s capsule, PCT, loop of Henle, DCT, and collecting ducts</a:t>
            </a:r>
          </a:p>
          <a:p>
            <a:pPr lvl="1">
              <a:buNone/>
            </a:pPr>
            <a:r>
              <a:rPr lang="en-US" sz="3000" dirty="0" smtClean="0"/>
              <a:t>c) Renal corpuscle – refers collectively to the glomerulus &amp; Bowman’s capsule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2. U</a:t>
            </a:r>
            <a:r>
              <a:rPr lang="en-US" sz="3000" dirty="0" smtClean="0"/>
              <a:t>reters</a:t>
            </a:r>
            <a:endParaRPr lang="en-US" sz="3000" dirty="0"/>
          </a:p>
          <a:p>
            <a:pPr lvl="1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Slender </a:t>
            </a:r>
            <a:r>
              <a:rPr lang="en-US" sz="3000" dirty="0"/>
              <a:t>tubes that transport urine from the kidneys (renal pelvis) to the urinary bladder</a:t>
            </a:r>
          </a:p>
          <a:p>
            <a:pPr lvl="1"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Transport </a:t>
            </a:r>
            <a:r>
              <a:rPr lang="en-US" sz="3000" dirty="0"/>
              <a:t>urine via peristaltic action and gravity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3. </a:t>
            </a:r>
            <a:r>
              <a:rPr lang="en-US" sz="3000" dirty="0" smtClean="0"/>
              <a:t>Urinary </a:t>
            </a:r>
            <a:r>
              <a:rPr lang="en-US" sz="3000" dirty="0"/>
              <a:t>bladder</a:t>
            </a:r>
          </a:p>
          <a:p>
            <a:pPr lvl="1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Collapsible</a:t>
            </a:r>
            <a:r>
              <a:rPr lang="en-US" sz="3000" dirty="0"/>
              <a:t>, muscular sac that stores and expels urine; </a:t>
            </a:r>
            <a:r>
              <a:rPr lang="en-US" sz="3000" smtClean="0"/>
              <a:t>lined with transitional </a:t>
            </a:r>
            <a:r>
              <a:rPr lang="en-US" sz="3000" dirty="0"/>
              <a:t>epithelium</a:t>
            </a:r>
          </a:p>
          <a:p>
            <a:pPr lvl="2"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In </a:t>
            </a:r>
            <a:r>
              <a:rPr lang="en-US" sz="3000" dirty="0"/>
              <a:t>males – it lies superior to the prostate gland</a:t>
            </a:r>
          </a:p>
          <a:p>
            <a:pPr lvl="2">
              <a:buFontTx/>
              <a:buNone/>
            </a:pPr>
            <a:r>
              <a:rPr lang="en-US" sz="3000" dirty="0"/>
              <a:t>2) </a:t>
            </a:r>
            <a:r>
              <a:rPr lang="en-US" sz="3000" dirty="0" smtClean="0"/>
              <a:t>In </a:t>
            </a:r>
            <a:r>
              <a:rPr lang="en-US" sz="3000" dirty="0"/>
              <a:t>females – it lies </a:t>
            </a:r>
            <a:r>
              <a:rPr lang="en-US" sz="3000" dirty="0" smtClean="0"/>
              <a:t>inferior and slightly anterior </a:t>
            </a:r>
            <a:r>
              <a:rPr lang="en-US" sz="3000" dirty="0"/>
              <a:t>to the </a:t>
            </a:r>
            <a:r>
              <a:rPr lang="en-US" sz="3000" dirty="0" smtClean="0"/>
              <a:t>uterus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447800"/>
            <a:ext cx="8540750" cy="4422775"/>
          </a:xfrm>
        </p:spPr>
        <p:txBody>
          <a:bodyPr/>
          <a:lstStyle/>
          <a:p>
            <a:pPr lvl="1">
              <a:buFontTx/>
              <a:buNone/>
            </a:pPr>
            <a:r>
              <a:rPr lang="en-US" dirty="0"/>
              <a:t>B) </a:t>
            </a:r>
            <a:r>
              <a:rPr lang="en-US" dirty="0" smtClean="0"/>
              <a:t>Detrusor </a:t>
            </a:r>
            <a:r>
              <a:rPr lang="en-US" dirty="0"/>
              <a:t>muscle – smooth muscle surrounding the bladder squeezes urine from the bladder</a:t>
            </a:r>
          </a:p>
          <a:p>
            <a:pPr lvl="1">
              <a:buFontTx/>
              <a:buNone/>
            </a:pPr>
            <a:r>
              <a:rPr lang="en-US" dirty="0"/>
              <a:t>C) </a:t>
            </a:r>
            <a:r>
              <a:rPr lang="en-US" dirty="0" smtClean="0"/>
              <a:t>Holds </a:t>
            </a:r>
            <a:r>
              <a:rPr lang="en-US" dirty="0"/>
              <a:t>max of 800-1000ml </a:t>
            </a:r>
          </a:p>
          <a:p>
            <a:pPr lvl="1">
              <a:buFontTx/>
              <a:buNone/>
            </a:pPr>
            <a:r>
              <a:rPr lang="en-US" dirty="0"/>
              <a:t>D) </a:t>
            </a:r>
            <a:r>
              <a:rPr lang="en-US" dirty="0" err="1" smtClean="0"/>
              <a:t>Trigone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smooth, </a:t>
            </a:r>
            <a:r>
              <a:rPr lang="en-US" dirty="0"/>
              <a:t>triangular portion outlined by the openings of the ureters &amp; urethra</a:t>
            </a:r>
          </a:p>
          <a:p>
            <a:pPr lvl="2">
              <a:buFontTx/>
              <a:buNone/>
            </a:pPr>
            <a:r>
              <a:rPr lang="en-US" sz="2800" dirty="0"/>
              <a:t>1) </a:t>
            </a:r>
            <a:r>
              <a:rPr lang="en-US" sz="2800" dirty="0" smtClean="0"/>
              <a:t>Common </a:t>
            </a:r>
            <a:r>
              <a:rPr lang="en-US" sz="2800" dirty="0"/>
              <a:t>site of infections</a:t>
            </a:r>
          </a:p>
          <a:p>
            <a:pPr>
              <a:buFontTx/>
              <a:buNone/>
            </a:pPr>
            <a:r>
              <a:rPr lang="en-US" sz="2800" dirty="0"/>
              <a:t>4. </a:t>
            </a:r>
            <a:r>
              <a:rPr lang="en-US" sz="2800" dirty="0" smtClean="0"/>
              <a:t>Urethra</a:t>
            </a:r>
            <a:endParaRPr lang="en-US" sz="2800" dirty="0"/>
          </a:p>
          <a:p>
            <a:pPr lvl="1">
              <a:buFontTx/>
              <a:buNone/>
            </a:pPr>
            <a:r>
              <a:rPr lang="en-US" dirty="0"/>
              <a:t>A) </a:t>
            </a:r>
            <a:r>
              <a:rPr lang="en-US" dirty="0" smtClean="0"/>
              <a:t>Thin</a:t>
            </a:r>
            <a:r>
              <a:rPr lang="en-US" dirty="0"/>
              <a:t>-walled tube that carries urine from the bladder </a:t>
            </a:r>
            <a:r>
              <a:rPr lang="en-US" dirty="0" smtClean="0"/>
              <a:t>to the outside </a:t>
            </a:r>
            <a:r>
              <a:rPr lang="en-US" dirty="0"/>
              <a:t>of the body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Lie </a:t>
            </a:r>
            <a:r>
              <a:rPr lang="en-US" sz="3000" dirty="0"/>
              <a:t>in superior lumbar region of the posterior abdominal wall (T</a:t>
            </a:r>
            <a:r>
              <a:rPr lang="en-US" sz="3000" baseline="-25000" dirty="0"/>
              <a:t>12</a:t>
            </a:r>
            <a:r>
              <a:rPr lang="en-US" sz="3000" dirty="0"/>
              <a:t> to L</a:t>
            </a:r>
            <a:r>
              <a:rPr lang="en-US" sz="3000" baseline="-25000" dirty="0"/>
              <a:t>3</a:t>
            </a:r>
            <a:r>
              <a:rPr lang="en-US" sz="3000" dirty="0"/>
              <a:t>)</a:t>
            </a:r>
          </a:p>
          <a:p>
            <a:pPr>
              <a:buFontTx/>
              <a:buNone/>
            </a:pPr>
            <a:r>
              <a:rPr lang="en-US" sz="3000" dirty="0"/>
              <a:t>C) External Anatomy</a:t>
            </a:r>
          </a:p>
          <a:p>
            <a:pPr lvl="1"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Renal </a:t>
            </a:r>
            <a:r>
              <a:rPr lang="en-US" sz="3000" dirty="0" err="1"/>
              <a:t>hilus</a:t>
            </a:r>
            <a:r>
              <a:rPr lang="en-US" sz="3000" dirty="0"/>
              <a:t> </a:t>
            </a:r>
            <a:r>
              <a:rPr lang="en-US" sz="3000" dirty="0" smtClean="0"/>
              <a:t>–indentation located </a:t>
            </a:r>
            <a:r>
              <a:rPr lang="en-US" sz="3000" dirty="0"/>
              <a:t>on the medial aspect of the kidney</a:t>
            </a:r>
          </a:p>
          <a:p>
            <a:pPr lvl="1">
              <a:buFontTx/>
              <a:buNone/>
            </a:pPr>
            <a:r>
              <a:rPr lang="en-US" sz="3000" dirty="0"/>
              <a:t>2) </a:t>
            </a:r>
            <a:r>
              <a:rPr lang="en-US" sz="3000" dirty="0" smtClean="0"/>
              <a:t>Renal </a:t>
            </a:r>
            <a:r>
              <a:rPr lang="en-US" sz="3000" dirty="0"/>
              <a:t>capsule – </a:t>
            </a:r>
            <a:r>
              <a:rPr lang="en-US" sz="3000" dirty="0" smtClean="0"/>
              <a:t>connective tissue covering surrounding </a:t>
            </a:r>
            <a:r>
              <a:rPr lang="en-US" sz="3000" dirty="0"/>
              <a:t>each kidney; several layers thick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Internal </a:t>
            </a:r>
            <a:r>
              <a:rPr lang="en-US" sz="3000" dirty="0"/>
              <a:t>urethral sphincter </a:t>
            </a:r>
          </a:p>
          <a:p>
            <a:pPr lvl="1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Smooth </a:t>
            </a:r>
            <a:r>
              <a:rPr lang="en-US" sz="3000" dirty="0"/>
              <a:t>muscle sphincter </a:t>
            </a:r>
          </a:p>
          <a:p>
            <a:pPr lvl="1"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Located </a:t>
            </a:r>
            <a:r>
              <a:rPr lang="en-US" sz="3000" dirty="0"/>
              <a:t>at the junction of the bladder and the urethra</a:t>
            </a:r>
          </a:p>
          <a:p>
            <a:pPr>
              <a:buFontTx/>
              <a:buNone/>
            </a:pPr>
            <a:r>
              <a:rPr lang="en-US" sz="3000" dirty="0"/>
              <a:t>2) </a:t>
            </a:r>
            <a:r>
              <a:rPr lang="en-US" sz="3000" dirty="0" smtClean="0"/>
              <a:t>External </a:t>
            </a:r>
            <a:r>
              <a:rPr lang="en-US" sz="3000" dirty="0"/>
              <a:t>urethral sphincter </a:t>
            </a:r>
          </a:p>
          <a:p>
            <a:pPr lvl="1">
              <a:buFontTx/>
              <a:buNone/>
            </a:pPr>
            <a:r>
              <a:rPr lang="en-US" sz="3000" dirty="0"/>
              <a:t>a) S</a:t>
            </a:r>
            <a:r>
              <a:rPr lang="en-US" sz="3000" dirty="0" smtClean="0"/>
              <a:t>keletal </a:t>
            </a:r>
            <a:r>
              <a:rPr lang="en-US" sz="3000" dirty="0"/>
              <a:t>muscle sphincter </a:t>
            </a:r>
          </a:p>
          <a:p>
            <a:pPr lvl="1"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Surrounds </a:t>
            </a:r>
            <a:r>
              <a:rPr lang="en-US" sz="3000" dirty="0"/>
              <a:t>the urethra at the urogenital diaphragm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Females</a:t>
            </a:r>
            <a:endParaRPr lang="en-US" sz="3000" dirty="0"/>
          </a:p>
          <a:p>
            <a:pPr lvl="1"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External </a:t>
            </a:r>
            <a:r>
              <a:rPr lang="en-US" sz="3000" dirty="0"/>
              <a:t>urethral orifice – opening of the urethra; located between the vagina and the clitoris</a:t>
            </a:r>
          </a:p>
          <a:p>
            <a:pPr>
              <a:buFontTx/>
              <a:buNone/>
            </a:pPr>
            <a:r>
              <a:rPr lang="en-US" sz="3000" dirty="0"/>
              <a:t>C) </a:t>
            </a:r>
            <a:r>
              <a:rPr lang="en-US" sz="3000" dirty="0" smtClean="0"/>
              <a:t>Males – multiple segments</a:t>
            </a:r>
            <a:endParaRPr lang="en-US" sz="3000" dirty="0"/>
          </a:p>
          <a:p>
            <a:pPr lvl="1"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Prostatic </a:t>
            </a:r>
            <a:r>
              <a:rPr lang="en-US" sz="3000" dirty="0"/>
              <a:t>urethra – portion running within the prostate </a:t>
            </a:r>
            <a:r>
              <a:rPr lang="en-US" sz="3000" dirty="0" smtClean="0"/>
              <a:t>gland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2) </a:t>
            </a:r>
            <a:r>
              <a:rPr lang="en-US" sz="3000" dirty="0" smtClean="0"/>
              <a:t>Membranous </a:t>
            </a:r>
            <a:r>
              <a:rPr lang="en-US" sz="3000" dirty="0"/>
              <a:t>urethra – portion running through the urogenital diaphragm</a:t>
            </a:r>
          </a:p>
          <a:p>
            <a:pPr>
              <a:buFontTx/>
              <a:buNone/>
            </a:pPr>
            <a:r>
              <a:rPr lang="en-US" sz="3000" dirty="0"/>
              <a:t>3) </a:t>
            </a:r>
            <a:r>
              <a:rPr lang="en-US" sz="3000" dirty="0" smtClean="0"/>
              <a:t>Spongy </a:t>
            </a:r>
            <a:r>
              <a:rPr lang="en-US" sz="3000" dirty="0"/>
              <a:t>urethra – portion running through the penis (corpus </a:t>
            </a:r>
            <a:r>
              <a:rPr lang="en-US" sz="3000" dirty="0" err="1"/>
              <a:t>spongiosum</a:t>
            </a:r>
            <a:r>
              <a:rPr lang="en-US" sz="3000" dirty="0"/>
              <a:t>)</a:t>
            </a:r>
          </a:p>
          <a:p>
            <a:pPr>
              <a:buFontTx/>
              <a:buNone/>
            </a:pPr>
            <a:r>
              <a:rPr lang="en-US" sz="3000" dirty="0"/>
              <a:t>4) </a:t>
            </a:r>
            <a:r>
              <a:rPr lang="en-US" sz="3000" dirty="0" smtClean="0"/>
              <a:t>External </a:t>
            </a:r>
            <a:r>
              <a:rPr lang="en-US" sz="3000" dirty="0"/>
              <a:t>urethral orifice – opening of the urethra at the end of the penis</a:t>
            </a:r>
          </a:p>
          <a:p>
            <a:pPr>
              <a:buFontTx/>
              <a:buNone/>
            </a:pPr>
            <a:r>
              <a:rPr lang="en-US" sz="3000" dirty="0"/>
              <a:t>5) </a:t>
            </a:r>
            <a:r>
              <a:rPr lang="en-US" sz="3000" dirty="0" smtClean="0"/>
              <a:t>The </a:t>
            </a:r>
            <a:r>
              <a:rPr lang="en-US" sz="3000" dirty="0"/>
              <a:t>male urethra is also the passageway for reproductive secretions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Urinary System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C. Filtering of Blood </a:t>
            </a:r>
          </a:p>
          <a:p>
            <a:pPr lvl="1">
              <a:buFontTx/>
              <a:buNone/>
            </a:pPr>
            <a:r>
              <a:rPr lang="en-US" sz="3000" dirty="0"/>
              <a:t>1. Blood Pathway</a:t>
            </a:r>
          </a:p>
          <a:p>
            <a:pPr lvl="2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>
                <a:solidFill>
                  <a:srgbClr val="FF0000"/>
                </a:solidFill>
              </a:rPr>
              <a:t>Renal </a:t>
            </a:r>
            <a:r>
              <a:rPr lang="en-US" sz="3000" dirty="0">
                <a:solidFill>
                  <a:srgbClr val="FF0000"/>
                </a:solidFill>
              </a:rPr>
              <a:t>artery </a:t>
            </a:r>
            <a:r>
              <a:rPr lang="en-US" sz="3000" dirty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segmental artery </a:t>
            </a:r>
            <a:r>
              <a:rPr lang="en-US" sz="3000" dirty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lobar artery </a:t>
            </a:r>
            <a:r>
              <a:rPr lang="en-US" sz="3000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sz="3000" dirty="0" err="1" smtClean="0">
                <a:solidFill>
                  <a:srgbClr val="FF0000"/>
                </a:solidFill>
              </a:rPr>
              <a:t>interlobar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>
                <a:solidFill>
                  <a:srgbClr val="FF0000"/>
                </a:solidFill>
              </a:rPr>
              <a:t>artery </a:t>
            </a:r>
            <a:r>
              <a:rPr lang="en-US" sz="3000" dirty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arcuate</a:t>
            </a:r>
            <a:r>
              <a:rPr lang="en-US" sz="3000" dirty="0">
                <a:solidFill>
                  <a:srgbClr val="FF0000"/>
                </a:solidFill>
              </a:rPr>
              <a:t> artery </a:t>
            </a:r>
            <a:r>
              <a:rPr lang="en-US" sz="3000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3000" dirty="0" smtClean="0">
                <a:solidFill>
                  <a:srgbClr val="FF0000"/>
                </a:solidFill>
                <a:sym typeface="Wingdings" pitchFamily="2" charset="2"/>
              </a:rPr>
              <a:t>cortical radiate </a:t>
            </a:r>
            <a:r>
              <a:rPr lang="en-US" sz="3000" dirty="0" smtClean="0">
                <a:solidFill>
                  <a:srgbClr val="FF0000"/>
                </a:solidFill>
              </a:rPr>
              <a:t>artery </a:t>
            </a:r>
            <a:r>
              <a:rPr lang="en-US" sz="3000" dirty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sz="3000" dirty="0">
                <a:solidFill>
                  <a:srgbClr val="FF0000"/>
                </a:solidFill>
              </a:rPr>
              <a:t> afferent arteriole </a:t>
            </a:r>
            <a:r>
              <a:rPr lang="en-US" sz="3000" dirty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sz="3000" dirty="0">
                <a:solidFill>
                  <a:srgbClr val="FF0000"/>
                </a:solidFill>
              </a:rPr>
              <a:t> glomerulus </a:t>
            </a:r>
            <a:r>
              <a:rPr lang="en-US" sz="3000" dirty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sz="3000" dirty="0">
                <a:solidFill>
                  <a:srgbClr val="FF0000"/>
                </a:solidFill>
              </a:rPr>
              <a:t> efferent arteriole </a:t>
            </a:r>
            <a:r>
              <a:rPr lang="en-US" sz="3000" dirty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peritub</a:t>
            </a:r>
            <a:r>
              <a:rPr lang="en-US" sz="3000" dirty="0" err="1">
                <a:solidFill>
                  <a:srgbClr val="C36AE4"/>
                </a:solidFill>
              </a:rPr>
              <a:t>ular</a:t>
            </a:r>
            <a:r>
              <a:rPr lang="en-US" sz="3000" dirty="0">
                <a:solidFill>
                  <a:srgbClr val="C36AE4"/>
                </a:solidFill>
              </a:rPr>
              <a:t> capil</a:t>
            </a:r>
            <a:r>
              <a:rPr lang="en-US" sz="3000" dirty="0">
                <a:solidFill>
                  <a:srgbClr val="3366FF"/>
                </a:solidFill>
              </a:rPr>
              <a:t>laries</a:t>
            </a:r>
            <a:r>
              <a:rPr lang="en-US" sz="3000" dirty="0">
                <a:solidFill>
                  <a:srgbClr val="C36AE4"/>
                </a:solidFill>
              </a:rPr>
              <a:t> </a:t>
            </a:r>
            <a:r>
              <a:rPr lang="en-US" sz="3000" dirty="0">
                <a:solidFill>
                  <a:srgbClr val="3366FF"/>
                </a:solidFill>
                <a:sym typeface="Wingdings" pitchFamily="2" charset="2"/>
              </a:rPr>
              <a:t></a:t>
            </a:r>
            <a:r>
              <a:rPr lang="en-US" sz="3000" dirty="0">
                <a:solidFill>
                  <a:srgbClr val="3366FF"/>
                </a:solidFill>
              </a:rPr>
              <a:t> </a:t>
            </a:r>
            <a:r>
              <a:rPr lang="en-US" sz="3000" dirty="0" smtClean="0">
                <a:solidFill>
                  <a:srgbClr val="3366FF"/>
                </a:solidFill>
              </a:rPr>
              <a:t>cortical radiate vein </a:t>
            </a:r>
            <a:r>
              <a:rPr lang="en-US" sz="3000" dirty="0">
                <a:solidFill>
                  <a:srgbClr val="3366FF"/>
                </a:solidFill>
                <a:sym typeface="Wingdings" pitchFamily="2" charset="2"/>
              </a:rPr>
              <a:t></a:t>
            </a:r>
            <a:r>
              <a:rPr lang="en-US" sz="3000" dirty="0">
                <a:solidFill>
                  <a:srgbClr val="3366FF"/>
                </a:solidFill>
              </a:rPr>
              <a:t> </a:t>
            </a:r>
            <a:r>
              <a:rPr lang="en-US" sz="3000" dirty="0" err="1">
                <a:solidFill>
                  <a:srgbClr val="3366FF"/>
                </a:solidFill>
              </a:rPr>
              <a:t>arcuate</a:t>
            </a:r>
            <a:r>
              <a:rPr lang="en-US" sz="3000" dirty="0">
                <a:solidFill>
                  <a:srgbClr val="3366FF"/>
                </a:solidFill>
              </a:rPr>
              <a:t> vein</a:t>
            </a:r>
            <a:r>
              <a:rPr lang="en-US" sz="3000" dirty="0">
                <a:solidFill>
                  <a:srgbClr val="3366FF"/>
                </a:solidFill>
                <a:sym typeface="Wingdings" pitchFamily="2" charset="2"/>
              </a:rPr>
              <a:t></a:t>
            </a:r>
            <a:r>
              <a:rPr lang="en-US" sz="3000" dirty="0">
                <a:solidFill>
                  <a:srgbClr val="3366FF"/>
                </a:solidFill>
              </a:rPr>
              <a:t> </a:t>
            </a:r>
            <a:r>
              <a:rPr lang="en-US" sz="3000" dirty="0" err="1">
                <a:solidFill>
                  <a:srgbClr val="3366FF"/>
                </a:solidFill>
              </a:rPr>
              <a:t>interlobar</a:t>
            </a:r>
            <a:r>
              <a:rPr lang="en-US" sz="3000" dirty="0">
                <a:solidFill>
                  <a:srgbClr val="3366FF"/>
                </a:solidFill>
              </a:rPr>
              <a:t> vein </a:t>
            </a:r>
            <a:r>
              <a:rPr lang="en-US" sz="3000" dirty="0">
                <a:solidFill>
                  <a:srgbClr val="3366FF"/>
                </a:solidFill>
                <a:sym typeface="Wingdings" pitchFamily="2" charset="2"/>
              </a:rPr>
              <a:t></a:t>
            </a:r>
            <a:r>
              <a:rPr lang="en-US" sz="3000" dirty="0">
                <a:solidFill>
                  <a:srgbClr val="3366FF"/>
                </a:solidFill>
              </a:rPr>
              <a:t> </a:t>
            </a:r>
            <a:r>
              <a:rPr lang="en-US" sz="3000" dirty="0" smtClean="0">
                <a:solidFill>
                  <a:srgbClr val="3366FF"/>
                </a:solidFill>
              </a:rPr>
              <a:t>lobar vein </a:t>
            </a:r>
            <a:r>
              <a:rPr lang="en-US" sz="3000" dirty="0">
                <a:solidFill>
                  <a:srgbClr val="3366FF"/>
                </a:solidFill>
                <a:sym typeface="Wingdings" pitchFamily="2" charset="2"/>
              </a:rPr>
              <a:t></a:t>
            </a:r>
            <a:r>
              <a:rPr lang="en-US" sz="3000" dirty="0">
                <a:solidFill>
                  <a:srgbClr val="3366FF"/>
                </a:solidFill>
              </a:rPr>
              <a:t> renal vein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2. Filtration </a:t>
            </a:r>
            <a:r>
              <a:rPr lang="en-US" sz="3000" dirty="0" smtClean="0"/>
              <a:t>– movement of fluid/substances from the glomerulus into the Bowman’s capsule</a:t>
            </a:r>
          </a:p>
          <a:p>
            <a:pPr lvl="1">
              <a:buFontTx/>
              <a:buNone/>
            </a:pPr>
            <a:r>
              <a:rPr lang="en-US" sz="3000" dirty="0" smtClean="0"/>
              <a:t>A) Glomerulus</a:t>
            </a:r>
          </a:p>
          <a:p>
            <a:pPr lvl="2">
              <a:buFontTx/>
              <a:buNone/>
            </a:pPr>
            <a:r>
              <a:rPr lang="en-US" sz="3000" dirty="0" smtClean="0"/>
              <a:t>1) Site of filtration</a:t>
            </a:r>
          </a:p>
          <a:p>
            <a:pPr lvl="2">
              <a:buFontTx/>
              <a:buNone/>
            </a:pPr>
            <a:r>
              <a:rPr lang="en-US" sz="3000" dirty="0" smtClean="0"/>
              <a:t>2) Composed of fenestrated capillaries</a:t>
            </a:r>
          </a:p>
          <a:p>
            <a:pPr lvl="2">
              <a:buFontTx/>
              <a:buNone/>
            </a:pPr>
            <a:r>
              <a:rPr lang="en-US" sz="3000" dirty="0" smtClean="0"/>
              <a:t>3) NFP = GBHP - (CHP+GBOP)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B) </a:t>
            </a:r>
            <a:r>
              <a:rPr lang="en-US" dirty="0"/>
              <a:t>Bowman’s capsule</a:t>
            </a:r>
          </a:p>
          <a:p>
            <a:pPr lvl="1">
              <a:buFontTx/>
              <a:buNone/>
            </a:pPr>
            <a:r>
              <a:rPr lang="en-US" sz="3200" dirty="0">
                <a:effectLst>
                  <a:outerShdw blurRad="38100" dist="38100" dir="2700000" algn="tl" rotWithShape="0">
                    <a:srgbClr val="FEF9F9">
                      <a:alpha val="99000"/>
                    </a:srgbClr>
                  </a:outerShdw>
                </a:effectLst>
              </a:rPr>
              <a:t>1</a:t>
            </a:r>
            <a:r>
              <a:rPr lang="en-US" sz="3200" dirty="0" smtClean="0">
                <a:effectLst>
                  <a:outerShdw blurRad="38100" dist="38100" dir="2700000" algn="tl" rotWithShape="0">
                    <a:srgbClr val="FEF9F9">
                      <a:alpha val="99000"/>
                    </a:srgbClr>
                  </a:outerShdw>
                </a:effectLst>
              </a:rPr>
              <a:t>) Filtration slits </a:t>
            </a:r>
            <a:r>
              <a:rPr lang="en-US" sz="3200" dirty="0">
                <a:effectLst>
                  <a:outerShdw blurRad="38100" dist="38100" dir="2700000" algn="tl" rotWithShape="0">
                    <a:srgbClr val="FEF9F9">
                      <a:alpha val="99000"/>
                    </a:srgbClr>
                  </a:outerShdw>
                </a:effectLst>
              </a:rPr>
              <a:t>– gaps between the podocytes that allow fluid to pass through </a:t>
            </a:r>
            <a:endParaRPr lang="en-US" sz="3200" dirty="0" smtClean="0">
              <a:effectLst>
                <a:outerShdw blurRad="38100" dist="38100" dir="2700000" algn="tl" rotWithShape="0">
                  <a:srgbClr val="FEF9F9">
                    <a:alpha val="99000"/>
                  </a:srgbClr>
                </a:outerShdw>
              </a:effectLst>
            </a:endParaRPr>
          </a:p>
          <a:p>
            <a:pPr lvl="1">
              <a:buFontTx/>
              <a:buNone/>
            </a:pPr>
            <a:r>
              <a:rPr lang="en-US" sz="3200" dirty="0" smtClean="0"/>
              <a:t>2) Fluid is referred to as (glomerular) filtrate</a:t>
            </a:r>
          </a:p>
          <a:p>
            <a:pPr lvl="1">
              <a:buFontTx/>
              <a:buNone/>
            </a:pPr>
            <a:r>
              <a:rPr lang="en-US" sz="3200" dirty="0" smtClean="0"/>
              <a:t>3) Glomerular filtration rate (GFR) </a:t>
            </a:r>
            <a:r>
              <a:rPr lang="en-US" sz="3200" dirty="0"/>
              <a:t>= volume/time (~180L/</a:t>
            </a:r>
            <a:r>
              <a:rPr lang="en-US" sz="3200" dirty="0" smtClean="0"/>
              <a:t>day or ~48 gal/day)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lom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752600"/>
            <a:ext cx="4271083" cy="3352800"/>
          </a:xfrm>
          <a:prstGeom prst="rect">
            <a:avLst/>
          </a:prstGeom>
        </p:spPr>
      </p:pic>
      <p:pic>
        <p:nvPicPr>
          <p:cNvPr id="3" name="Picture 2" descr="glomer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752600"/>
            <a:ext cx="4343400" cy="3352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447800"/>
            <a:ext cx="8540750" cy="4422775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3. </a:t>
            </a:r>
            <a:r>
              <a:rPr lang="en-US" sz="2800" dirty="0" smtClean="0"/>
              <a:t>Reabsorption – movement of fluid/substances from the kidney tubules into the peritubular capillaries</a:t>
            </a:r>
            <a:endParaRPr lang="en-US" sz="2800" dirty="0"/>
          </a:p>
          <a:p>
            <a:pPr lvl="1">
              <a:buNone/>
            </a:pPr>
            <a:r>
              <a:rPr lang="en-US" dirty="0"/>
              <a:t>A</a:t>
            </a:r>
            <a:r>
              <a:rPr lang="en-US" dirty="0" smtClean="0"/>
              <a:t>) Proximal </a:t>
            </a:r>
            <a:r>
              <a:rPr lang="en-US" dirty="0"/>
              <a:t>convoluted </a:t>
            </a:r>
            <a:r>
              <a:rPr lang="en-US" dirty="0" smtClean="0"/>
              <a:t>tubule – site of the greatest amount of reabsorption</a:t>
            </a:r>
          </a:p>
          <a:p>
            <a:pPr lvl="2">
              <a:buNone/>
            </a:pPr>
            <a:r>
              <a:rPr lang="en-US" sz="2800" dirty="0" smtClean="0"/>
              <a:t>1) Na</a:t>
            </a:r>
            <a:r>
              <a:rPr lang="en-US" sz="2800" baseline="30000" dirty="0" smtClean="0"/>
              <a:t>+ </a:t>
            </a:r>
            <a:r>
              <a:rPr lang="en-US" sz="2800" dirty="0" smtClean="0"/>
              <a:t>– occurs via both primary active transport &amp; facilitated diffusion</a:t>
            </a:r>
          </a:p>
          <a:p>
            <a:pPr lvl="3">
              <a:buNone/>
            </a:pPr>
            <a:r>
              <a:rPr lang="en-US" sz="2800" dirty="0" smtClean="0"/>
              <a:t>a) The active transport of Na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sets up the conditions that allow almost all other types of reabsorption in the PCT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447800"/>
            <a:ext cx="8540750" cy="4422775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2) </a:t>
            </a:r>
            <a:r>
              <a:rPr lang="pt-BR" sz="2800" dirty="0"/>
              <a:t>G</a:t>
            </a:r>
            <a:r>
              <a:rPr lang="pt-BR" sz="2800" dirty="0" smtClean="0"/>
              <a:t>lucose, amino acids, &amp; vitamins – secondary active transport (cotransport) with Na</a:t>
            </a:r>
            <a:r>
              <a:rPr lang="pt-BR" sz="2800" baseline="30000" dirty="0" smtClean="0"/>
              <a:t>+</a:t>
            </a:r>
            <a:endParaRPr lang="en-US" sz="2800" dirty="0" smtClean="0"/>
          </a:p>
          <a:p>
            <a:pPr>
              <a:buNone/>
            </a:pPr>
            <a:r>
              <a:rPr lang="pt-BR" sz="2800" dirty="0" smtClean="0"/>
              <a:t>3) </a:t>
            </a:r>
            <a:r>
              <a:rPr lang="pt-BR" sz="2800" dirty="0" err="1" smtClean="0"/>
              <a:t>Cations</a:t>
            </a:r>
            <a:r>
              <a:rPr lang="pt-BR" sz="2800" dirty="0" smtClean="0"/>
              <a:t> (Ca</a:t>
            </a:r>
            <a:r>
              <a:rPr lang="pt-BR" sz="2800" baseline="30000" dirty="0" smtClean="0"/>
              <a:t>++</a:t>
            </a:r>
            <a:r>
              <a:rPr lang="pt-BR" sz="2800" dirty="0" smtClean="0"/>
              <a:t>, K</a:t>
            </a:r>
            <a:r>
              <a:rPr lang="pt-BR" sz="2800" baseline="30000" dirty="0" smtClean="0"/>
              <a:t>+</a:t>
            </a:r>
            <a:r>
              <a:rPr lang="pt-BR" sz="2800" dirty="0" smtClean="0"/>
              <a:t>, Mg</a:t>
            </a:r>
            <a:r>
              <a:rPr lang="pt-BR" sz="2800" baseline="30000" dirty="0" smtClean="0"/>
              <a:t>++</a:t>
            </a:r>
            <a:r>
              <a:rPr lang="pt-BR" sz="2800" dirty="0" smtClean="0"/>
              <a:t>) via paracellular movement</a:t>
            </a:r>
            <a:endParaRPr lang="en-US" sz="2800" dirty="0" smtClean="0"/>
          </a:p>
          <a:p>
            <a:pPr>
              <a:buNone/>
            </a:pPr>
            <a:r>
              <a:rPr lang="pt-BR" sz="2800" dirty="0" smtClean="0"/>
              <a:t>4) </a:t>
            </a:r>
            <a:r>
              <a:rPr lang="pt-BR" sz="2800" dirty="0" err="1" smtClean="0"/>
              <a:t>Anions</a:t>
            </a:r>
            <a:r>
              <a:rPr lang="pt-BR" sz="2800" dirty="0" smtClean="0"/>
              <a:t> (Cl</a:t>
            </a:r>
            <a:r>
              <a:rPr lang="pt-BR" sz="2800" baseline="30000" dirty="0" smtClean="0"/>
              <a:t>-</a:t>
            </a:r>
            <a:r>
              <a:rPr lang="pt-BR" sz="2800" dirty="0" smtClean="0"/>
              <a:t>, HCO</a:t>
            </a:r>
            <a:r>
              <a:rPr lang="pt-BR" sz="2800" baseline="-25000" dirty="0" smtClean="0"/>
              <a:t>3</a:t>
            </a:r>
            <a:r>
              <a:rPr lang="pt-BR" sz="2800" baseline="30000" dirty="0" smtClean="0"/>
              <a:t>-</a:t>
            </a:r>
            <a:r>
              <a:rPr lang="pt-BR" sz="2800" dirty="0" smtClean="0"/>
              <a:t>) – Cl</a:t>
            </a:r>
            <a:r>
              <a:rPr lang="pt-BR" sz="2800" baseline="30000" dirty="0" smtClean="0"/>
              <a:t>-</a:t>
            </a:r>
            <a:r>
              <a:rPr lang="pt-BR" sz="2800" dirty="0" smtClean="0"/>
              <a:t> via paracellular transport and HCO</a:t>
            </a:r>
            <a:r>
              <a:rPr lang="pt-BR" sz="2800" baseline="-25000" dirty="0" smtClean="0"/>
              <a:t>3</a:t>
            </a:r>
            <a:r>
              <a:rPr lang="pt-BR" sz="2800" baseline="30000" dirty="0" smtClean="0"/>
              <a:t>-</a:t>
            </a:r>
            <a:r>
              <a:rPr lang="pt-BR" sz="2800" dirty="0" smtClean="0"/>
              <a:t> via cotransport with Na</a:t>
            </a:r>
            <a:r>
              <a:rPr lang="pt-BR" sz="2800" baseline="30000" dirty="0" smtClean="0"/>
              <a:t>+</a:t>
            </a:r>
            <a:endParaRPr lang="en-US" sz="2800" dirty="0" smtClean="0"/>
          </a:p>
          <a:p>
            <a:pPr>
              <a:buNone/>
            </a:pPr>
            <a:r>
              <a:rPr lang="pt-BR" sz="2800" dirty="0" smtClean="0"/>
              <a:t>5) </a:t>
            </a:r>
            <a:r>
              <a:rPr lang="en-US" sz="2800" dirty="0"/>
              <a:t>W</a:t>
            </a:r>
            <a:r>
              <a:rPr lang="en-US" sz="2800" dirty="0" smtClean="0"/>
              <a:t>ater via osmosis</a:t>
            </a:r>
          </a:p>
          <a:p>
            <a:pPr>
              <a:buNone/>
            </a:pPr>
            <a:r>
              <a:rPr lang="en-US" sz="2800" dirty="0" smtClean="0"/>
              <a:t>6) Urea &amp; lipid-soluble substances via simple diffusion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447800"/>
            <a:ext cx="8540750" cy="4422775"/>
          </a:xfrm>
        </p:spPr>
        <p:txBody>
          <a:bodyPr/>
          <a:lstStyle/>
          <a:p>
            <a:pPr>
              <a:buNone/>
            </a:pPr>
            <a:r>
              <a:rPr lang="en-US" sz="3000" dirty="0" smtClean="0"/>
              <a:t>B) Loop of Henle</a:t>
            </a:r>
          </a:p>
          <a:p>
            <a:pPr lvl="1">
              <a:buNone/>
            </a:pPr>
            <a:r>
              <a:rPr lang="en-US" sz="3000" dirty="0" smtClean="0"/>
              <a:t>1) Descending portion</a:t>
            </a:r>
          </a:p>
          <a:p>
            <a:pPr lvl="2">
              <a:buNone/>
            </a:pPr>
            <a:r>
              <a:rPr lang="en-US" sz="3000" dirty="0" smtClean="0"/>
              <a:t>a) Water via osmosis</a:t>
            </a:r>
          </a:p>
          <a:p>
            <a:pPr lvl="1">
              <a:buNone/>
            </a:pPr>
            <a:r>
              <a:rPr lang="en-US" sz="3000" dirty="0" smtClean="0"/>
              <a:t>2) </a:t>
            </a:r>
            <a:r>
              <a:rPr lang="en-US" sz="3000" dirty="0"/>
              <a:t>A</a:t>
            </a:r>
            <a:r>
              <a:rPr lang="en-US" sz="3000" dirty="0" smtClean="0"/>
              <a:t>scending </a:t>
            </a:r>
            <a:r>
              <a:rPr lang="en-US" sz="3000" dirty="0"/>
              <a:t>portion</a:t>
            </a:r>
          </a:p>
          <a:p>
            <a:pPr lvl="2">
              <a:buNone/>
            </a:pPr>
            <a:r>
              <a:rPr lang="en-US" sz="3000" dirty="0" smtClean="0"/>
              <a:t>a) Na</a:t>
            </a:r>
            <a:r>
              <a:rPr lang="en-US" sz="3000" baseline="30000" dirty="0" smtClean="0"/>
              <a:t>+</a:t>
            </a:r>
            <a:r>
              <a:rPr lang="en-US" sz="3000" dirty="0" smtClean="0"/>
              <a:t>, K</a:t>
            </a:r>
            <a:r>
              <a:rPr lang="en-US" sz="3000" baseline="30000" dirty="0" smtClean="0"/>
              <a:t>+ </a:t>
            </a:r>
            <a:r>
              <a:rPr lang="en-US" sz="3000" dirty="0" smtClean="0"/>
              <a:t>&amp; Cl</a:t>
            </a:r>
            <a:r>
              <a:rPr lang="en-US" sz="3000" baseline="30000" dirty="0" smtClean="0"/>
              <a:t>- </a:t>
            </a:r>
            <a:r>
              <a:rPr lang="en-US" sz="3000" dirty="0" smtClean="0"/>
              <a:t>via Na</a:t>
            </a:r>
            <a:r>
              <a:rPr lang="en-US" sz="3000" baseline="30000" dirty="0" smtClean="0"/>
              <a:t>+</a:t>
            </a:r>
            <a:r>
              <a:rPr lang="en-US" sz="3000" dirty="0" smtClean="0"/>
              <a:t>–K</a:t>
            </a:r>
            <a:r>
              <a:rPr lang="en-US" sz="3000" baseline="30000" dirty="0" smtClean="0"/>
              <a:t>+</a:t>
            </a:r>
            <a:r>
              <a:rPr lang="en-US" sz="3000" dirty="0" smtClean="0"/>
              <a:t>–2Cl</a:t>
            </a:r>
            <a:r>
              <a:rPr lang="en-US" sz="3000" baseline="30000" dirty="0" smtClean="0"/>
              <a:t>-  </a:t>
            </a:r>
            <a:r>
              <a:rPr lang="en-US" sz="3000" dirty="0" err="1" smtClean="0"/>
              <a:t>cotransportor</a:t>
            </a:r>
            <a:r>
              <a:rPr lang="en-US" sz="3000" dirty="0" smtClean="0"/>
              <a:t> and </a:t>
            </a:r>
            <a:r>
              <a:rPr lang="en-US" sz="3000" dirty="0" err="1" smtClean="0"/>
              <a:t>paracellular</a:t>
            </a:r>
            <a:r>
              <a:rPr lang="en-US" sz="3000" dirty="0" smtClean="0"/>
              <a:t> movement</a:t>
            </a:r>
          </a:p>
          <a:p>
            <a:pPr lvl="2">
              <a:buNone/>
            </a:pPr>
            <a:r>
              <a:rPr lang="en-US" sz="3000" dirty="0" smtClean="0"/>
              <a:t>b) Ca</a:t>
            </a:r>
            <a:r>
              <a:rPr lang="en-US" sz="3000" baseline="30000" dirty="0" smtClean="0"/>
              <a:t>++</a:t>
            </a:r>
            <a:r>
              <a:rPr lang="en-US" sz="3000" dirty="0" smtClean="0"/>
              <a:t> and </a:t>
            </a:r>
            <a:r>
              <a:rPr lang="pt-BR" sz="3000" dirty="0" smtClean="0"/>
              <a:t>Mg</a:t>
            </a:r>
            <a:r>
              <a:rPr lang="pt-BR" sz="3000" baseline="30000" dirty="0" smtClean="0"/>
              <a:t>++</a:t>
            </a:r>
            <a:r>
              <a:rPr lang="pt-BR" sz="3000" dirty="0" smtClean="0"/>
              <a:t> </a:t>
            </a:r>
            <a:r>
              <a:rPr lang="en-US" sz="3000" dirty="0" smtClean="0"/>
              <a:t>via </a:t>
            </a:r>
            <a:r>
              <a:rPr lang="en-US" sz="3000" dirty="0" err="1" smtClean="0"/>
              <a:t>paracellular</a:t>
            </a:r>
            <a:r>
              <a:rPr lang="en-US" sz="3000" dirty="0" smtClean="0"/>
              <a:t> movement</a:t>
            </a:r>
          </a:p>
          <a:p>
            <a:pPr lvl="2">
              <a:buNone/>
            </a:pPr>
            <a:r>
              <a:rPr lang="en-US" sz="3000" dirty="0" smtClean="0"/>
              <a:t>c) *NO </a:t>
            </a:r>
            <a:r>
              <a:rPr lang="en-US" sz="3000" dirty="0"/>
              <a:t>water*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idney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1" y="681923"/>
            <a:ext cx="6421860" cy="526167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Urinary System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447800"/>
            <a:ext cx="8540750" cy="4422775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C) Distal convoluted tubule </a:t>
            </a:r>
          </a:p>
          <a:p>
            <a:pPr lvl="1">
              <a:buNone/>
            </a:pPr>
            <a:r>
              <a:rPr lang="en-US" dirty="0" smtClean="0"/>
              <a:t>1) </a:t>
            </a:r>
            <a:r>
              <a:rPr lang="it-IT" dirty="0" smtClean="0"/>
              <a:t>Na</a:t>
            </a:r>
            <a:r>
              <a:rPr lang="it-IT" baseline="30000" dirty="0" smtClean="0"/>
              <a:t>+</a:t>
            </a:r>
            <a:r>
              <a:rPr lang="it-IT" dirty="0" smtClean="0"/>
              <a:t> via primary active transport in the presence of aldosterone</a:t>
            </a:r>
            <a:endParaRPr lang="en-US" dirty="0" smtClean="0"/>
          </a:p>
          <a:p>
            <a:pPr lvl="1">
              <a:buNone/>
            </a:pPr>
            <a:r>
              <a:rPr lang="it-IT" dirty="0" smtClean="0"/>
              <a:t>2) Ca</a:t>
            </a:r>
            <a:r>
              <a:rPr lang="it-IT" baseline="30000" dirty="0" smtClean="0"/>
              <a:t>++</a:t>
            </a:r>
            <a:r>
              <a:rPr lang="it-IT" dirty="0" smtClean="0"/>
              <a:t> via primary active transport in the presence of parathyroid hormone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3) Cl</a:t>
            </a:r>
            <a:r>
              <a:rPr lang="en-US" baseline="30000" dirty="0" smtClean="0"/>
              <a:t>-</a:t>
            </a:r>
            <a:r>
              <a:rPr lang="en-US" dirty="0" smtClean="0"/>
              <a:t> via simple diffusion &amp; secondary active transport (cotransport w/ </a:t>
            </a:r>
            <a:r>
              <a:rPr lang="it-IT" dirty="0" smtClean="0"/>
              <a:t>Na</a:t>
            </a:r>
            <a:r>
              <a:rPr lang="it-IT" baseline="30000" dirty="0" smtClean="0"/>
              <a:t>+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4) Water via osmosis in the presence of antidiuretic hormone (ADH)</a:t>
            </a:r>
          </a:p>
          <a:p>
            <a:pPr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000" dirty="0" smtClean="0"/>
              <a:t>D) Collecting ducts</a:t>
            </a:r>
          </a:p>
          <a:p>
            <a:pPr lvl="1">
              <a:buNone/>
            </a:pPr>
            <a:r>
              <a:rPr lang="en-US" sz="3000" dirty="0" smtClean="0"/>
              <a:t>1) </a:t>
            </a:r>
            <a:r>
              <a:rPr lang="it-IT" sz="3000" dirty="0" smtClean="0"/>
              <a:t>Na</a:t>
            </a:r>
            <a:r>
              <a:rPr lang="it-IT" sz="3000" baseline="30000" dirty="0" smtClean="0"/>
              <a:t>+</a:t>
            </a:r>
            <a:r>
              <a:rPr lang="it-IT" sz="3000" dirty="0" smtClean="0"/>
              <a:t> via primary active transport in the presence of aldosterone</a:t>
            </a:r>
            <a:endParaRPr lang="en-US" sz="3000" dirty="0" smtClean="0"/>
          </a:p>
          <a:p>
            <a:pPr lvl="1">
              <a:buNone/>
            </a:pPr>
            <a:r>
              <a:rPr lang="en-US" sz="3000" dirty="0" smtClean="0"/>
              <a:t>2) H</a:t>
            </a:r>
            <a:r>
              <a:rPr lang="en-US" sz="3000" baseline="30000" dirty="0" smtClean="0"/>
              <a:t>+</a:t>
            </a:r>
            <a:r>
              <a:rPr lang="en-US" sz="3000" dirty="0" smtClean="0"/>
              <a:t>, K</a:t>
            </a:r>
            <a:r>
              <a:rPr lang="en-US" sz="3000" baseline="30000" dirty="0" smtClean="0"/>
              <a:t>+</a:t>
            </a:r>
            <a:r>
              <a:rPr lang="en-US" sz="3000" dirty="0" smtClean="0"/>
              <a:t>, </a:t>
            </a:r>
            <a:r>
              <a:rPr lang="pt-BR" sz="3000" dirty="0" smtClean="0"/>
              <a:t>HCO</a:t>
            </a:r>
            <a:r>
              <a:rPr lang="pt-BR" sz="3000" baseline="-25000" dirty="0" smtClean="0"/>
              <a:t>3</a:t>
            </a:r>
            <a:r>
              <a:rPr lang="pt-BR" sz="3000" baseline="30000" dirty="0" smtClean="0"/>
              <a:t>-</a:t>
            </a:r>
            <a:r>
              <a:rPr lang="en-US" sz="3000" dirty="0" smtClean="0"/>
              <a:t>, &amp; Cl</a:t>
            </a:r>
            <a:r>
              <a:rPr lang="en-US" sz="3000" baseline="30000" dirty="0" smtClean="0"/>
              <a:t>-</a:t>
            </a:r>
            <a:r>
              <a:rPr lang="en-US" sz="3000" dirty="0" smtClean="0"/>
              <a:t> via passive processes dependent on the movement of Na</a:t>
            </a:r>
            <a:r>
              <a:rPr lang="en-US" sz="3000" baseline="30000" dirty="0" smtClean="0"/>
              <a:t>+</a:t>
            </a:r>
            <a:endParaRPr lang="en-US" sz="3000" dirty="0" smtClean="0"/>
          </a:p>
          <a:p>
            <a:pPr lvl="1">
              <a:buNone/>
            </a:pPr>
            <a:r>
              <a:rPr lang="en-US" sz="3000" dirty="0" smtClean="0"/>
              <a:t>3) Water via osmosis in the presence of antidiuretic hormone (ADH)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371600"/>
            <a:ext cx="8540750" cy="4422775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4. </a:t>
            </a:r>
            <a:r>
              <a:rPr lang="en-US" sz="2800" dirty="0" smtClean="0"/>
              <a:t>Secretion – movement of fluid/substances from the peritubular capillaries into the kidney tubules</a:t>
            </a:r>
            <a:endParaRPr lang="en-US" sz="2800" dirty="0"/>
          </a:p>
          <a:p>
            <a:pPr lvl="1">
              <a:buNone/>
            </a:pPr>
            <a:r>
              <a:rPr lang="en-US" dirty="0"/>
              <a:t>A) </a:t>
            </a:r>
            <a:r>
              <a:rPr lang="en-US" dirty="0" smtClean="0"/>
              <a:t>Occurs </a:t>
            </a:r>
            <a:r>
              <a:rPr lang="en-US" dirty="0"/>
              <a:t>in all portions of tubule system</a:t>
            </a:r>
          </a:p>
          <a:p>
            <a:pPr lvl="1">
              <a:buNone/>
            </a:pPr>
            <a:r>
              <a:rPr lang="en-US" dirty="0"/>
              <a:t>B) </a:t>
            </a:r>
            <a:r>
              <a:rPr lang="en-US" dirty="0" smtClean="0"/>
              <a:t>Important </a:t>
            </a:r>
            <a:r>
              <a:rPr lang="en-US" dirty="0"/>
              <a:t>for:</a:t>
            </a:r>
          </a:p>
          <a:p>
            <a:pPr lvl="2">
              <a:buNone/>
            </a:pPr>
            <a:r>
              <a:rPr lang="en-US" sz="2800" dirty="0"/>
              <a:t>1) </a:t>
            </a:r>
            <a:r>
              <a:rPr lang="en-US" sz="2800" dirty="0" smtClean="0"/>
              <a:t>Eliminating </a:t>
            </a:r>
            <a:r>
              <a:rPr lang="en-US" sz="2800" dirty="0"/>
              <a:t>substances that weren’t filtered </a:t>
            </a:r>
            <a:r>
              <a:rPr lang="en-US" sz="2800" dirty="0" smtClean="0"/>
              <a:t>(ex. penicillin </a:t>
            </a:r>
            <a:r>
              <a:rPr lang="en-US" sz="2800" dirty="0"/>
              <a:t>&amp; aspirin)</a:t>
            </a:r>
          </a:p>
          <a:p>
            <a:pPr lvl="2">
              <a:buNone/>
            </a:pPr>
            <a:r>
              <a:rPr lang="en-US" sz="2800" dirty="0"/>
              <a:t>2) </a:t>
            </a:r>
            <a:r>
              <a:rPr lang="en-US" sz="2800" dirty="0" smtClean="0"/>
              <a:t>Eliminating </a:t>
            </a:r>
            <a:r>
              <a:rPr lang="en-US" sz="2800" dirty="0"/>
              <a:t>undesirable substances that were passively reabsorbed </a:t>
            </a:r>
            <a:r>
              <a:rPr lang="en-US" sz="2800" dirty="0" smtClean="0"/>
              <a:t>(ex. urea</a:t>
            </a:r>
            <a:r>
              <a:rPr lang="en-US" sz="2800" dirty="0"/>
              <a:t>)</a:t>
            </a:r>
          </a:p>
          <a:p>
            <a:pPr lvl="2">
              <a:buNone/>
            </a:pPr>
            <a:r>
              <a:rPr lang="en-US" sz="2800" dirty="0"/>
              <a:t>3) </a:t>
            </a:r>
            <a:r>
              <a:rPr lang="en-US" sz="2800" dirty="0" smtClean="0"/>
              <a:t>Eliminating </a:t>
            </a:r>
            <a:r>
              <a:rPr lang="en-US" sz="2800" dirty="0"/>
              <a:t>excess K</a:t>
            </a:r>
            <a:r>
              <a:rPr lang="en-US" sz="2800" baseline="30000" dirty="0"/>
              <a:t>+</a:t>
            </a:r>
          </a:p>
          <a:p>
            <a:pPr lvl="2">
              <a:buNone/>
            </a:pPr>
            <a:r>
              <a:rPr lang="en-US" sz="2800" dirty="0"/>
              <a:t>4) </a:t>
            </a:r>
            <a:r>
              <a:rPr lang="en-US" sz="2800" dirty="0" smtClean="0"/>
              <a:t>Maintaining </a:t>
            </a:r>
            <a:r>
              <a:rPr lang="en-US" sz="2800" dirty="0"/>
              <a:t>blood pH </a:t>
            </a:r>
            <a:r>
              <a:rPr lang="en-US" sz="2800" dirty="0" smtClean="0"/>
              <a:t>(via H</a:t>
            </a:r>
            <a:r>
              <a:rPr lang="en-US" sz="2800" baseline="30000" dirty="0"/>
              <a:t>+</a:t>
            </a:r>
            <a:r>
              <a:rPr lang="en-US" sz="2800" dirty="0"/>
              <a:t> &amp; HCO</a:t>
            </a:r>
            <a:r>
              <a:rPr lang="en-US" sz="2800" baseline="-25000" dirty="0"/>
              <a:t>3</a:t>
            </a:r>
            <a:r>
              <a:rPr lang="en-US" sz="2800" baseline="30000" dirty="0"/>
              <a:t>-</a:t>
            </a:r>
            <a:r>
              <a:rPr lang="en-US" sz="2800" dirty="0"/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295400"/>
            <a:ext cx="8540750" cy="4422775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dirty="0"/>
              <a:t>5. Urine</a:t>
            </a:r>
          </a:p>
          <a:p>
            <a:pPr lvl="1">
              <a:buFontTx/>
              <a:buNone/>
            </a:pPr>
            <a:r>
              <a:rPr lang="en-US" sz="3000" dirty="0"/>
              <a:t>A) Urine Composition</a:t>
            </a:r>
          </a:p>
          <a:p>
            <a:pPr lvl="2">
              <a:buFontTx/>
              <a:buNone/>
            </a:pPr>
            <a:r>
              <a:rPr lang="en-US" sz="3000" dirty="0"/>
              <a:t>1) 90% water</a:t>
            </a:r>
          </a:p>
          <a:p>
            <a:pPr lvl="2">
              <a:buFontTx/>
              <a:buNone/>
            </a:pPr>
            <a:r>
              <a:rPr lang="en-US" sz="3000" dirty="0"/>
              <a:t>2) N</a:t>
            </a:r>
            <a:r>
              <a:rPr lang="en-US" sz="3000" dirty="0" smtClean="0"/>
              <a:t>itrogenous </a:t>
            </a:r>
            <a:r>
              <a:rPr lang="en-US" sz="3000" dirty="0"/>
              <a:t>wastes (urea)</a:t>
            </a:r>
          </a:p>
          <a:p>
            <a:pPr lvl="2">
              <a:buFontTx/>
              <a:buNone/>
            </a:pPr>
            <a:r>
              <a:rPr lang="en-US" sz="3000" dirty="0"/>
              <a:t>3) S</a:t>
            </a:r>
            <a:r>
              <a:rPr lang="en-US" sz="3000" dirty="0" smtClean="0"/>
              <a:t>alts</a:t>
            </a:r>
            <a:endParaRPr lang="en-US" sz="3000" dirty="0"/>
          </a:p>
          <a:p>
            <a:pPr lvl="2">
              <a:buFontTx/>
              <a:buNone/>
            </a:pPr>
            <a:r>
              <a:rPr lang="en-US" sz="3000" dirty="0"/>
              <a:t>4) T</a:t>
            </a:r>
            <a:r>
              <a:rPr lang="en-US" sz="3000" dirty="0" smtClean="0"/>
              <a:t>oxins</a:t>
            </a:r>
            <a:endParaRPr lang="en-US" sz="3000" dirty="0"/>
          </a:p>
          <a:p>
            <a:pPr lvl="2">
              <a:buFontTx/>
              <a:buNone/>
            </a:pPr>
            <a:r>
              <a:rPr lang="en-US" sz="3000" dirty="0"/>
              <a:t>5) P</a:t>
            </a:r>
            <a:r>
              <a:rPr lang="en-US" sz="3000" dirty="0" smtClean="0"/>
              <a:t>igments </a:t>
            </a:r>
            <a:r>
              <a:rPr lang="en-US" sz="3000" dirty="0"/>
              <a:t>(from the breakdown of hemoglobin and bile pigments)</a:t>
            </a:r>
          </a:p>
          <a:p>
            <a:pPr lvl="2">
              <a:buFontTx/>
              <a:buNone/>
            </a:pPr>
            <a:r>
              <a:rPr lang="en-US" sz="3000" dirty="0"/>
              <a:t>6) H</a:t>
            </a:r>
            <a:r>
              <a:rPr lang="en-US" sz="3000" dirty="0" smtClean="0"/>
              <a:t>ormones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371600"/>
            <a:ext cx="8540750" cy="4422775"/>
          </a:xfrm>
        </p:spPr>
        <p:txBody>
          <a:bodyPr/>
          <a:lstStyle/>
          <a:p>
            <a:pPr lvl="1">
              <a:buFontTx/>
              <a:buNone/>
            </a:pPr>
            <a:r>
              <a:rPr lang="en-US" sz="3000" dirty="0"/>
              <a:t>7) I</a:t>
            </a:r>
            <a:r>
              <a:rPr lang="en-US" sz="3000" dirty="0" smtClean="0"/>
              <a:t>f </a:t>
            </a:r>
            <a:r>
              <a:rPr lang="en-US" sz="3000" dirty="0"/>
              <a:t>blood, </a:t>
            </a:r>
            <a:r>
              <a:rPr lang="en-US" sz="3000" dirty="0" smtClean="0"/>
              <a:t>protein, </a:t>
            </a:r>
            <a:r>
              <a:rPr lang="en-US" sz="3000" dirty="0"/>
              <a:t>or glucose are detected this is usually an indication of kidney </a:t>
            </a:r>
            <a:r>
              <a:rPr lang="en-US" sz="3000" dirty="0" smtClean="0"/>
              <a:t>troubles</a:t>
            </a:r>
          </a:p>
          <a:p>
            <a:pPr lvl="1">
              <a:buFontTx/>
              <a:buNone/>
            </a:pPr>
            <a:r>
              <a:rPr lang="en-US" sz="3000" dirty="0" smtClean="0"/>
              <a:t>8) Pus</a:t>
            </a:r>
            <a:r>
              <a:rPr lang="en-US" sz="3000" smtClean="0"/>
              <a:t>, </a:t>
            </a:r>
            <a:r>
              <a:rPr lang="en-US" sz="3000" smtClean="0"/>
              <a:t>mucus, </a:t>
            </a:r>
            <a:r>
              <a:rPr lang="en-US" sz="3000" dirty="0" smtClean="0"/>
              <a:t>or cloudiness can indicate an infection somewhere in the urinary tract</a:t>
            </a:r>
            <a:endParaRPr lang="en-US" sz="3000" dirty="0"/>
          </a:p>
          <a:p>
            <a:pPr>
              <a:buFontTx/>
              <a:buNone/>
            </a:pPr>
            <a:r>
              <a:rPr lang="en-US" sz="3000" dirty="0"/>
              <a:t>B) Urine characteristics</a:t>
            </a:r>
          </a:p>
          <a:p>
            <a:pPr lvl="1">
              <a:buFontTx/>
              <a:buNone/>
            </a:pPr>
            <a:r>
              <a:rPr lang="en-US" sz="3000" dirty="0"/>
              <a:t>1) Color – clear to deep yellow in color</a:t>
            </a:r>
          </a:p>
          <a:p>
            <a:pPr lvl="1">
              <a:buFontTx/>
              <a:buNone/>
            </a:pPr>
            <a:r>
              <a:rPr lang="en-US" sz="3000" dirty="0"/>
              <a:t>2) Odor – slightly aromatic when fresh but tends to develop an ammonia odor due to bacterial metabolism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/>
              <a:t>3) pH – urine is slightly acidic (about pH 6)</a:t>
            </a:r>
          </a:p>
          <a:p>
            <a:pPr>
              <a:buFontTx/>
              <a:buNone/>
            </a:pPr>
            <a:r>
              <a:rPr lang="en-US" sz="3000"/>
              <a:t>4) Specific gravity – 1.005 to 1.035</a:t>
            </a:r>
          </a:p>
          <a:p>
            <a:pPr>
              <a:buFontTx/>
              <a:buNone/>
            </a:pPr>
            <a:r>
              <a:rPr lang="en-US" sz="3000"/>
              <a:t>5) Volume – 1000-2000ml per day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/>
              <a:t>6. Pathway of Urine from the Bowman’s capsule</a:t>
            </a:r>
          </a:p>
          <a:p>
            <a:pPr lvl="1">
              <a:buFontTx/>
              <a:buNone/>
            </a:pPr>
            <a:r>
              <a:rPr lang="en-US" sz="3000"/>
              <a:t>A) Bowman’s capsule </a:t>
            </a:r>
            <a:r>
              <a:rPr lang="en-US" sz="3000">
                <a:sym typeface="Wingdings" pitchFamily="2" charset="2"/>
              </a:rPr>
              <a:t> proximal convoluted tubule  descending loop of Henle  ascending loop of Henle  distal convoluted tubule  </a:t>
            </a:r>
            <a:r>
              <a:rPr lang="en-US" sz="3000"/>
              <a:t>collecting ducts </a:t>
            </a:r>
            <a:r>
              <a:rPr lang="en-US" sz="3000">
                <a:sym typeface="Wingdings" pitchFamily="2" charset="2"/>
              </a:rPr>
              <a:t></a:t>
            </a:r>
            <a:r>
              <a:rPr lang="en-US" sz="3000"/>
              <a:t> papillary ducts </a:t>
            </a:r>
            <a:r>
              <a:rPr lang="en-US" sz="3000">
                <a:sym typeface="Wingdings" pitchFamily="2" charset="2"/>
              </a:rPr>
              <a:t></a:t>
            </a:r>
            <a:r>
              <a:rPr lang="en-US" sz="3000"/>
              <a:t> minor calyces </a:t>
            </a:r>
            <a:r>
              <a:rPr lang="en-US" sz="3000">
                <a:sym typeface="Wingdings" pitchFamily="2" charset="2"/>
              </a:rPr>
              <a:t></a:t>
            </a:r>
            <a:r>
              <a:rPr lang="en-US" sz="3000"/>
              <a:t> major calyces </a:t>
            </a:r>
            <a:r>
              <a:rPr lang="en-US" sz="3000">
                <a:sym typeface="Wingdings" pitchFamily="2" charset="2"/>
              </a:rPr>
              <a:t></a:t>
            </a:r>
            <a:r>
              <a:rPr lang="en-US" sz="3000"/>
              <a:t>renal pelvis </a:t>
            </a:r>
            <a:r>
              <a:rPr lang="en-US" sz="3000">
                <a:sym typeface="Wingdings" pitchFamily="2" charset="2"/>
              </a:rPr>
              <a:t></a:t>
            </a:r>
            <a:r>
              <a:rPr lang="en-US" sz="3000"/>
              <a:t> ureters </a:t>
            </a:r>
            <a:r>
              <a:rPr lang="en-US" sz="3000">
                <a:sym typeface="Wingdings" pitchFamily="2" charset="2"/>
              </a:rPr>
              <a:t></a:t>
            </a:r>
            <a:r>
              <a:rPr lang="en-US" sz="3000"/>
              <a:t>  urinary bladder </a:t>
            </a:r>
            <a:r>
              <a:rPr lang="en-US" sz="3000">
                <a:sym typeface="Wingdings" pitchFamily="2" charset="2"/>
              </a:rPr>
              <a:t></a:t>
            </a:r>
            <a:r>
              <a:rPr lang="en-US" sz="3000"/>
              <a:t> urethra </a:t>
            </a:r>
            <a:r>
              <a:rPr lang="en-US" sz="3000">
                <a:sym typeface="Wingdings" pitchFamily="2" charset="2"/>
              </a:rPr>
              <a:t></a:t>
            </a:r>
            <a:r>
              <a:rPr lang="en-US" sz="3000"/>
              <a:t> outside the body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447800"/>
            <a:ext cx="8540750" cy="4422775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dirty="0"/>
              <a:t>7. Urination (Micturition)</a:t>
            </a:r>
          </a:p>
          <a:p>
            <a:pPr lvl="1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Visceral </a:t>
            </a:r>
            <a:r>
              <a:rPr lang="en-US" sz="3000" dirty="0"/>
              <a:t>reflex</a:t>
            </a:r>
          </a:p>
          <a:p>
            <a:pPr lvl="2"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When </a:t>
            </a:r>
            <a:r>
              <a:rPr lang="en-US" sz="3000" dirty="0"/>
              <a:t>bladder fills to 200-400ml, stretch receptors in wall fire</a:t>
            </a:r>
          </a:p>
          <a:p>
            <a:pPr lvl="2">
              <a:buFontTx/>
              <a:buNone/>
            </a:pPr>
            <a:r>
              <a:rPr lang="en-US" sz="3000" dirty="0"/>
              <a:t>2) </a:t>
            </a:r>
            <a:r>
              <a:rPr lang="en-US" sz="3000" dirty="0" smtClean="0"/>
              <a:t>Impulses </a:t>
            </a:r>
            <a:r>
              <a:rPr lang="en-US" sz="3000" dirty="0"/>
              <a:t>travel to micturition center in sacral region of spinal </a:t>
            </a:r>
            <a:r>
              <a:rPr lang="en-US" sz="3000" dirty="0" smtClean="0"/>
              <a:t>cord</a:t>
            </a:r>
          </a:p>
          <a:p>
            <a:pPr lvl="2">
              <a:buNone/>
            </a:pPr>
            <a:r>
              <a:rPr lang="en-US" sz="3000" dirty="0" smtClean="0"/>
              <a:t>3) Impulses travel back to detrusor muscle and internal urethral sphincter, as well as to the cerebral cortex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3000" dirty="0" smtClean="0"/>
              <a:t>a) The detrusor contracts &amp; the internal urethral sphincter relaxes allowing urine to travel down the urethra until it reaches the external urethral sphincter</a:t>
            </a:r>
          </a:p>
          <a:p>
            <a:pPr>
              <a:buNone/>
            </a:pPr>
            <a:r>
              <a:rPr lang="en-US" sz="3000" dirty="0" smtClean="0"/>
              <a:t>b) The cortex gives us a conscious awareness of the need to urinate</a:t>
            </a:r>
          </a:p>
          <a:p>
            <a:pPr lvl="1">
              <a:buNone/>
            </a:pPr>
            <a:r>
              <a:rPr lang="en-US" sz="3000" dirty="0" err="1" smtClean="0"/>
              <a:t>i</a:t>
            </a:r>
            <a:r>
              <a:rPr lang="en-US" sz="3000" dirty="0" smtClean="0"/>
              <a:t>) </a:t>
            </a:r>
            <a:r>
              <a:rPr lang="en-US" sz="3000" dirty="0"/>
              <a:t>I</a:t>
            </a:r>
            <a:r>
              <a:rPr lang="en-US" sz="3000" dirty="0" smtClean="0"/>
              <a:t>nitially we can choose to ignore this and the urge will subside temporarily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3000" dirty="0" smtClean="0"/>
              <a:t>4) Under conscious control cerebral cortex fires causing external urethral sphincter to relax</a:t>
            </a:r>
          </a:p>
          <a:p>
            <a:pPr marL="971550" lvl="1" indent="-514350">
              <a:buNone/>
            </a:pPr>
            <a:r>
              <a:rPr lang="en-US" sz="3000" dirty="0" smtClean="0"/>
              <a:t>a) Pressure created by the detrusor muscle and other muscles in the urogenital region force urine from the body</a:t>
            </a:r>
          </a:p>
        </p:txBody>
      </p:sp>
      <p:pic>
        <p:nvPicPr>
          <p:cNvPr id="4" name="Picture 3" descr="calvin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886200"/>
            <a:ext cx="2619375" cy="263842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D) Internal Anatomy</a:t>
            </a:r>
          </a:p>
          <a:p>
            <a:pPr lvl="1">
              <a:buFontTx/>
              <a:buNone/>
            </a:pPr>
            <a:r>
              <a:rPr lang="en-US" sz="3000" dirty="0"/>
              <a:t>1) </a:t>
            </a:r>
            <a:r>
              <a:rPr lang="en-US" sz="3000" dirty="0" smtClean="0"/>
              <a:t>Renal </a:t>
            </a:r>
            <a:r>
              <a:rPr lang="en-US" sz="3000" dirty="0"/>
              <a:t>cortex – outer region of the internal kidney; lies beneath the capsule</a:t>
            </a:r>
          </a:p>
          <a:p>
            <a:pPr lvl="1">
              <a:buFontTx/>
              <a:buNone/>
            </a:pPr>
            <a:r>
              <a:rPr lang="en-US" sz="3000" dirty="0"/>
              <a:t>2) </a:t>
            </a:r>
            <a:r>
              <a:rPr lang="en-US" sz="3000" dirty="0" smtClean="0"/>
              <a:t>Renal </a:t>
            </a:r>
            <a:r>
              <a:rPr lang="en-US" sz="3000" dirty="0"/>
              <a:t>medulla – </a:t>
            </a:r>
            <a:r>
              <a:rPr lang="en-US" sz="3000" dirty="0" smtClean="0"/>
              <a:t>inner region </a:t>
            </a:r>
            <a:r>
              <a:rPr lang="en-US" sz="3000" dirty="0"/>
              <a:t>of the internal kidney; lies deep to the cortex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Urinary System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900" dirty="0" smtClean="0"/>
              <a:t>8. Glomerular Filtration Rate (GFR)</a:t>
            </a:r>
          </a:p>
          <a:p>
            <a:pPr lvl="1">
              <a:buFontTx/>
              <a:buNone/>
            </a:pPr>
            <a:r>
              <a:rPr lang="en-US" sz="2900" dirty="0" smtClean="0"/>
              <a:t>A) Total glomerular filtrate of both kidneys/time</a:t>
            </a:r>
          </a:p>
          <a:p>
            <a:pPr lvl="1">
              <a:buFontTx/>
              <a:buNone/>
            </a:pPr>
            <a:r>
              <a:rPr lang="en-US" sz="2900" dirty="0" smtClean="0"/>
              <a:t>B) </a:t>
            </a:r>
            <a:r>
              <a:rPr lang="en-US" sz="2900" dirty="0"/>
              <a:t>D</a:t>
            </a:r>
            <a:r>
              <a:rPr lang="en-US" sz="2900" dirty="0" smtClean="0"/>
              <a:t>irectly proportional to urine production</a:t>
            </a:r>
          </a:p>
          <a:p>
            <a:pPr lvl="1">
              <a:buFontTx/>
              <a:buNone/>
            </a:pPr>
            <a:r>
              <a:rPr lang="en-US" sz="2900" dirty="0" smtClean="0"/>
              <a:t>C</a:t>
            </a:r>
            <a:r>
              <a:rPr lang="en-US" sz="2900" dirty="0"/>
              <a:t>) </a:t>
            </a:r>
            <a:r>
              <a:rPr lang="en-US" sz="2900" dirty="0" smtClean="0"/>
              <a:t>Directly </a:t>
            </a:r>
            <a:r>
              <a:rPr lang="en-US" sz="2900" dirty="0"/>
              <a:t>proportional to the NFP</a:t>
            </a:r>
          </a:p>
          <a:p>
            <a:pPr lvl="1">
              <a:buFontTx/>
              <a:buNone/>
            </a:pPr>
            <a:r>
              <a:rPr lang="en-US" sz="2900" dirty="0"/>
              <a:t>D) </a:t>
            </a:r>
            <a:r>
              <a:rPr lang="en-US" sz="2900" dirty="0" smtClean="0"/>
              <a:t>Regulation </a:t>
            </a:r>
            <a:r>
              <a:rPr lang="en-US" sz="2900" dirty="0"/>
              <a:t>of GFR</a:t>
            </a:r>
          </a:p>
          <a:p>
            <a:pPr lvl="2">
              <a:buFontTx/>
              <a:buNone/>
            </a:pPr>
            <a:r>
              <a:rPr lang="en-US" sz="2900" dirty="0"/>
              <a:t>1) </a:t>
            </a:r>
            <a:r>
              <a:rPr lang="en-US" sz="2900" dirty="0" err="1"/>
              <a:t>A</a:t>
            </a:r>
            <a:r>
              <a:rPr lang="en-US" sz="2900" dirty="0" err="1" smtClean="0"/>
              <a:t>utoregulation</a:t>
            </a:r>
            <a:endParaRPr lang="en-US" sz="2900" dirty="0"/>
          </a:p>
          <a:p>
            <a:pPr lvl="3">
              <a:buFontTx/>
              <a:buNone/>
            </a:pPr>
            <a:r>
              <a:rPr lang="en-US" sz="2900" dirty="0"/>
              <a:t>a) M</a:t>
            </a:r>
            <a:r>
              <a:rPr lang="en-US" sz="2900" dirty="0" smtClean="0"/>
              <a:t>yogenic </a:t>
            </a:r>
            <a:r>
              <a:rPr lang="en-US" sz="2900" dirty="0"/>
              <a:t>mechanism</a:t>
            </a:r>
          </a:p>
          <a:p>
            <a:pPr lvl="4">
              <a:buFontTx/>
              <a:buNone/>
            </a:pPr>
            <a:r>
              <a:rPr lang="en-US" sz="2900" dirty="0" err="1"/>
              <a:t>i</a:t>
            </a:r>
            <a:r>
              <a:rPr lang="en-US" sz="2900" dirty="0"/>
              <a:t>) </a:t>
            </a:r>
            <a:r>
              <a:rPr lang="en-US" sz="2900" dirty="0" smtClean="0"/>
              <a:t>Triggered by smooth </a:t>
            </a:r>
            <a:r>
              <a:rPr lang="en-US" sz="2900" dirty="0"/>
              <a:t>muscle in afferent arteriole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(a) </a:t>
            </a:r>
            <a:r>
              <a:rPr lang="en-US" sz="3000" dirty="0" smtClean="0"/>
              <a:t>In response to increased </a:t>
            </a:r>
            <a:r>
              <a:rPr lang="en-US" sz="3000" dirty="0"/>
              <a:t>systemic </a:t>
            </a:r>
            <a:r>
              <a:rPr lang="en-US" sz="3000" dirty="0" smtClean="0"/>
              <a:t>BP (stretch)</a:t>
            </a:r>
            <a:endParaRPr lang="en-US" sz="30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(</a:t>
            </a: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Causes </a:t>
            </a:r>
            <a:r>
              <a:rPr lang="en-US" sz="3000" dirty="0"/>
              <a:t>vasoconstriction </a:t>
            </a:r>
            <a:r>
              <a:rPr lang="en-US" sz="3000" dirty="0" smtClean="0"/>
              <a:t>of the afferent arteriole to </a:t>
            </a:r>
            <a:r>
              <a:rPr lang="en-US" sz="3000" dirty="0"/>
              <a:t>reduce pressure and protect the glomerulus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(b) </a:t>
            </a:r>
            <a:r>
              <a:rPr lang="en-US" sz="3000" dirty="0" smtClean="0"/>
              <a:t>In response to decreased </a:t>
            </a:r>
            <a:r>
              <a:rPr lang="en-US" sz="3000" dirty="0"/>
              <a:t>systemic </a:t>
            </a:r>
            <a:r>
              <a:rPr lang="en-US" sz="3000" dirty="0" smtClean="0"/>
              <a:t>BP (stretch)</a:t>
            </a:r>
            <a:endParaRPr lang="en-US" sz="30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(</a:t>
            </a: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Causes </a:t>
            </a:r>
            <a:r>
              <a:rPr lang="en-US" sz="3000" dirty="0"/>
              <a:t>vasodilation </a:t>
            </a:r>
            <a:r>
              <a:rPr lang="en-US" sz="3000" dirty="0" smtClean="0"/>
              <a:t>of the afferent arteriole to </a:t>
            </a:r>
            <a:r>
              <a:rPr lang="en-US" sz="3000" dirty="0"/>
              <a:t>increase pressure and maintain </a:t>
            </a:r>
            <a:r>
              <a:rPr lang="en-US" sz="3000" dirty="0" smtClean="0"/>
              <a:t>a minimal GFR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Urinary System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b) </a:t>
            </a:r>
            <a:r>
              <a:rPr lang="en-US" sz="3000" dirty="0" err="1" smtClean="0"/>
              <a:t>Tubuloglomerular</a:t>
            </a:r>
            <a:r>
              <a:rPr lang="en-US" sz="3000" dirty="0" smtClean="0"/>
              <a:t> </a:t>
            </a:r>
            <a:r>
              <a:rPr lang="en-US" sz="3000" dirty="0"/>
              <a:t>feedback mechanism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Triggered by the macula </a:t>
            </a:r>
            <a:r>
              <a:rPr lang="en-US" sz="3000" dirty="0" err="1"/>
              <a:t>densa</a:t>
            </a:r>
            <a:r>
              <a:rPr lang="en-US" sz="3000" dirty="0"/>
              <a:t> cells</a:t>
            </a:r>
          </a:p>
          <a:p>
            <a:pPr lvl="2">
              <a:buFontTx/>
              <a:buNone/>
            </a:pPr>
            <a:r>
              <a:rPr lang="en-US" sz="3000" dirty="0" smtClean="0"/>
              <a:t>(</a:t>
            </a:r>
            <a:r>
              <a:rPr lang="en-US" sz="3000" dirty="0"/>
              <a:t>a) </a:t>
            </a:r>
            <a:r>
              <a:rPr lang="en-US" sz="3000" dirty="0" smtClean="0"/>
              <a:t>In response to increased </a:t>
            </a:r>
            <a:r>
              <a:rPr lang="en-US" sz="3000" dirty="0"/>
              <a:t>flow rate and/or </a:t>
            </a:r>
            <a:r>
              <a:rPr lang="en-US" sz="3000" dirty="0" err="1" smtClean="0"/>
              <a:t>osmolarity</a:t>
            </a:r>
            <a:r>
              <a:rPr lang="en-US" sz="3000" dirty="0" smtClean="0"/>
              <a:t> of the filtrate</a:t>
            </a:r>
            <a:endParaRPr lang="en-US" sz="3000" dirty="0"/>
          </a:p>
          <a:p>
            <a:pPr lvl="3">
              <a:buFontTx/>
              <a:buNone/>
            </a:pPr>
            <a:r>
              <a:rPr lang="en-US" sz="3000" dirty="0"/>
              <a:t>(</a:t>
            </a: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Causes </a:t>
            </a:r>
            <a:r>
              <a:rPr lang="en-US" sz="3000" dirty="0"/>
              <a:t>vasoconstriction of afferent arteriole to decrease pressure and protect the </a:t>
            </a:r>
            <a:r>
              <a:rPr lang="en-US" sz="3000" dirty="0" smtClean="0"/>
              <a:t>glomerulus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Urinary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(b) </a:t>
            </a:r>
            <a:r>
              <a:rPr lang="en-US" sz="3000" dirty="0" smtClean="0"/>
              <a:t>In response to decreased </a:t>
            </a:r>
            <a:r>
              <a:rPr lang="en-US" sz="3000" dirty="0"/>
              <a:t>flow rate and/or </a:t>
            </a:r>
            <a:r>
              <a:rPr lang="en-US" sz="3000" dirty="0" err="1" smtClean="0"/>
              <a:t>osmolarity</a:t>
            </a:r>
            <a:r>
              <a:rPr lang="en-US" sz="3000" dirty="0" smtClean="0"/>
              <a:t> of the filtrate</a:t>
            </a:r>
            <a:endParaRPr lang="en-US" sz="3000" dirty="0"/>
          </a:p>
          <a:p>
            <a:pPr lvl="1">
              <a:buFontTx/>
              <a:buNone/>
            </a:pPr>
            <a:r>
              <a:rPr lang="en-US" sz="3000" dirty="0"/>
              <a:t>(</a:t>
            </a: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Causes </a:t>
            </a:r>
            <a:r>
              <a:rPr lang="en-US" sz="3000" dirty="0"/>
              <a:t>vasodilation of afferent arteriole to increase pressure and maintain a minimal </a:t>
            </a:r>
            <a:r>
              <a:rPr lang="en-US" sz="3000" dirty="0" smtClean="0"/>
              <a:t>GFR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774883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2) Hormonal Regulation</a:t>
            </a:r>
          </a:p>
          <a:p>
            <a:pPr lvl="1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Renin</a:t>
            </a:r>
            <a:r>
              <a:rPr lang="en-US" sz="3000" dirty="0"/>
              <a:t>-angiotensin mechanism </a:t>
            </a:r>
          </a:p>
          <a:p>
            <a:pPr lvl="2"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JG cells are stimulated to release renin in response to:</a:t>
            </a:r>
          </a:p>
          <a:p>
            <a:pPr lvl="3">
              <a:buFontTx/>
              <a:buNone/>
            </a:pPr>
            <a:r>
              <a:rPr lang="en-US" sz="3000" dirty="0"/>
              <a:t>(a) </a:t>
            </a:r>
            <a:r>
              <a:rPr lang="en-US" sz="3000" dirty="0" smtClean="0"/>
              <a:t>Reduced </a:t>
            </a:r>
            <a:r>
              <a:rPr lang="en-US" sz="3000" dirty="0"/>
              <a:t>stretch in JGA</a:t>
            </a:r>
          </a:p>
          <a:p>
            <a:pPr lvl="3">
              <a:buFontTx/>
              <a:buNone/>
            </a:pPr>
            <a:r>
              <a:rPr lang="en-US" sz="3000" dirty="0"/>
              <a:t>(b) </a:t>
            </a:r>
            <a:r>
              <a:rPr lang="en-US" sz="3000" dirty="0" smtClean="0"/>
              <a:t>Input </a:t>
            </a:r>
            <a:r>
              <a:rPr lang="en-US" sz="3000" dirty="0"/>
              <a:t>from macula </a:t>
            </a:r>
            <a:r>
              <a:rPr lang="en-US" sz="3000" dirty="0" err="1"/>
              <a:t>densa</a:t>
            </a:r>
            <a:r>
              <a:rPr lang="en-US" sz="3000" dirty="0"/>
              <a:t> cells</a:t>
            </a:r>
          </a:p>
          <a:p>
            <a:pPr lvl="3">
              <a:buFontTx/>
              <a:buNone/>
            </a:pPr>
            <a:r>
              <a:rPr lang="en-US" sz="3000" dirty="0"/>
              <a:t>(c) </a:t>
            </a:r>
            <a:r>
              <a:rPr lang="en-US" sz="3000" dirty="0" smtClean="0"/>
              <a:t>Sympathetic </a:t>
            </a:r>
            <a:r>
              <a:rPr lang="en-US" sz="3000" dirty="0"/>
              <a:t>input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900" dirty="0"/>
              <a:t>ii) R</a:t>
            </a:r>
            <a:r>
              <a:rPr lang="en-US" sz="2900" dirty="0" smtClean="0"/>
              <a:t>enin converts </a:t>
            </a:r>
            <a:r>
              <a:rPr lang="en-US" sz="2900" dirty="0"/>
              <a:t>angiotensinogen to angiotensin I</a:t>
            </a:r>
          </a:p>
          <a:p>
            <a:pPr>
              <a:buFontTx/>
              <a:buNone/>
            </a:pPr>
            <a:r>
              <a:rPr lang="en-US" sz="2900" dirty="0"/>
              <a:t>iii) </a:t>
            </a:r>
            <a:r>
              <a:rPr lang="en-US" sz="2900" dirty="0" smtClean="0"/>
              <a:t>Angiotensin </a:t>
            </a:r>
            <a:r>
              <a:rPr lang="en-US" sz="2900" dirty="0"/>
              <a:t>I is converted to angiotensin II by ACE</a:t>
            </a:r>
          </a:p>
          <a:p>
            <a:pPr>
              <a:buFontTx/>
              <a:buNone/>
            </a:pPr>
            <a:r>
              <a:rPr lang="en-US" sz="2900" dirty="0"/>
              <a:t>iv) </a:t>
            </a:r>
            <a:r>
              <a:rPr lang="en-US" sz="2900" dirty="0" smtClean="0"/>
              <a:t>Angiotensin </a:t>
            </a:r>
            <a:r>
              <a:rPr lang="en-US" sz="2900" dirty="0"/>
              <a:t>II causes:</a:t>
            </a:r>
          </a:p>
          <a:p>
            <a:pPr lvl="1">
              <a:buFontTx/>
              <a:buNone/>
            </a:pPr>
            <a:r>
              <a:rPr lang="en-US" sz="2900" dirty="0"/>
              <a:t>(a) </a:t>
            </a:r>
            <a:r>
              <a:rPr lang="en-US" sz="2900" dirty="0" smtClean="0"/>
              <a:t>Vasoconstriction </a:t>
            </a:r>
            <a:r>
              <a:rPr lang="en-US" sz="2900" dirty="0"/>
              <a:t>of systemic arterioles</a:t>
            </a:r>
          </a:p>
          <a:p>
            <a:pPr lvl="1">
              <a:buFontTx/>
              <a:buNone/>
            </a:pPr>
            <a:r>
              <a:rPr lang="en-US" sz="2900" dirty="0"/>
              <a:t>(b) </a:t>
            </a:r>
            <a:r>
              <a:rPr lang="en-US" sz="2900" dirty="0" smtClean="0"/>
              <a:t>Stimulation </a:t>
            </a:r>
            <a:r>
              <a:rPr lang="en-US" sz="2900" dirty="0"/>
              <a:t>of hypothalamic thirst </a:t>
            </a:r>
            <a:r>
              <a:rPr lang="en-US" sz="2900" dirty="0" smtClean="0"/>
              <a:t>center</a:t>
            </a:r>
            <a:endParaRPr lang="en-US" sz="29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Urinary System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en-US" sz="3000" dirty="0" smtClean="0"/>
              <a:t>(c) The release of ADH &amp; aldosterone </a:t>
            </a:r>
          </a:p>
          <a:p>
            <a:pPr lvl="1">
              <a:buNone/>
            </a:pPr>
            <a:r>
              <a:rPr lang="en-US" sz="3000" dirty="0" smtClean="0"/>
              <a:t>(</a:t>
            </a:r>
            <a:r>
              <a:rPr lang="en-US" sz="3000" dirty="0" err="1" smtClean="0"/>
              <a:t>i</a:t>
            </a:r>
            <a:r>
              <a:rPr lang="en-US" sz="3000" dirty="0" smtClean="0"/>
              <a:t>) ADH promotes the reabsorption of water in the DCT &amp; CD</a:t>
            </a:r>
          </a:p>
          <a:p>
            <a:pPr lvl="1">
              <a:buNone/>
            </a:pPr>
            <a:r>
              <a:rPr lang="en-US" sz="3000" dirty="0" smtClean="0"/>
              <a:t>(ii) Aldosterone promotes the reabsorption of Na</a:t>
            </a:r>
            <a:r>
              <a:rPr lang="en-US" sz="3000" baseline="30000" dirty="0" smtClean="0"/>
              <a:t>+</a:t>
            </a:r>
            <a:r>
              <a:rPr lang="en-US" sz="3000" dirty="0" smtClean="0"/>
              <a:t> in the DCT &amp; CD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000" dirty="0" smtClean="0"/>
              <a:t>b) Atrial natriuretic peptide (ANP)</a:t>
            </a:r>
          </a:p>
          <a:p>
            <a:pPr lvl="1">
              <a:buNone/>
            </a:pPr>
            <a:r>
              <a:rPr lang="en-US" sz="3000" dirty="0" err="1" smtClean="0"/>
              <a:t>i</a:t>
            </a:r>
            <a:r>
              <a:rPr lang="en-US" sz="3000" dirty="0" smtClean="0"/>
              <a:t>) Released from cells in the ventricles</a:t>
            </a:r>
          </a:p>
          <a:p>
            <a:pPr lvl="1">
              <a:buNone/>
            </a:pPr>
            <a:r>
              <a:rPr lang="en-US" sz="3000" dirty="0" smtClean="0"/>
              <a:t>ii) Inhibits release of renin, aldosterone, and ADH</a:t>
            </a:r>
            <a:endParaRPr lang="en-US" sz="3000" baseline="30000" dirty="0" smtClean="0"/>
          </a:p>
          <a:p>
            <a:pPr lvl="1">
              <a:buNone/>
            </a:pPr>
            <a:r>
              <a:rPr lang="en-US" sz="3000" dirty="0" smtClean="0"/>
              <a:t>iii) Promotes excretion of Na</a:t>
            </a:r>
            <a:r>
              <a:rPr lang="en-US" sz="3000" baseline="30000" dirty="0" smtClean="0"/>
              <a:t>+</a:t>
            </a:r>
            <a:r>
              <a:rPr lang="en-US" sz="3000" dirty="0" smtClean="0"/>
              <a:t> &amp; water from the DCT &amp; CD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3) Neural Regulation (ANS)</a:t>
            </a:r>
          </a:p>
          <a:p>
            <a:pPr lvl="1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Sympathetic </a:t>
            </a:r>
            <a:r>
              <a:rPr lang="en-US" sz="3000" dirty="0"/>
              <a:t>nervous system</a:t>
            </a:r>
          </a:p>
          <a:p>
            <a:pPr lvl="2"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No </a:t>
            </a:r>
            <a:r>
              <a:rPr lang="en-US" sz="3000" dirty="0"/>
              <a:t>input</a:t>
            </a:r>
          </a:p>
          <a:p>
            <a:pPr lvl="2">
              <a:buFontTx/>
              <a:buNone/>
            </a:pPr>
            <a:r>
              <a:rPr lang="en-US" sz="3000" dirty="0"/>
              <a:t>ii) </a:t>
            </a:r>
            <a:r>
              <a:rPr lang="en-US" sz="3000" dirty="0" smtClean="0"/>
              <a:t>Moderate </a:t>
            </a:r>
            <a:r>
              <a:rPr lang="en-US" sz="3000" dirty="0"/>
              <a:t>input</a:t>
            </a:r>
          </a:p>
          <a:p>
            <a:pPr lvl="2">
              <a:buFontTx/>
              <a:buNone/>
            </a:pPr>
            <a:r>
              <a:rPr lang="en-US" sz="3000" dirty="0"/>
              <a:t>iii) </a:t>
            </a:r>
            <a:r>
              <a:rPr lang="en-US" sz="3000" dirty="0" smtClean="0"/>
              <a:t>Large </a:t>
            </a:r>
            <a:r>
              <a:rPr lang="en-US" sz="3000" dirty="0"/>
              <a:t>input – “fight-or-flight”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371600"/>
            <a:ext cx="8540750" cy="4422775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dirty="0"/>
              <a:t>D. </a:t>
            </a:r>
            <a:r>
              <a:rPr lang="en-US" sz="3000" dirty="0" smtClean="0"/>
              <a:t>Disorders</a:t>
            </a:r>
            <a:endParaRPr lang="en-US" sz="3000" dirty="0"/>
          </a:p>
          <a:p>
            <a:pPr lvl="1">
              <a:buFontTx/>
              <a:buNone/>
            </a:pPr>
            <a:r>
              <a:rPr lang="en-US" sz="3000" dirty="0"/>
              <a:t>1</a:t>
            </a:r>
            <a:r>
              <a:rPr lang="en-US" sz="3000" dirty="0" smtClean="0"/>
              <a:t>. </a:t>
            </a:r>
            <a:r>
              <a:rPr lang="en-US" sz="3000" dirty="0" err="1"/>
              <a:t>Pyelitis</a:t>
            </a:r>
            <a:r>
              <a:rPr lang="en-US" sz="3000" dirty="0"/>
              <a:t> – infection of the renal pelvis and calyces</a:t>
            </a:r>
          </a:p>
          <a:p>
            <a:pPr lvl="1">
              <a:buFontTx/>
              <a:buNone/>
            </a:pPr>
            <a:r>
              <a:rPr lang="en-US" sz="3000" dirty="0"/>
              <a:t>2</a:t>
            </a:r>
            <a:r>
              <a:rPr lang="en-US" sz="3000" dirty="0" smtClean="0"/>
              <a:t>. </a:t>
            </a:r>
            <a:r>
              <a:rPr lang="en-US" sz="3000" dirty="0" err="1"/>
              <a:t>Pyelonephritis</a:t>
            </a:r>
            <a:r>
              <a:rPr lang="en-US" sz="3000" dirty="0"/>
              <a:t> – infection or inflammation of the entire </a:t>
            </a:r>
            <a:r>
              <a:rPr lang="en-US" sz="3000" dirty="0" smtClean="0"/>
              <a:t>kidney</a:t>
            </a:r>
          </a:p>
          <a:p>
            <a:pPr lvl="1">
              <a:buFontTx/>
              <a:buNone/>
            </a:pPr>
            <a:r>
              <a:rPr lang="en-US" sz="3000" dirty="0" smtClean="0"/>
              <a:t>3. </a:t>
            </a:r>
            <a:r>
              <a:rPr lang="en-US" sz="3000" dirty="0" err="1" smtClean="0"/>
              <a:t>Glomerulonephritis</a:t>
            </a:r>
            <a:r>
              <a:rPr lang="en-US" sz="3000" dirty="0" smtClean="0"/>
              <a:t> – infection or inflammation of the glomerulus</a:t>
            </a:r>
          </a:p>
          <a:p>
            <a:pPr lvl="1">
              <a:buNone/>
            </a:pPr>
            <a:r>
              <a:rPr lang="en-US" sz="3000" dirty="0" smtClean="0"/>
              <a:t>4. Anuria – low urinary output as a result of injury, transfusion reactions, low blood pressure, etc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Renal </a:t>
            </a:r>
            <a:r>
              <a:rPr lang="en-US" sz="3000" dirty="0"/>
              <a:t>pyramids – cone-shaped masses in the medulla; contain bundles of the urine-collecting tubules resulting in a striated appearance; base of each pyramid faces the cortex; 5-11 per kidney</a:t>
            </a:r>
          </a:p>
          <a:p>
            <a:pPr lvl="1"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Papilla of </a:t>
            </a:r>
            <a:r>
              <a:rPr lang="en-US" sz="3000" dirty="0"/>
              <a:t>the pyramid – </a:t>
            </a:r>
            <a:r>
              <a:rPr lang="en-US" sz="3000" dirty="0" smtClean="0"/>
              <a:t>the “point” </a:t>
            </a:r>
            <a:r>
              <a:rPr lang="en-US" sz="3000" dirty="0"/>
              <a:t>of each </a:t>
            </a:r>
            <a:r>
              <a:rPr lang="en-US" sz="3000" dirty="0" smtClean="0"/>
              <a:t>pyramid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 smtClean="0"/>
              <a:t>5. </a:t>
            </a:r>
            <a:r>
              <a:rPr lang="en-US" sz="3000" dirty="0"/>
              <a:t>Renal calculi – kidney stones</a:t>
            </a:r>
          </a:p>
          <a:p>
            <a:pPr>
              <a:buFontTx/>
              <a:buNone/>
            </a:pPr>
            <a:r>
              <a:rPr lang="en-US" sz="3000" dirty="0"/>
              <a:t>6</a:t>
            </a:r>
            <a:r>
              <a:rPr lang="en-US" sz="3000" dirty="0" smtClean="0"/>
              <a:t>. </a:t>
            </a:r>
            <a:r>
              <a:rPr lang="en-US" sz="3000" dirty="0" err="1"/>
              <a:t>Urethritis</a:t>
            </a:r>
            <a:r>
              <a:rPr lang="en-US" sz="3000" dirty="0"/>
              <a:t> – inflammation of the urethra</a:t>
            </a:r>
          </a:p>
          <a:p>
            <a:pPr>
              <a:buFontTx/>
              <a:buNone/>
            </a:pPr>
            <a:r>
              <a:rPr lang="en-US" sz="3000" dirty="0"/>
              <a:t>7</a:t>
            </a:r>
            <a:r>
              <a:rPr lang="en-US" sz="3000" dirty="0" smtClean="0"/>
              <a:t>. </a:t>
            </a:r>
            <a:r>
              <a:rPr lang="en-US" sz="3000" dirty="0"/>
              <a:t>Cystitis – inflammation of the bladder</a:t>
            </a:r>
          </a:p>
          <a:p>
            <a:pPr lvl="1">
              <a:buFontTx/>
              <a:buNone/>
            </a:pPr>
            <a:r>
              <a:rPr lang="en-US" sz="3000" dirty="0"/>
              <a:t>A) Urinary Tract Infection (UTI) – generic term used to refer to </a:t>
            </a:r>
            <a:r>
              <a:rPr lang="en-US" sz="3000" dirty="0" err="1"/>
              <a:t>urethritis</a:t>
            </a:r>
            <a:r>
              <a:rPr lang="en-US" sz="3000" dirty="0"/>
              <a:t>, cystitis, or both</a:t>
            </a:r>
          </a:p>
          <a:p>
            <a:pPr>
              <a:buNone/>
            </a:pPr>
            <a:r>
              <a:rPr lang="en-US" sz="3000" dirty="0"/>
              <a:t>8</a:t>
            </a:r>
            <a:r>
              <a:rPr lang="en-US" sz="3000" dirty="0" smtClean="0"/>
              <a:t>. </a:t>
            </a:r>
            <a:r>
              <a:rPr lang="en-US" sz="3000" dirty="0"/>
              <a:t>Incontinence – inability to control </a:t>
            </a:r>
            <a:r>
              <a:rPr lang="en-US" sz="3000" dirty="0" smtClean="0"/>
              <a:t>micturition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3000" dirty="0" smtClean="0"/>
              <a:t>9. </a:t>
            </a:r>
            <a:r>
              <a:rPr lang="en-US" sz="3000" dirty="0" err="1" smtClean="0"/>
              <a:t>Vesicoureteral</a:t>
            </a:r>
            <a:r>
              <a:rPr lang="en-US" sz="3000" dirty="0" smtClean="0"/>
              <a:t> reflux (Kidney reflux) – urine moves backwards up the ureter and into the kidney; sometimes seen with severe UTI’s</a:t>
            </a:r>
          </a:p>
          <a:p>
            <a:pPr>
              <a:buFontTx/>
              <a:buNone/>
            </a:pPr>
            <a:r>
              <a:rPr lang="en-US" sz="3000" dirty="0" smtClean="0"/>
              <a:t>10. </a:t>
            </a:r>
            <a:r>
              <a:rPr lang="en-US" sz="3000" dirty="0"/>
              <a:t>Renal Failure – can be caused </a:t>
            </a:r>
            <a:r>
              <a:rPr lang="en-US" sz="3000" dirty="0" smtClean="0"/>
              <a:t>by:</a:t>
            </a:r>
            <a:endParaRPr lang="en-US" sz="3000" dirty="0"/>
          </a:p>
          <a:p>
            <a:pPr lvl="1">
              <a:buFontTx/>
              <a:buNone/>
            </a:pPr>
            <a:r>
              <a:rPr lang="en-US" sz="3000" dirty="0"/>
              <a:t>A) R</a:t>
            </a:r>
            <a:r>
              <a:rPr lang="en-US" sz="3000" dirty="0" smtClean="0"/>
              <a:t>epeated disorders/infections</a:t>
            </a:r>
            <a:endParaRPr lang="en-US" sz="3000" dirty="0"/>
          </a:p>
          <a:p>
            <a:pPr lvl="1"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Physical </a:t>
            </a:r>
            <a:r>
              <a:rPr lang="en-US" sz="3000" dirty="0"/>
              <a:t>trauma</a:t>
            </a:r>
          </a:p>
          <a:p>
            <a:pPr lvl="1">
              <a:buFontTx/>
              <a:buNone/>
            </a:pPr>
            <a:r>
              <a:rPr lang="en-US" sz="3000" dirty="0"/>
              <a:t>C) </a:t>
            </a:r>
            <a:r>
              <a:rPr lang="en-US" sz="3000" dirty="0" smtClean="0"/>
              <a:t>Chemical </a:t>
            </a:r>
            <a:r>
              <a:rPr lang="en-US" sz="3000" dirty="0"/>
              <a:t>poisoning</a:t>
            </a:r>
          </a:p>
          <a:p>
            <a:pPr lvl="1">
              <a:buFontTx/>
              <a:buNone/>
            </a:pPr>
            <a:r>
              <a:rPr lang="en-US" sz="3000" dirty="0"/>
              <a:t>D</a:t>
            </a:r>
            <a:r>
              <a:rPr lang="en-US" sz="3000"/>
              <a:t>) </a:t>
            </a:r>
            <a:r>
              <a:rPr lang="en-US" sz="3000" smtClean="0"/>
              <a:t>Atherosclerosis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Urinary System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Renal </a:t>
            </a:r>
            <a:r>
              <a:rPr lang="en-US" sz="3000" dirty="0"/>
              <a:t>columns – inward extensions of the renal cortex that separate the pyramids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3) </a:t>
            </a:r>
            <a:r>
              <a:rPr lang="en-US" sz="3000" dirty="0" smtClean="0"/>
              <a:t>Minor </a:t>
            </a:r>
            <a:r>
              <a:rPr lang="en-US" sz="3000" dirty="0"/>
              <a:t>calyces (calyx) – cup-shaped tubes that enclose the papilla of each pyramid and collect urine from the tubules; 5-11 per kidney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4) </a:t>
            </a:r>
            <a:r>
              <a:rPr lang="en-US" sz="3000" dirty="0" smtClean="0"/>
              <a:t>Major </a:t>
            </a:r>
            <a:r>
              <a:rPr lang="en-US" sz="3000" dirty="0"/>
              <a:t>calyces (calyx) – branching extensions of the renal pelvis; minor calyces pass urine into them; 2-3 per kidney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Urinary System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dirty="0"/>
              <a:t>5) </a:t>
            </a:r>
            <a:r>
              <a:rPr lang="en-US" sz="3000" dirty="0" smtClean="0"/>
              <a:t>Renal </a:t>
            </a:r>
            <a:r>
              <a:rPr lang="en-US" sz="3000" dirty="0"/>
              <a:t>pelvis – flat, funnel-shaped tube on superior aspect of ureter; major calyces pass urine into pelvis; 1 per </a:t>
            </a:r>
            <a:r>
              <a:rPr lang="en-US" sz="3000" dirty="0" smtClean="0"/>
              <a:t>kidney</a:t>
            </a:r>
            <a:endParaRPr lang="en-US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idney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557055"/>
            <a:ext cx="6481260" cy="531034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dirty="0" smtClean="0"/>
              <a:t>E) Microscopic Anatomy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 smtClean="0"/>
              <a:t>1) Nephron – functional unit of the kidney; over 1 million/kidney; produces urine through the processes of filtration, reabsorption, &amp; secretion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3000" dirty="0" smtClean="0"/>
              <a:t>a) Glomerulus – web of capillaries where filtration occurs; filtrate is the result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Clouds">
  <a:themeElements>
    <a:clrScheme name="Clouds 10">
      <a:dk1>
        <a:srgbClr val="000000"/>
      </a:dk1>
      <a:lt1>
        <a:srgbClr val="EBEE5E"/>
      </a:lt1>
      <a:dk2>
        <a:srgbClr val="CC6600"/>
      </a:dk2>
      <a:lt2>
        <a:srgbClr val="808080"/>
      </a:lt2>
      <a:accent1>
        <a:srgbClr val="FBEECD"/>
      </a:accent1>
      <a:accent2>
        <a:srgbClr val="ECD044"/>
      </a:accent2>
      <a:accent3>
        <a:srgbClr val="F3F5B6"/>
      </a:accent3>
      <a:accent4>
        <a:srgbClr val="000000"/>
      </a:accent4>
      <a:accent5>
        <a:srgbClr val="FDF5E3"/>
      </a:accent5>
      <a:accent6>
        <a:srgbClr val="D6BC3D"/>
      </a:accent6>
      <a:hlink>
        <a:srgbClr val="E42B00"/>
      </a:hlink>
      <a:folHlink>
        <a:srgbClr val="996633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10">
        <a:dk1>
          <a:srgbClr val="000000"/>
        </a:dk1>
        <a:lt1>
          <a:srgbClr val="EBEE5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3F5B6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853</TotalTime>
  <Words>2342</Words>
  <Application>Microsoft Macintosh PowerPoint</Application>
  <PresentationFormat>On-screen Show (4:3)</PresentationFormat>
  <Paragraphs>251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Arial</vt:lpstr>
      <vt:lpstr>Wingdings</vt:lpstr>
      <vt:lpstr>Clouds</vt:lpstr>
      <vt:lpstr>Urinary System</vt:lpstr>
      <vt:lpstr>Urinary System</vt:lpstr>
      <vt:lpstr>PowerPoint Presentation</vt:lpstr>
      <vt:lpstr>Urinary System</vt:lpstr>
      <vt:lpstr>Urinary System</vt:lpstr>
      <vt:lpstr>Urinary System</vt:lpstr>
      <vt:lpstr>Urinary System</vt:lpstr>
      <vt:lpstr>PowerPoint Presentation</vt:lpstr>
      <vt:lpstr>Urinary System</vt:lpstr>
      <vt:lpstr>Urinary System</vt:lpstr>
      <vt:lpstr>Urinary System</vt:lpstr>
      <vt:lpstr>Urinary System</vt:lpstr>
      <vt:lpstr>Urinary System</vt:lpstr>
      <vt:lpstr>PowerPoint Presentation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PowerPoint Presentation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  <vt:lpstr>Urinary System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System</dc:title>
  <dc:creator>Jason Hitzeman</dc:creator>
  <cp:lastModifiedBy>Jason Hitzeman</cp:lastModifiedBy>
  <cp:revision>69</cp:revision>
  <dcterms:created xsi:type="dcterms:W3CDTF">2003-07-17T03:30:30Z</dcterms:created>
  <dcterms:modified xsi:type="dcterms:W3CDTF">2017-08-23T13:43:18Z</dcterms:modified>
</cp:coreProperties>
</file>