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2"/>
  </p:notesMasterIdLst>
  <p:sldIdLst>
    <p:sldId id="256" r:id="rId2"/>
    <p:sldId id="257" r:id="rId3"/>
    <p:sldId id="258" r:id="rId4"/>
    <p:sldId id="259" r:id="rId5"/>
    <p:sldId id="260" r:id="rId6"/>
    <p:sldId id="261" r:id="rId7"/>
    <p:sldId id="266" r:id="rId8"/>
    <p:sldId id="267" r:id="rId9"/>
    <p:sldId id="268" r:id="rId10"/>
    <p:sldId id="269" r:id="rId11"/>
    <p:sldId id="270" r:id="rId12"/>
    <p:sldId id="271" r:id="rId13"/>
    <p:sldId id="272" r:id="rId14"/>
    <p:sldId id="277" r:id="rId15"/>
    <p:sldId id="273" r:id="rId16"/>
    <p:sldId id="274" r:id="rId17"/>
    <p:sldId id="278" r:id="rId18"/>
    <p:sldId id="279" r:id="rId19"/>
    <p:sldId id="280" r:id="rId20"/>
    <p:sldId id="281"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685" autoAdjust="0"/>
  </p:normalViewPr>
  <p:slideViewPr>
    <p:cSldViewPr>
      <p:cViewPr varScale="1">
        <p:scale>
          <a:sx n="89" d="100"/>
          <a:sy n="89" d="100"/>
        </p:scale>
        <p:origin x="174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2F2FFBB-552B-4DF1-ACDB-D34D803AA73B}" type="slidenum">
              <a:rPr lang="en-US"/>
              <a:pPr/>
              <a:t>‹#›</a:t>
            </a:fld>
            <a:endParaRPr lang="en-US"/>
          </a:p>
        </p:txBody>
      </p:sp>
    </p:spTree>
    <p:extLst>
      <p:ext uri="{BB962C8B-B14F-4D97-AF65-F5344CB8AC3E}">
        <p14:creationId xmlns:p14="http://schemas.microsoft.com/office/powerpoint/2010/main" val="18781657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BCBA5B-AE30-45E2-A585-956EE4ECCD61}" type="slidenum">
              <a:rPr lang="en-US"/>
              <a:pPr/>
              <a:t>1</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92A900-7931-43F3-9526-45CB9A099052}" type="slidenum">
              <a:rPr lang="en-US"/>
              <a:pPr/>
              <a:t>10</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5F0643-9E8C-4D78-A2FD-63F061BEC655}" type="slidenum">
              <a:rPr lang="en-US"/>
              <a:pPr/>
              <a:t>11</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F048B6-15E8-4E3D-A26D-6F504BEEE113}" type="slidenum">
              <a:rPr lang="en-US"/>
              <a:pPr/>
              <a:t>12</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7C9E6-ACF9-4753-A220-DFC3B5143153}" type="slidenum">
              <a:rPr lang="en-US"/>
              <a:pPr/>
              <a:t>13</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4D97F6-7A1E-4F49-9A03-EE0223E6036A}" type="slidenum">
              <a:rPr lang="en-US"/>
              <a:pPr/>
              <a:t>14</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107188-4E8C-469A-872A-7D59984FA98B}" type="slidenum">
              <a:rPr lang="en-US"/>
              <a:pPr/>
              <a:t>15</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6D38A1-3A66-456C-A4A0-F205475E0604}" type="slidenum">
              <a:rPr lang="en-US"/>
              <a:pPr/>
              <a:t>16</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D479A4-8AF7-4CC5-9422-116E79232139}" type="slidenum">
              <a:rPr lang="en-US"/>
              <a:pPr/>
              <a:t>17</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4224E2-F32A-4F95-9189-90F6EDEC95D1}" type="slidenum">
              <a:rPr lang="en-US"/>
              <a:pPr/>
              <a:t>18</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9C5DE1-78ED-4C91-AF8F-BE91972A2353}" type="slidenum">
              <a:rPr lang="en-US"/>
              <a:pPr/>
              <a:t>19</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7B80EB-0C72-4AF4-8ED8-4690084E24AC}" type="slidenum">
              <a:rPr lang="en-US"/>
              <a:pPr/>
              <a:t>2</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69BA0-4C8C-4214-995C-C74119F89724}" type="slidenum">
              <a:rPr lang="en-US"/>
              <a:pPr/>
              <a:t>20</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A03D29-5D10-4AF2-A787-8582A1327678}" type="slidenum">
              <a:rPr lang="en-US"/>
              <a:pPr/>
              <a:t>3</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125A83-66C3-4FDE-AA30-64ED62CEAC49}" type="slidenum">
              <a:rPr lang="en-US"/>
              <a:pPr/>
              <a:t>4</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7DC067-FB0A-47E8-A24A-0D0D05B6AFD2}" type="slidenum">
              <a:rPr lang="en-US"/>
              <a:pPr/>
              <a:t>5</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9FF151-788A-49E0-83EC-F29D4A7967CC}" type="slidenum">
              <a:rPr lang="en-US"/>
              <a:pPr/>
              <a:t>6</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E59C07-3203-413B-837A-3DB96AADB498}" type="slidenum">
              <a:rPr lang="en-US"/>
              <a:pPr/>
              <a:t>7</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CAE74A-4E5D-4537-9F12-C35038855A59}" type="slidenum">
              <a:rPr lang="en-US"/>
              <a:pPr/>
              <a:t>8</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9263D6-EF3A-4308-9C81-2C5B8F55D29E}" type="slidenum">
              <a:rPr lang="en-US"/>
              <a:pPr/>
              <a:t>9</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35842"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3584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5844" name="Rectangle 4"/>
          <p:cNvSpPr>
            <a:spLocks noGrp="1" noChangeArrowheads="1"/>
          </p:cNvSpPr>
          <p:nvPr>
            <p:ph type="dt" sz="quarter" idx="2"/>
          </p:nvPr>
        </p:nvSpPr>
        <p:spPr/>
        <p:txBody>
          <a:bodyPr/>
          <a:lstStyle>
            <a:lvl1pPr>
              <a:defRPr/>
            </a:lvl1pPr>
          </a:lstStyle>
          <a:p>
            <a:endParaRPr lang="en-US"/>
          </a:p>
        </p:txBody>
      </p:sp>
      <p:sp>
        <p:nvSpPr>
          <p:cNvPr id="35845" name="Rectangle 5"/>
          <p:cNvSpPr>
            <a:spLocks noGrp="1" noChangeArrowheads="1"/>
          </p:cNvSpPr>
          <p:nvPr>
            <p:ph type="ftr" sz="quarter" idx="3"/>
          </p:nvPr>
        </p:nvSpPr>
        <p:spPr/>
        <p:txBody>
          <a:bodyPr/>
          <a:lstStyle>
            <a:lvl1pPr>
              <a:defRPr/>
            </a:lvl1pPr>
          </a:lstStyle>
          <a:p>
            <a:endParaRPr lang="en-US"/>
          </a:p>
        </p:txBody>
      </p:sp>
      <p:sp>
        <p:nvSpPr>
          <p:cNvPr id="35846" name="Rectangle 6"/>
          <p:cNvSpPr>
            <a:spLocks noGrp="1" noChangeArrowheads="1"/>
          </p:cNvSpPr>
          <p:nvPr>
            <p:ph type="sldNum" sz="quarter" idx="4"/>
          </p:nvPr>
        </p:nvSpPr>
        <p:spPr/>
        <p:txBody>
          <a:bodyPr/>
          <a:lstStyle>
            <a:lvl1pPr>
              <a:defRPr/>
            </a:lvl1pPr>
          </a:lstStyle>
          <a:p>
            <a:fld id="{50D761AF-6785-4F97-B5B6-A95FF7956168}" type="slidenum">
              <a:rPr lang="en-US"/>
              <a:pPr/>
              <a:t>‹#›</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1000" fill="hold"/>
                                        <p:tgtEl>
                                          <p:spTgt spid="35842"/>
                                        </p:tgtEl>
                                        <p:attrNameLst>
                                          <p:attrName>ppt_x</p:attrName>
                                        </p:attrNameLst>
                                      </p:cBhvr>
                                      <p:tavLst>
                                        <p:tav tm="0">
                                          <p:val>
                                            <p:strVal val="#ppt_x-.2"/>
                                          </p:val>
                                        </p:tav>
                                        <p:tav tm="100000">
                                          <p:val>
                                            <p:strVal val="#ppt_x"/>
                                          </p:val>
                                        </p:tav>
                                      </p:tavLst>
                                    </p:anim>
                                    <p:anim calcmode="lin" valueType="num">
                                      <p:cBhvr>
                                        <p:cTn id="8" dur="1000" fill="hold"/>
                                        <p:tgtEl>
                                          <p:spTgt spid="358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358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5843">
                                            <p:txEl>
                                              <p:pRg st="0" end="0"/>
                                            </p:txEl>
                                          </p:spTgt>
                                        </p:tgtEl>
                                        <p:attrNameLst>
                                          <p:attrName>style.visibility</p:attrName>
                                        </p:attrNameLst>
                                      </p:cBhvr>
                                      <p:to>
                                        <p:strVal val="visible"/>
                                      </p:to>
                                    </p:set>
                                    <p:animEffect transition="in" filter="fade">
                                      <p:cBhvr>
                                        <p:cTn id="14" dur="500"/>
                                        <p:tgtEl>
                                          <p:spTgt spid="35843">
                                            <p:txEl>
                                              <p:pRg st="0" end="0"/>
                                            </p:txEl>
                                          </p:spTgt>
                                        </p:tgtEl>
                                      </p:cBhvr>
                                    </p:animEffect>
                                    <p:anim calcmode="lin" valueType="num">
                                      <p:cBhvr>
                                        <p:cTn id="15"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584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tmplLst>
          <p:tmpl lvl="1">
            <p:tnLst>
              <p:par>
                <p:cTn presetID="44" presetClass="entr" presetSubtype="0" fill="hold" nodeType="clickEffect">
                  <p:stCondLst>
                    <p:cond delay="0"/>
                  </p:stCondLst>
                  <p:childTnLst>
                    <p:set>
                      <p:cBhvr>
                        <p:cTn dur="1" fill="hold">
                          <p:stCondLst>
                            <p:cond delay="0"/>
                          </p:stCondLst>
                        </p:cTn>
                        <p:tgtEl>
                          <p:spTgt spid="35843"/>
                        </p:tgtEl>
                        <p:attrNameLst>
                          <p:attrName>style.visibility</p:attrName>
                        </p:attrNameLst>
                      </p:cBhvr>
                      <p:to>
                        <p:strVal val="visible"/>
                      </p:to>
                    </p:set>
                    <p:animEffect transition="in" filter="fade">
                      <p:cBhvr>
                        <p:cTn dur="500"/>
                        <p:tgtEl>
                          <p:spTgt spid="35843"/>
                        </p:tgtEl>
                      </p:cBhvr>
                    </p:animEffect>
                    <p:anim calcmode="lin" valueType="num">
                      <p:cBhvr>
                        <p:cTn dur="500" fill="hold"/>
                        <p:tgtEl>
                          <p:spTgt spid="35843"/>
                        </p:tgtEl>
                        <p:attrNameLst>
                          <p:attrName>ppt_x</p:attrName>
                        </p:attrNameLst>
                      </p:cBhvr>
                      <p:tavLst>
                        <p:tav tm="0">
                          <p:val>
                            <p:strVal val="#ppt_x"/>
                          </p:val>
                        </p:tav>
                        <p:tav tm="100000">
                          <p:val>
                            <p:strVal val="#ppt_x"/>
                          </p:val>
                        </p:tav>
                      </p:tavLst>
                    </p:anim>
                    <p:anim calcmode="lin" valueType="num">
                      <p:cBhvr>
                        <p:cTn dur="500" fill="hold"/>
                        <p:tgtEl>
                          <p:spTgt spid="35843"/>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3FB488-45AC-4EC6-ABBF-2D6CD3E51844}" type="slidenum">
              <a:rPr lang="en-US"/>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3CBC14-E6BC-48F4-BABE-69D6A95D4ED9}"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7D2A58-6507-4C17-8459-E76236195BEF}" type="slidenum">
              <a:rPr lang="en-US"/>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2E6986-D9A2-44E7-B47F-BD6B509CB963}" type="slidenum">
              <a:rPr lang="en-US"/>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7BC508-9D58-4573-981C-A5720329AFC4}" type="slidenum">
              <a:rPr lang="en-US"/>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8528AB5-3C71-49F2-BDDD-262BF4656838}" type="slidenum">
              <a:rPr lang="en-US"/>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7D0959D-2E89-4C42-A36B-B2B6BF8D0607}" type="slidenum">
              <a:rPr lang="en-US"/>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7164518-1D64-499D-A7B1-9E5254C7B213}" type="slidenum">
              <a:rPr lang="en-US"/>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3C6C2F2-D556-46DE-9529-D0228C61AA0C}" type="slidenum">
              <a:rPr lang="en-US"/>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FE9133-994A-4DE4-89CA-5279744A6D8F}" type="slidenum">
              <a:rPr lang="en-US"/>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1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0"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34822"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25F681BC-7B97-4896-BAC1-070A3CE209F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anim calcmode="lin" valueType="num">
                                      <p:cBhvr>
                                        <p:cTn id="8"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481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Effect transition="in" filter="fade">
                                      <p:cBhvr>
                                        <p:cTn id="14" dur="500"/>
                                        <p:tgtEl>
                                          <p:spTgt spid="34819">
                                            <p:txEl>
                                              <p:pRg st="1" end="1"/>
                                            </p:txEl>
                                          </p:spTgt>
                                        </p:tgtEl>
                                      </p:cBhvr>
                                    </p:animEffect>
                                    <p:anim calcmode="lin" valueType="num">
                                      <p:cBhvr>
                                        <p:cTn id="15"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481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Effect transition="in" filter="fade">
                                      <p:cBhvr>
                                        <p:cTn id="21" dur="500"/>
                                        <p:tgtEl>
                                          <p:spTgt spid="34819">
                                            <p:txEl>
                                              <p:pRg st="2" end="2"/>
                                            </p:txEl>
                                          </p:spTgt>
                                        </p:tgtEl>
                                      </p:cBhvr>
                                    </p:animEffect>
                                    <p:anim calcmode="lin" valueType="num">
                                      <p:cBhvr>
                                        <p:cTn id="22"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481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4819">
                                            <p:txEl>
                                              <p:pRg st="3" end="3"/>
                                            </p:txEl>
                                          </p:spTgt>
                                        </p:tgtEl>
                                        <p:attrNameLst>
                                          <p:attrName>style.visibility</p:attrName>
                                        </p:attrNameLst>
                                      </p:cBhvr>
                                      <p:to>
                                        <p:strVal val="visible"/>
                                      </p:to>
                                    </p:set>
                                    <p:animEffect transition="in" filter="fade">
                                      <p:cBhvr>
                                        <p:cTn id="28" dur="500"/>
                                        <p:tgtEl>
                                          <p:spTgt spid="34819">
                                            <p:txEl>
                                              <p:pRg st="3" end="3"/>
                                            </p:txEl>
                                          </p:spTgt>
                                        </p:tgtEl>
                                      </p:cBhvr>
                                    </p:animEffect>
                                    <p:anim calcmode="lin" valueType="num">
                                      <p:cBhvr>
                                        <p:cTn id="29" dur="5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481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4819">
                                            <p:txEl>
                                              <p:pRg st="4" end="4"/>
                                            </p:txEl>
                                          </p:spTgt>
                                        </p:tgtEl>
                                        <p:attrNameLst>
                                          <p:attrName>style.visibility</p:attrName>
                                        </p:attrNameLst>
                                      </p:cBhvr>
                                      <p:to>
                                        <p:strVal val="visible"/>
                                      </p:to>
                                    </p:set>
                                    <p:animEffect transition="in" filter="fade">
                                      <p:cBhvr>
                                        <p:cTn id="35" dur="500"/>
                                        <p:tgtEl>
                                          <p:spTgt spid="34819">
                                            <p:txEl>
                                              <p:pRg st="4" end="4"/>
                                            </p:txEl>
                                          </p:spTgt>
                                        </p:tgtEl>
                                      </p:cBhvr>
                                    </p:animEffect>
                                    <p:anim calcmode="lin" valueType="num">
                                      <p:cBhvr>
                                        <p:cTn id="36" dur="5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481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tmplLst>
          <p:tmpl lvl="1">
            <p:tnLst>
              <p:par>
                <p:cTn presetID="44" presetClass="entr" presetSubtype="0" fill="hold" nodeType="withEffect">
                  <p:stCondLst>
                    <p:cond delay="0"/>
                  </p:stCondLst>
                  <p:childTnLst>
                    <p:set>
                      <p:cBhvr>
                        <p:cTn dur="1" fill="hold">
                          <p:stCondLst>
                            <p:cond delay="0"/>
                          </p:stCondLst>
                        </p:cTn>
                        <p:tgtEl>
                          <p:spTgt spid="34819"/>
                        </p:tgtEl>
                        <p:attrNameLst>
                          <p:attrName>style.visibility</p:attrName>
                        </p:attrNameLst>
                      </p:cBhvr>
                      <p:to>
                        <p:strVal val="visible"/>
                      </p:to>
                    </p:set>
                    <p:animEffect transition="in" filter="fade">
                      <p:cBhvr>
                        <p:cTn dur="500"/>
                        <p:tgtEl>
                          <p:spTgt spid="34819"/>
                        </p:tgtEl>
                      </p:cBhvr>
                    </p:animEffect>
                    <p:anim calcmode="lin" valueType="num">
                      <p:cBhvr>
                        <p:cTn dur="500" fill="hold"/>
                        <p:tgtEl>
                          <p:spTgt spid="34819"/>
                        </p:tgtEl>
                        <p:attrNameLst>
                          <p:attrName>ppt_x</p:attrName>
                        </p:attrNameLst>
                      </p:cBhvr>
                      <p:tavLst>
                        <p:tav tm="0">
                          <p:val>
                            <p:strVal val="#ppt_x"/>
                          </p:val>
                        </p:tav>
                        <p:tav tm="100000">
                          <p:val>
                            <p:strVal val="#ppt_x"/>
                          </p:val>
                        </p:tav>
                      </p:tavLst>
                    </p:anim>
                    <p:anim calcmode="lin" valueType="num">
                      <p:cBhvr>
                        <p:cTn dur="500" fill="hold"/>
                        <p:tgtEl>
                          <p:spTgt spid="34819"/>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clickEffect">
                  <p:stCondLst>
                    <p:cond delay="0"/>
                  </p:stCondLst>
                  <p:childTnLst>
                    <p:set>
                      <p:cBhvr>
                        <p:cTn dur="1" fill="hold">
                          <p:stCondLst>
                            <p:cond delay="0"/>
                          </p:stCondLst>
                        </p:cTn>
                        <p:tgtEl>
                          <p:spTgt spid="34819"/>
                        </p:tgtEl>
                        <p:attrNameLst>
                          <p:attrName>style.visibility</p:attrName>
                        </p:attrNameLst>
                      </p:cBhvr>
                      <p:to>
                        <p:strVal val="visible"/>
                      </p:to>
                    </p:set>
                    <p:animEffect transition="in" filter="fade">
                      <p:cBhvr>
                        <p:cTn dur="500"/>
                        <p:tgtEl>
                          <p:spTgt spid="34819"/>
                        </p:tgtEl>
                      </p:cBhvr>
                    </p:animEffect>
                    <p:anim calcmode="lin" valueType="num">
                      <p:cBhvr>
                        <p:cTn dur="500" fill="hold"/>
                        <p:tgtEl>
                          <p:spTgt spid="34819"/>
                        </p:tgtEl>
                        <p:attrNameLst>
                          <p:attrName>ppt_x</p:attrName>
                        </p:attrNameLst>
                      </p:cBhvr>
                      <p:tavLst>
                        <p:tav tm="0">
                          <p:val>
                            <p:strVal val="#ppt_x"/>
                          </p:val>
                        </p:tav>
                        <p:tav tm="100000">
                          <p:val>
                            <p:strVal val="#ppt_x"/>
                          </p:val>
                        </p:tav>
                      </p:tavLst>
                    </p:anim>
                    <p:anim calcmode="lin" valueType="num">
                      <p:cBhvr>
                        <p:cTn dur="500" fill="hold"/>
                        <p:tgtEl>
                          <p:spTgt spid="34819"/>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clickEffect">
                  <p:stCondLst>
                    <p:cond delay="0"/>
                  </p:stCondLst>
                  <p:childTnLst>
                    <p:set>
                      <p:cBhvr>
                        <p:cTn dur="1" fill="hold">
                          <p:stCondLst>
                            <p:cond delay="0"/>
                          </p:stCondLst>
                        </p:cTn>
                        <p:tgtEl>
                          <p:spTgt spid="34819"/>
                        </p:tgtEl>
                        <p:attrNameLst>
                          <p:attrName>style.visibility</p:attrName>
                        </p:attrNameLst>
                      </p:cBhvr>
                      <p:to>
                        <p:strVal val="visible"/>
                      </p:to>
                    </p:set>
                    <p:animEffect transition="in" filter="fade">
                      <p:cBhvr>
                        <p:cTn dur="500"/>
                        <p:tgtEl>
                          <p:spTgt spid="34819"/>
                        </p:tgtEl>
                      </p:cBhvr>
                    </p:animEffect>
                    <p:anim calcmode="lin" valueType="num">
                      <p:cBhvr>
                        <p:cTn dur="500" fill="hold"/>
                        <p:tgtEl>
                          <p:spTgt spid="34819"/>
                        </p:tgtEl>
                        <p:attrNameLst>
                          <p:attrName>ppt_x</p:attrName>
                        </p:attrNameLst>
                      </p:cBhvr>
                      <p:tavLst>
                        <p:tav tm="0">
                          <p:val>
                            <p:strVal val="#ppt_x"/>
                          </p:val>
                        </p:tav>
                        <p:tav tm="100000">
                          <p:val>
                            <p:strVal val="#ppt_x"/>
                          </p:val>
                        </p:tav>
                      </p:tavLst>
                    </p:anim>
                    <p:anim calcmode="lin" valueType="num">
                      <p:cBhvr>
                        <p:cTn dur="500" fill="hold"/>
                        <p:tgtEl>
                          <p:spTgt spid="34819"/>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clickEffect">
                  <p:stCondLst>
                    <p:cond delay="0"/>
                  </p:stCondLst>
                  <p:childTnLst>
                    <p:set>
                      <p:cBhvr>
                        <p:cTn dur="1" fill="hold">
                          <p:stCondLst>
                            <p:cond delay="0"/>
                          </p:stCondLst>
                        </p:cTn>
                        <p:tgtEl>
                          <p:spTgt spid="34819"/>
                        </p:tgtEl>
                        <p:attrNameLst>
                          <p:attrName>style.visibility</p:attrName>
                        </p:attrNameLst>
                      </p:cBhvr>
                      <p:to>
                        <p:strVal val="visible"/>
                      </p:to>
                    </p:set>
                    <p:animEffect transition="in" filter="fade">
                      <p:cBhvr>
                        <p:cTn dur="500"/>
                        <p:tgtEl>
                          <p:spTgt spid="34819"/>
                        </p:tgtEl>
                      </p:cBhvr>
                    </p:animEffect>
                    <p:anim calcmode="lin" valueType="num">
                      <p:cBhvr>
                        <p:cTn dur="500" fill="hold"/>
                        <p:tgtEl>
                          <p:spTgt spid="34819"/>
                        </p:tgtEl>
                        <p:attrNameLst>
                          <p:attrName>ppt_x</p:attrName>
                        </p:attrNameLst>
                      </p:cBhvr>
                      <p:tavLst>
                        <p:tav tm="0">
                          <p:val>
                            <p:strVal val="#ppt_x"/>
                          </p:val>
                        </p:tav>
                        <p:tav tm="100000">
                          <p:val>
                            <p:strVal val="#ppt_x"/>
                          </p:val>
                        </p:tav>
                      </p:tavLst>
                    </p:anim>
                    <p:anim calcmode="lin" valueType="num">
                      <p:cBhvr>
                        <p:cTn dur="500" fill="hold"/>
                        <p:tgtEl>
                          <p:spTgt spid="34819"/>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clickEffect">
                  <p:stCondLst>
                    <p:cond delay="0"/>
                  </p:stCondLst>
                  <p:childTnLst>
                    <p:set>
                      <p:cBhvr>
                        <p:cTn dur="1" fill="hold">
                          <p:stCondLst>
                            <p:cond delay="0"/>
                          </p:stCondLst>
                        </p:cTn>
                        <p:tgtEl>
                          <p:spTgt spid="34819"/>
                        </p:tgtEl>
                        <p:attrNameLst>
                          <p:attrName>style.visibility</p:attrName>
                        </p:attrNameLst>
                      </p:cBhvr>
                      <p:to>
                        <p:strVal val="visible"/>
                      </p:to>
                    </p:set>
                    <p:animEffect transition="in" filter="fade">
                      <p:cBhvr>
                        <p:cTn dur="500"/>
                        <p:tgtEl>
                          <p:spTgt spid="34819"/>
                        </p:tgtEl>
                      </p:cBhvr>
                    </p:animEffect>
                    <p:anim calcmode="lin" valueType="num">
                      <p:cBhvr>
                        <p:cTn dur="500" fill="hold"/>
                        <p:tgtEl>
                          <p:spTgt spid="34819"/>
                        </p:tgtEl>
                        <p:attrNameLst>
                          <p:attrName>ppt_x</p:attrName>
                        </p:attrNameLst>
                      </p:cBhvr>
                      <p:tavLst>
                        <p:tav tm="0">
                          <p:val>
                            <p:strVal val="#ppt_x"/>
                          </p:val>
                        </p:tav>
                        <p:tav tm="100000">
                          <p:val>
                            <p:strVal val="#ppt_x"/>
                          </p:val>
                        </p:tav>
                      </p:tavLst>
                    </p:anim>
                    <p:anim calcmode="lin" valueType="num">
                      <p:cBhvr>
                        <p:cTn dur="500" fill="hold"/>
                        <p:tgtEl>
                          <p:spTgt spid="34819"/>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p:cNvSpPr>
            <a:spLocks noGrp="1" noRot="1" noChangeArrowheads="1"/>
          </p:cNvSpPr>
          <p:nvPr>
            <p:ph type="title"/>
          </p:nvPr>
        </p:nvSpPr>
        <p:spPr/>
        <p:txBody>
          <a:bodyPr/>
          <a:lstStyle/>
          <a:p>
            <a:r>
              <a:rPr lang="en-US"/>
              <a:t>Genetics</a:t>
            </a:r>
          </a:p>
        </p:txBody>
      </p:sp>
      <p:sp>
        <p:nvSpPr>
          <p:cNvPr id="2053" name="Rectangle 5"/>
          <p:cNvSpPr>
            <a:spLocks noGrp="1" noRot="1" noChangeArrowheads="1"/>
          </p:cNvSpPr>
          <p:nvPr>
            <p:ph type="body" idx="1"/>
          </p:nvPr>
        </p:nvSpPr>
        <p:spPr/>
        <p:txBody>
          <a:bodyPr/>
          <a:lstStyle/>
          <a:p>
            <a:pPr>
              <a:buClr>
                <a:schemeClr val="tx2"/>
              </a:buClr>
              <a:buFont typeface="Wingdings" pitchFamily="2" charset="2"/>
              <a:buNone/>
            </a:pPr>
            <a:r>
              <a:rPr lang="en-US" sz="3000"/>
              <a:t>A. The Vocabulary of Genetics</a:t>
            </a:r>
          </a:p>
          <a:p>
            <a:pPr lvl="1">
              <a:buClr>
                <a:schemeClr val="tx2"/>
              </a:buClr>
              <a:buFontTx/>
              <a:buNone/>
            </a:pPr>
            <a:r>
              <a:rPr lang="en-US" sz="3000"/>
              <a:t>1. Chromosome – bar-like structures of tightly coiled chromatin (DNA), visible during cellular division</a:t>
            </a:r>
          </a:p>
          <a:p>
            <a:pPr lvl="1">
              <a:buFontTx/>
              <a:buNone/>
            </a:pPr>
            <a:r>
              <a:rPr lang="en-US" sz="3000"/>
              <a:t>2. Homologous chromosomes – chromosomes that carry the same genes and determine the same traits. In a human, there are 23 homologous chromosome pairs for a total of 46 chromosomes.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500"/>
                                        <p:tgtEl>
                                          <p:spTgt spid="2053">
                                            <p:txEl>
                                              <p:pRg st="0" end="0"/>
                                            </p:txEl>
                                          </p:spTgt>
                                        </p:tgtEl>
                                      </p:cBhvr>
                                    </p:animEffect>
                                    <p:anim calcmode="lin" valueType="num">
                                      <p:cBhvr>
                                        <p:cTn id="8" dur="5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05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53">
                                            <p:txEl>
                                              <p:pRg st="1" end="1"/>
                                            </p:txEl>
                                          </p:spTgt>
                                        </p:tgtEl>
                                        <p:attrNameLst>
                                          <p:attrName>style.visibility</p:attrName>
                                        </p:attrNameLst>
                                      </p:cBhvr>
                                      <p:to>
                                        <p:strVal val="visible"/>
                                      </p:to>
                                    </p:set>
                                    <p:animEffect transition="in" filter="fade">
                                      <p:cBhvr>
                                        <p:cTn id="14" dur="500"/>
                                        <p:tgtEl>
                                          <p:spTgt spid="2053">
                                            <p:txEl>
                                              <p:pRg st="1" end="1"/>
                                            </p:txEl>
                                          </p:spTgt>
                                        </p:tgtEl>
                                      </p:cBhvr>
                                    </p:animEffect>
                                    <p:anim calcmode="lin" valueType="num">
                                      <p:cBhvr>
                                        <p:cTn id="15" dur="5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05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053">
                                            <p:txEl>
                                              <p:pRg st="2" end="2"/>
                                            </p:txEl>
                                          </p:spTgt>
                                        </p:tgtEl>
                                        <p:attrNameLst>
                                          <p:attrName>style.visibility</p:attrName>
                                        </p:attrNameLst>
                                      </p:cBhvr>
                                      <p:to>
                                        <p:strVal val="visible"/>
                                      </p:to>
                                    </p:set>
                                    <p:animEffect transition="in" filter="fade">
                                      <p:cBhvr>
                                        <p:cTn id="21" dur="500"/>
                                        <p:tgtEl>
                                          <p:spTgt spid="2053">
                                            <p:txEl>
                                              <p:pRg st="2" end="2"/>
                                            </p:txEl>
                                          </p:spTgt>
                                        </p:tgtEl>
                                      </p:cBhvr>
                                    </p:animEffect>
                                    <p:anim calcmode="lin" valueType="num">
                                      <p:cBhvr>
                                        <p:cTn id="22" dur="5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053">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a:t>Genetics</a:t>
            </a:r>
          </a:p>
        </p:txBody>
      </p:sp>
      <p:sp>
        <p:nvSpPr>
          <p:cNvPr id="16387" name="Rectangle 3"/>
          <p:cNvSpPr>
            <a:spLocks noGrp="1" noRot="1" noChangeArrowheads="1"/>
          </p:cNvSpPr>
          <p:nvPr>
            <p:ph type="body" idx="1"/>
          </p:nvPr>
        </p:nvSpPr>
        <p:spPr/>
        <p:txBody>
          <a:bodyPr/>
          <a:lstStyle/>
          <a:p>
            <a:pPr lvl="1">
              <a:lnSpc>
                <a:spcPct val="90000"/>
              </a:lnSpc>
              <a:buClr>
                <a:schemeClr val="tx2"/>
              </a:buClr>
              <a:buFontTx/>
              <a:buNone/>
            </a:pPr>
            <a:r>
              <a:rPr lang="en-US" sz="3000" dirty="0"/>
              <a:t>D) Sickle cell anemia is a human condition associated with this type of inheritance where the intermediate form has sickle cell trait but not full blown sickle cell disease.</a:t>
            </a:r>
          </a:p>
          <a:p>
            <a:pPr>
              <a:lnSpc>
                <a:spcPct val="90000"/>
              </a:lnSpc>
              <a:buClr>
                <a:schemeClr val="tx2"/>
              </a:buClr>
              <a:buFont typeface="Wingdings" pitchFamily="2" charset="2"/>
              <a:buNone/>
            </a:pPr>
            <a:r>
              <a:rPr lang="en-US" sz="3000" dirty="0"/>
              <a:t>3. Codominant Inheritance and Multiple Alleles</a:t>
            </a:r>
          </a:p>
          <a:p>
            <a:pPr lvl="1">
              <a:lnSpc>
                <a:spcPct val="90000"/>
              </a:lnSpc>
              <a:buClr>
                <a:schemeClr val="tx2"/>
              </a:buClr>
              <a:buFontTx/>
              <a:buNone/>
            </a:pPr>
            <a:r>
              <a:rPr lang="en-US" sz="3000" dirty="0"/>
              <a:t>A) There are some traits that demonstrate more than </a:t>
            </a:r>
            <a:r>
              <a:rPr lang="en-US" sz="3000"/>
              <a:t>two </a:t>
            </a:r>
            <a:r>
              <a:rPr lang="en-US" sz="3000" smtClean="0"/>
              <a:t>dominant alleles</a:t>
            </a:r>
            <a:r>
              <a:rPr lang="en-US" sz="3000" dirty="0"/>
              <a:t>.</a:t>
            </a:r>
          </a:p>
          <a:p>
            <a:pPr lvl="1">
              <a:lnSpc>
                <a:spcPct val="90000"/>
              </a:lnSpc>
              <a:buClr>
                <a:schemeClr val="tx2"/>
              </a:buClr>
              <a:buFontTx/>
              <a:buNone/>
            </a:pPr>
            <a:r>
              <a:rPr lang="en-US" sz="3000" dirty="0"/>
              <a:t>B) Blood type is a common multiple allele pattern of inheritance.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anim calcmode="lin" valueType="num">
                                      <p:cBhvr>
                                        <p:cTn id="8"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638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500"/>
                                        <p:tgtEl>
                                          <p:spTgt spid="16387">
                                            <p:txEl>
                                              <p:pRg st="1" end="1"/>
                                            </p:txEl>
                                          </p:spTgt>
                                        </p:tgtEl>
                                      </p:cBhvr>
                                    </p:animEffect>
                                    <p:anim calcmode="lin" valueType="num">
                                      <p:cBhvr>
                                        <p:cTn id="15"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638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500"/>
                                        <p:tgtEl>
                                          <p:spTgt spid="16387">
                                            <p:txEl>
                                              <p:pRg st="2" end="2"/>
                                            </p:txEl>
                                          </p:spTgt>
                                        </p:tgtEl>
                                      </p:cBhvr>
                                    </p:animEffect>
                                    <p:anim calcmode="lin" valueType="num">
                                      <p:cBhvr>
                                        <p:cTn id="22"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638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Effect transition="in" filter="fade">
                                      <p:cBhvr>
                                        <p:cTn id="28" dur="500"/>
                                        <p:tgtEl>
                                          <p:spTgt spid="16387">
                                            <p:txEl>
                                              <p:pRg st="3" end="3"/>
                                            </p:txEl>
                                          </p:spTgt>
                                        </p:tgtEl>
                                      </p:cBhvr>
                                    </p:animEffect>
                                    <p:anim calcmode="lin" valueType="num">
                                      <p:cBhvr>
                                        <p:cTn id="29"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6387">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en-US"/>
              <a:t>Genetics</a:t>
            </a:r>
          </a:p>
        </p:txBody>
      </p:sp>
      <p:sp>
        <p:nvSpPr>
          <p:cNvPr id="17411" name="Rectangle 3"/>
          <p:cNvSpPr>
            <a:spLocks noGrp="1" noRot="1" noChangeArrowheads="1"/>
          </p:cNvSpPr>
          <p:nvPr>
            <p:ph type="body" idx="1"/>
          </p:nvPr>
        </p:nvSpPr>
        <p:spPr/>
        <p:txBody>
          <a:bodyPr/>
          <a:lstStyle/>
          <a:p>
            <a:pPr>
              <a:buClr>
                <a:schemeClr val="tx2"/>
              </a:buClr>
              <a:buFont typeface="Wingdings" pitchFamily="2" charset="2"/>
              <a:buNone/>
            </a:pPr>
            <a:r>
              <a:rPr lang="en-US"/>
              <a:t>C) Because two alleles are “dominant” neither has the ability to mask the other; instead they are codominant and mixture of the two alleles shows up in the phenotype of the offspring.</a:t>
            </a:r>
          </a:p>
          <a:p>
            <a:pPr>
              <a:buClr>
                <a:schemeClr val="tx2"/>
              </a:buClr>
              <a:buFont typeface="Wingdings" pitchFamily="2" charset="2"/>
              <a:buNone/>
            </a:pPr>
            <a:r>
              <a:rPr lang="en-US"/>
              <a:t>D) Ex: A  +  B  =  AB (Red flower + White flower = Red flower with white spots)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anim calcmode="lin" valueType="num">
                                      <p:cBhvr>
                                        <p:cTn id="8"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741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500"/>
                                        <p:tgtEl>
                                          <p:spTgt spid="17411">
                                            <p:txEl>
                                              <p:pRg st="1" end="1"/>
                                            </p:txEl>
                                          </p:spTgt>
                                        </p:tgtEl>
                                      </p:cBhvr>
                                    </p:animEffect>
                                    <p:anim calcmode="lin" valueType="num">
                                      <p:cBhvr>
                                        <p:cTn id="15"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7411">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n-US"/>
              <a:t>Genetics</a:t>
            </a:r>
          </a:p>
        </p:txBody>
      </p:sp>
      <p:sp>
        <p:nvSpPr>
          <p:cNvPr id="18435" name="Rectangle 3"/>
          <p:cNvSpPr>
            <a:spLocks noGrp="1" noRot="1" noChangeArrowheads="1"/>
          </p:cNvSpPr>
          <p:nvPr>
            <p:ph type="body" idx="1"/>
          </p:nvPr>
        </p:nvSpPr>
        <p:spPr/>
        <p:txBody>
          <a:bodyPr/>
          <a:lstStyle/>
          <a:p>
            <a:pPr>
              <a:buClr>
                <a:schemeClr val="tx2"/>
              </a:buClr>
              <a:buFont typeface="Wingdings" pitchFamily="2" charset="2"/>
              <a:buNone/>
            </a:pPr>
            <a:r>
              <a:rPr lang="en-US" sz="3000"/>
              <a:t>4. Sex-linked Inheritance</a:t>
            </a:r>
          </a:p>
          <a:p>
            <a:pPr lvl="1">
              <a:buClr>
                <a:schemeClr val="tx2"/>
              </a:buClr>
              <a:buFontTx/>
              <a:buNone/>
            </a:pPr>
            <a:r>
              <a:rPr lang="en-US" sz="3000"/>
              <a:t>A) All of the other patterns of inheritance mentioned above are demonstrations of genes carried on autosomal chromosomes and an individual has equal chances of getting the gene whether that person is male or female.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anim calcmode="lin" valueType="num">
                                      <p:cBhvr>
                                        <p:cTn id="8"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843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Effect transition="in" filter="fade">
                                      <p:cBhvr>
                                        <p:cTn id="14" dur="500"/>
                                        <p:tgtEl>
                                          <p:spTgt spid="18435">
                                            <p:txEl>
                                              <p:pRg st="1" end="1"/>
                                            </p:txEl>
                                          </p:spTgt>
                                        </p:tgtEl>
                                      </p:cBhvr>
                                    </p:animEffect>
                                    <p:anim calcmode="lin" valueType="num">
                                      <p:cBhvr>
                                        <p:cTn id="15"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8435">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en-US"/>
              <a:t>Genetics</a:t>
            </a:r>
          </a:p>
        </p:txBody>
      </p:sp>
      <p:sp>
        <p:nvSpPr>
          <p:cNvPr id="19459" name="Rectangle 3"/>
          <p:cNvSpPr>
            <a:spLocks noGrp="1" noRot="1" noChangeArrowheads="1"/>
          </p:cNvSpPr>
          <p:nvPr>
            <p:ph type="body" idx="1"/>
          </p:nvPr>
        </p:nvSpPr>
        <p:spPr/>
        <p:txBody>
          <a:bodyPr/>
          <a:lstStyle/>
          <a:p>
            <a:pPr>
              <a:buClr>
                <a:schemeClr val="tx2"/>
              </a:buClr>
              <a:buFont typeface="Wingdings" pitchFamily="2" charset="2"/>
              <a:buNone/>
            </a:pPr>
            <a:r>
              <a:rPr lang="en-US"/>
              <a:t>B) Sex-linked inheritance however, demonstrates traits that are carried on the sex chromosomes and an individual’s chance of getting the trait varies with the sex of the individual.</a:t>
            </a:r>
          </a:p>
          <a:p>
            <a:pPr>
              <a:buClr>
                <a:schemeClr val="tx2"/>
              </a:buClr>
              <a:buFont typeface="Wingdings" pitchFamily="2" charset="2"/>
              <a:buNone/>
            </a:pPr>
            <a:r>
              <a:rPr lang="en-US"/>
              <a:t>C) Most sex-linked traits are carried on the X chromosome while very few are carried on the Y chromosome.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anim calcmode="lin" valueType="num">
                                      <p:cBhvr>
                                        <p:cTn id="8"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945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500"/>
                                        <p:tgtEl>
                                          <p:spTgt spid="19459">
                                            <p:txEl>
                                              <p:pRg st="1" end="1"/>
                                            </p:txEl>
                                          </p:spTgt>
                                        </p:tgtEl>
                                      </p:cBhvr>
                                    </p:animEffect>
                                    <p:anim calcmode="lin" valueType="num">
                                      <p:cBhvr>
                                        <p:cTn id="15"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9459">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a:t>Genetics</a:t>
            </a:r>
          </a:p>
        </p:txBody>
      </p:sp>
      <p:sp>
        <p:nvSpPr>
          <p:cNvPr id="24579" name="Rectangle 3"/>
          <p:cNvSpPr>
            <a:spLocks noGrp="1" noRot="1" noChangeArrowheads="1"/>
          </p:cNvSpPr>
          <p:nvPr>
            <p:ph type="body" idx="1"/>
          </p:nvPr>
        </p:nvSpPr>
        <p:spPr>
          <a:xfrm>
            <a:off x="304800" y="1371600"/>
            <a:ext cx="8540750" cy="4422775"/>
          </a:xfrm>
        </p:spPr>
        <p:txBody>
          <a:bodyPr/>
          <a:lstStyle/>
          <a:p>
            <a:pPr>
              <a:buClr>
                <a:schemeClr val="tx2"/>
              </a:buClr>
              <a:buFontTx/>
              <a:buNone/>
            </a:pPr>
            <a:r>
              <a:rPr lang="en-US" dirty="0"/>
              <a:t>D) X-linked traits affect both males and females because both sexes will receive at least one X in their genotype (XX=females; XY=males).</a:t>
            </a:r>
          </a:p>
          <a:p>
            <a:pPr lvl="1">
              <a:buClr>
                <a:schemeClr val="tx2"/>
              </a:buClr>
              <a:buFontTx/>
              <a:buNone/>
            </a:pPr>
            <a:r>
              <a:rPr lang="en-US" sz="3200" dirty="0"/>
              <a:t>1) Ex: hemophilia </a:t>
            </a:r>
            <a:r>
              <a:rPr lang="en-US" sz="3200"/>
              <a:t>and </a:t>
            </a:r>
            <a:r>
              <a:rPr lang="en-US" sz="3200" smtClean="0"/>
              <a:t>color blindness </a:t>
            </a:r>
            <a:endParaRPr lang="en-US" sz="3200" dirty="0"/>
          </a:p>
          <a:p>
            <a:pPr>
              <a:buClr>
                <a:schemeClr val="tx2"/>
              </a:buClr>
              <a:buFontTx/>
              <a:buNone/>
            </a:pPr>
            <a:r>
              <a:rPr lang="en-US" dirty="0"/>
              <a:t>E) Y-linked traits only affect males because females do not receive a Y chromosome.</a:t>
            </a:r>
          </a:p>
          <a:p>
            <a:pPr lvl="1">
              <a:buClr>
                <a:schemeClr val="tx2"/>
              </a:buClr>
              <a:buFontTx/>
              <a:buNone/>
            </a:pPr>
            <a:r>
              <a:rPr lang="en-US" sz="3200" dirty="0"/>
              <a:t>1) Ex: </a:t>
            </a:r>
            <a:r>
              <a:rPr lang="en-US" sz="3200" dirty="0" smtClean="0"/>
              <a:t>hair on the </a:t>
            </a:r>
            <a:r>
              <a:rPr lang="en-US" sz="3200" dirty="0"/>
              <a:t>ear lobes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500"/>
                                        <p:tgtEl>
                                          <p:spTgt spid="24579">
                                            <p:txEl>
                                              <p:pRg st="0" end="0"/>
                                            </p:txEl>
                                          </p:spTgt>
                                        </p:tgtEl>
                                      </p:cBhvr>
                                    </p:animEffect>
                                    <p:anim calcmode="lin" valueType="num">
                                      <p:cBhvr>
                                        <p:cTn id="8"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45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4579">
                                            <p:txEl>
                                              <p:pRg st="1" end="1"/>
                                            </p:txEl>
                                          </p:spTgt>
                                        </p:tgtEl>
                                        <p:attrNameLst>
                                          <p:attrName>style.visibility</p:attrName>
                                        </p:attrNameLst>
                                      </p:cBhvr>
                                      <p:to>
                                        <p:strVal val="visible"/>
                                      </p:to>
                                    </p:set>
                                    <p:animEffect transition="in" filter="fade">
                                      <p:cBhvr>
                                        <p:cTn id="14" dur="500"/>
                                        <p:tgtEl>
                                          <p:spTgt spid="24579">
                                            <p:txEl>
                                              <p:pRg st="1" end="1"/>
                                            </p:txEl>
                                          </p:spTgt>
                                        </p:tgtEl>
                                      </p:cBhvr>
                                    </p:animEffect>
                                    <p:anim calcmode="lin" valueType="num">
                                      <p:cBhvr>
                                        <p:cTn id="15"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457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Effect transition="in" filter="fade">
                                      <p:cBhvr>
                                        <p:cTn id="21" dur="500"/>
                                        <p:tgtEl>
                                          <p:spTgt spid="24579">
                                            <p:txEl>
                                              <p:pRg st="2" end="2"/>
                                            </p:txEl>
                                          </p:spTgt>
                                        </p:tgtEl>
                                      </p:cBhvr>
                                    </p:animEffect>
                                    <p:anim calcmode="lin" valueType="num">
                                      <p:cBhvr>
                                        <p:cTn id="22"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457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4579">
                                            <p:txEl>
                                              <p:pRg st="3" end="3"/>
                                            </p:txEl>
                                          </p:spTgt>
                                        </p:tgtEl>
                                        <p:attrNameLst>
                                          <p:attrName>style.visibility</p:attrName>
                                        </p:attrNameLst>
                                      </p:cBhvr>
                                      <p:to>
                                        <p:strVal val="visible"/>
                                      </p:to>
                                    </p:set>
                                    <p:animEffect transition="in" filter="fade">
                                      <p:cBhvr>
                                        <p:cTn id="28" dur="500"/>
                                        <p:tgtEl>
                                          <p:spTgt spid="24579">
                                            <p:txEl>
                                              <p:pRg st="3" end="3"/>
                                            </p:txEl>
                                          </p:spTgt>
                                        </p:tgtEl>
                                      </p:cBhvr>
                                    </p:animEffect>
                                    <p:anim calcmode="lin" valueType="num">
                                      <p:cBhvr>
                                        <p:cTn id="29"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4579">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US"/>
              <a:t>Genetics</a:t>
            </a:r>
          </a:p>
        </p:txBody>
      </p:sp>
      <p:sp>
        <p:nvSpPr>
          <p:cNvPr id="20483" name="Rectangle 3"/>
          <p:cNvSpPr>
            <a:spLocks noGrp="1" noRot="1" noChangeArrowheads="1"/>
          </p:cNvSpPr>
          <p:nvPr>
            <p:ph type="body" idx="1"/>
          </p:nvPr>
        </p:nvSpPr>
        <p:spPr/>
        <p:txBody>
          <a:bodyPr/>
          <a:lstStyle/>
          <a:p>
            <a:pPr>
              <a:buClr>
                <a:schemeClr val="tx2"/>
              </a:buClr>
              <a:buFont typeface="Wingdings" pitchFamily="2" charset="2"/>
              <a:buNone/>
            </a:pPr>
            <a:r>
              <a:rPr lang="en-US" sz="3000" dirty="0"/>
              <a:t>5. Polygenic Inheritance</a:t>
            </a:r>
          </a:p>
          <a:p>
            <a:pPr lvl="1">
              <a:buClr>
                <a:schemeClr val="tx2"/>
              </a:buClr>
              <a:buFontTx/>
              <a:buNone/>
            </a:pPr>
            <a:r>
              <a:rPr lang="en-US" sz="3000" dirty="0"/>
              <a:t>A) Polygenic inheritance is the result from several different </a:t>
            </a:r>
            <a:r>
              <a:rPr lang="en-US" sz="3000" smtClean="0"/>
              <a:t>gene pairs </a:t>
            </a:r>
            <a:r>
              <a:rPr lang="en-US" sz="3000" dirty="0"/>
              <a:t>at different locations within the genetic makeup work together to produce a particular phenotype.</a:t>
            </a:r>
          </a:p>
          <a:p>
            <a:pPr lvl="1">
              <a:buClr>
                <a:schemeClr val="tx2"/>
              </a:buClr>
              <a:buFontTx/>
              <a:buNone/>
            </a:pPr>
            <a:r>
              <a:rPr lang="en-US" sz="3000" dirty="0"/>
              <a:t>B) </a:t>
            </a:r>
            <a:r>
              <a:rPr lang="en-US" sz="3000" dirty="0" smtClean="0"/>
              <a:t>Ex. </a:t>
            </a:r>
            <a:r>
              <a:rPr lang="en-US" sz="3000" dirty="0"/>
              <a:t>o</a:t>
            </a:r>
            <a:r>
              <a:rPr lang="en-US" sz="3000" dirty="0" smtClean="0"/>
              <a:t>ver 150 different genes influence eye, hair and skin colors.</a:t>
            </a:r>
            <a:endParaRPr lang="en-US" sz="3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500"/>
                                        <p:tgtEl>
                                          <p:spTgt spid="20483">
                                            <p:txEl>
                                              <p:pRg st="0" end="0"/>
                                            </p:txEl>
                                          </p:spTgt>
                                        </p:tgtEl>
                                      </p:cBhvr>
                                    </p:animEffect>
                                    <p:anim calcmode="lin" valueType="num">
                                      <p:cBhvr>
                                        <p:cTn id="8"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048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500"/>
                                        <p:tgtEl>
                                          <p:spTgt spid="20483">
                                            <p:txEl>
                                              <p:pRg st="1" end="1"/>
                                            </p:txEl>
                                          </p:spTgt>
                                        </p:tgtEl>
                                      </p:cBhvr>
                                    </p:animEffect>
                                    <p:anim calcmode="lin" valueType="num">
                                      <p:cBhvr>
                                        <p:cTn id="15"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048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Effect transition="in" filter="fade">
                                      <p:cBhvr>
                                        <p:cTn id="21" dur="500"/>
                                        <p:tgtEl>
                                          <p:spTgt spid="20483">
                                            <p:txEl>
                                              <p:pRg st="2" end="2"/>
                                            </p:txEl>
                                          </p:spTgt>
                                        </p:tgtEl>
                                      </p:cBhvr>
                                    </p:animEffect>
                                    <p:anim calcmode="lin" valueType="num">
                                      <p:cBhvr>
                                        <p:cTn id="22"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0483">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en-US"/>
              <a:t>Genetics</a:t>
            </a:r>
          </a:p>
        </p:txBody>
      </p:sp>
      <p:sp>
        <p:nvSpPr>
          <p:cNvPr id="21507" name="Rectangle 3"/>
          <p:cNvSpPr>
            <a:spLocks noGrp="1" noRot="1" noChangeArrowheads="1"/>
          </p:cNvSpPr>
          <p:nvPr>
            <p:ph type="body" idx="1"/>
          </p:nvPr>
        </p:nvSpPr>
        <p:spPr/>
        <p:txBody>
          <a:bodyPr/>
          <a:lstStyle/>
          <a:p>
            <a:pPr lvl="1">
              <a:buClr>
                <a:schemeClr val="tx2"/>
              </a:buClr>
              <a:buFontTx/>
              <a:buNone/>
            </a:pPr>
            <a:r>
              <a:rPr lang="en-US" sz="2900"/>
              <a:t>C) Different combinations produce variations in skin color from dark skin to light skin.</a:t>
            </a:r>
          </a:p>
          <a:p>
            <a:pPr>
              <a:buClr>
                <a:schemeClr val="tx2"/>
              </a:buClr>
              <a:buFont typeface="Wingdings" pitchFamily="2" charset="2"/>
              <a:buNone/>
            </a:pPr>
            <a:r>
              <a:rPr lang="en-US" sz="2900"/>
              <a:t>6. However, environment can affect the expression of genes.</a:t>
            </a:r>
          </a:p>
          <a:p>
            <a:pPr lvl="1">
              <a:buClr>
                <a:schemeClr val="tx2"/>
              </a:buClr>
              <a:buFontTx/>
              <a:buNone/>
            </a:pPr>
            <a:r>
              <a:rPr lang="en-US" sz="2900"/>
              <a:t>A) Maternal drug use can alter normal gene expression during embryonic development.</a:t>
            </a:r>
          </a:p>
          <a:p>
            <a:pPr lvl="1">
              <a:buClr>
                <a:schemeClr val="tx2"/>
              </a:buClr>
              <a:buFontTx/>
              <a:buNone/>
            </a:pPr>
            <a:r>
              <a:rPr lang="en-US" sz="2900"/>
              <a:t>B) Nutrition and diet</a:t>
            </a:r>
          </a:p>
          <a:p>
            <a:pPr lvl="1">
              <a:buClr>
                <a:schemeClr val="tx2"/>
              </a:buClr>
              <a:buFontTx/>
              <a:buNone/>
            </a:pPr>
            <a:r>
              <a:rPr lang="en-US" sz="2900"/>
              <a:t>C) Hormonal deficits and excesses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anim calcmode="lin" valueType="num">
                                      <p:cBhvr>
                                        <p:cTn id="8"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150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1507">
                                            <p:txEl>
                                              <p:pRg st="1" end="1"/>
                                            </p:txEl>
                                          </p:spTgt>
                                        </p:tgtEl>
                                        <p:attrNameLst>
                                          <p:attrName>style.visibility</p:attrName>
                                        </p:attrNameLst>
                                      </p:cBhvr>
                                      <p:to>
                                        <p:strVal val="visible"/>
                                      </p:to>
                                    </p:set>
                                    <p:animEffect transition="in" filter="fade">
                                      <p:cBhvr>
                                        <p:cTn id="14" dur="500"/>
                                        <p:tgtEl>
                                          <p:spTgt spid="21507">
                                            <p:txEl>
                                              <p:pRg st="1" end="1"/>
                                            </p:txEl>
                                          </p:spTgt>
                                        </p:tgtEl>
                                      </p:cBhvr>
                                    </p:animEffect>
                                    <p:anim calcmode="lin" valueType="num">
                                      <p:cBhvr>
                                        <p:cTn id="15"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150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1507">
                                            <p:txEl>
                                              <p:pRg st="2" end="2"/>
                                            </p:txEl>
                                          </p:spTgt>
                                        </p:tgtEl>
                                        <p:attrNameLst>
                                          <p:attrName>style.visibility</p:attrName>
                                        </p:attrNameLst>
                                      </p:cBhvr>
                                      <p:to>
                                        <p:strVal val="visible"/>
                                      </p:to>
                                    </p:set>
                                    <p:animEffect transition="in" filter="fade">
                                      <p:cBhvr>
                                        <p:cTn id="21" dur="500"/>
                                        <p:tgtEl>
                                          <p:spTgt spid="21507">
                                            <p:txEl>
                                              <p:pRg st="2" end="2"/>
                                            </p:txEl>
                                          </p:spTgt>
                                        </p:tgtEl>
                                      </p:cBhvr>
                                    </p:animEffect>
                                    <p:anim calcmode="lin" valueType="num">
                                      <p:cBhvr>
                                        <p:cTn id="22"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150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1507">
                                            <p:txEl>
                                              <p:pRg st="3" end="3"/>
                                            </p:txEl>
                                          </p:spTgt>
                                        </p:tgtEl>
                                        <p:attrNameLst>
                                          <p:attrName>style.visibility</p:attrName>
                                        </p:attrNameLst>
                                      </p:cBhvr>
                                      <p:to>
                                        <p:strVal val="visible"/>
                                      </p:to>
                                    </p:set>
                                    <p:animEffect transition="in" filter="fade">
                                      <p:cBhvr>
                                        <p:cTn id="28" dur="500"/>
                                        <p:tgtEl>
                                          <p:spTgt spid="21507">
                                            <p:txEl>
                                              <p:pRg st="3" end="3"/>
                                            </p:txEl>
                                          </p:spTgt>
                                        </p:tgtEl>
                                      </p:cBhvr>
                                    </p:animEffect>
                                    <p:anim calcmode="lin" valueType="num">
                                      <p:cBhvr>
                                        <p:cTn id="29"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150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1507">
                                            <p:txEl>
                                              <p:pRg st="4" end="4"/>
                                            </p:txEl>
                                          </p:spTgt>
                                        </p:tgtEl>
                                        <p:attrNameLst>
                                          <p:attrName>style.visibility</p:attrName>
                                        </p:attrNameLst>
                                      </p:cBhvr>
                                      <p:to>
                                        <p:strVal val="visible"/>
                                      </p:to>
                                    </p:set>
                                    <p:animEffect transition="in" filter="fade">
                                      <p:cBhvr>
                                        <p:cTn id="35" dur="500"/>
                                        <p:tgtEl>
                                          <p:spTgt spid="21507">
                                            <p:txEl>
                                              <p:pRg st="4" end="4"/>
                                            </p:txEl>
                                          </p:spTgt>
                                        </p:tgtEl>
                                      </p:cBhvr>
                                    </p:animEffect>
                                    <p:anim calcmode="lin" valueType="num">
                                      <p:cBhvr>
                                        <p:cTn id="36"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2150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r>
              <a:rPr lang="en-US"/>
              <a:t>Genetics</a:t>
            </a:r>
          </a:p>
        </p:txBody>
      </p:sp>
      <p:sp>
        <p:nvSpPr>
          <p:cNvPr id="62467" name="Rectangle 3"/>
          <p:cNvSpPr>
            <a:spLocks noGrp="1" noRot="1" noChangeArrowheads="1"/>
          </p:cNvSpPr>
          <p:nvPr>
            <p:ph type="body" idx="1"/>
          </p:nvPr>
        </p:nvSpPr>
        <p:spPr/>
        <p:txBody>
          <a:bodyPr/>
          <a:lstStyle/>
          <a:p>
            <a:pPr>
              <a:buClr>
                <a:schemeClr val="tx2"/>
              </a:buClr>
              <a:buFont typeface="Wingdings" pitchFamily="2" charset="2"/>
              <a:buNone/>
            </a:pPr>
            <a:r>
              <a:rPr lang="en-US" sz="2900"/>
              <a:t>C. Sources of Genetic Variation</a:t>
            </a:r>
          </a:p>
          <a:p>
            <a:pPr lvl="1">
              <a:buClr>
                <a:schemeClr val="tx2"/>
              </a:buClr>
              <a:buFontTx/>
              <a:buNone/>
            </a:pPr>
            <a:r>
              <a:rPr lang="en-US" sz="2900"/>
              <a:t>1. Mendel’s Law of Segregation</a:t>
            </a:r>
          </a:p>
          <a:p>
            <a:pPr lvl="2">
              <a:buClr>
                <a:schemeClr val="tx2"/>
              </a:buClr>
              <a:buFont typeface="Wingdings" pitchFamily="2" charset="2"/>
              <a:buNone/>
            </a:pPr>
            <a:r>
              <a:rPr lang="en-US" sz="2900"/>
              <a:t>A) Each organism contains two factors (alleles) for each trait and these randomly align along the metaphase plate.</a:t>
            </a:r>
          </a:p>
          <a:p>
            <a:pPr lvl="2">
              <a:buClr>
                <a:schemeClr val="tx2"/>
              </a:buClr>
              <a:buFont typeface="Wingdings" pitchFamily="2" charset="2"/>
              <a:buNone/>
            </a:pPr>
            <a:r>
              <a:rPr lang="en-US" sz="2900"/>
              <a:t>B) The factors then segregate during the formation of gametes so that each gamete contains only one factor for each trait.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fade">
                                      <p:cBhvr>
                                        <p:cTn id="7" dur="500"/>
                                        <p:tgtEl>
                                          <p:spTgt spid="62467">
                                            <p:txEl>
                                              <p:pRg st="0" end="0"/>
                                            </p:txEl>
                                          </p:spTgt>
                                        </p:tgtEl>
                                      </p:cBhvr>
                                    </p:animEffect>
                                    <p:anim calcmode="lin" valueType="num">
                                      <p:cBhvr>
                                        <p:cTn id="8"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24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2467">
                                            <p:txEl>
                                              <p:pRg st="1" end="1"/>
                                            </p:txEl>
                                          </p:spTgt>
                                        </p:tgtEl>
                                        <p:attrNameLst>
                                          <p:attrName>style.visibility</p:attrName>
                                        </p:attrNameLst>
                                      </p:cBhvr>
                                      <p:to>
                                        <p:strVal val="visible"/>
                                      </p:to>
                                    </p:set>
                                    <p:animEffect transition="in" filter="fade">
                                      <p:cBhvr>
                                        <p:cTn id="14" dur="500"/>
                                        <p:tgtEl>
                                          <p:spTgt spid="62467">
                                            <p:txEl>
                                              <p:pRg st="1" end="1"/>
                                            </p:txEl>
                                          </p:spTgt>
                                        </p:tgtEl>
                                      </p:cBhvr>
                                    </p:animEffect>
                                    <p:anim calcmode="lin" valueType="num">
                                      <p:cBhvr>
                                        <p:cTn id="15"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246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2467">
                                            <p:txEl>
                                              <p:pRg st="2" end="2"/>
                                            </p:txEl>
                                          </p:spTgt>
                                        </p:tgtEl>
                                        <p:attrNameLst>
                                          <p:attrName>style.visibility</p:attrName>
                                        </p:attrNameLst>
                                      </p:cBhvr>
                                      <p:to>
                                        <p:strVal val="visible"/>
                                      </p:to>
                                    </p:set>
                                    <p:animEffect transition="in" filter="fade">
                                      <p:cBhvr>
                                        <p:cTn id="21" dur="500"/>
                                        <p:tgtEl>
                                          <p:spTgt spid="62467">
                                            <p:txEl>
                                              <p:pRg st="2" end="2"/>
                                            </p:txEl>
                                          </p:spTgt>
                                        </p:tgtEl>
                                      </p:cBhvr>
                                    </p:animEffect>
                                    <p:anim calcmode="lin" valueType="num">
                                      <p:cBhvr>
                                        <p:cTn id="22" dur="5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246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62467">
                                            <p:txEl>
                                              <p:pRg st="3" end="3"/>
                                            </p:txEl>
                                          </p:spTgt>
                                        </p:tgtEl>
                                        <p:attrNameLst>
                                          <p:attrName>style.visibility</p:attrName>
                                        </p:attrNameLst>
                                      </p:cBhvr>
                                      <p:to>
                                        <p:strVal val="visible"/>
                                      </p:to>
                                    </p:set>
                                    <p:animEffect transition="in" filter="fade">
                                      <p:cBhvr>
                                        <p:cTn id="28" dur="500"/>
                                        <p:tgtEl>
                                          <p:spTgt spid="62467">
                                            <p:txEl>
                                              <p:pRg st="3" end="3"/>
                                            </p:txEl>
                                          </p:spTgt>
                                        </p:tgtEl>
                                      </p:cBhvr>
                                    </p:animEffect>
                                    <p:anim calcmode="lin" valueType="num">
                                      <p:cBhvr>
                                        <p:cTn id="29" dur="5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62467">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p:txBody>
          <a:bodyPr/>
          <a:lstStyle/>
          <a:p>
            <a:r>
              <a:rPr lang="en-US"/>
              <a:t>Genetics</a:t>
            </a:r>
          </a:p>
        </p:txBody>
      </p:sp>
      <p:sp>
        <p:nvSpPr>
          <p:cNvPr id="64515" name="Rectangle 3"/>
          <p:cNvSpPr>
            <a:spLocks noGrp="1" noRot="1" noChangeArrowheads="1"/>
          </p:cNvSpPr>
          <p:nvPr>
            <p:ph type="body" idx="1"/>
          </p:nvPr>
        </p:nvSpPr>
        <p:spPr/>
        <p:txBody>
          <a:bodyPr/>
          <a:lstStyle/>
          <a:p>
            <a:pPr lvl="1">
              <a:lnSpc>
                <a:spcPct val="90000"/>
              </a:lnSpc>
              <a:buClr>
                <a:schemeClr val="tx2"/>
              </a:buClr>
              <a:buFontTx/>
              <a:buNone/>
            </a:pPr>
            <a:r>
              <a:rPr lang="en-US" sz="3000"/>
              <a:t>C) This reshuffling of the factors helps explain how variations come about and why offspring differ from their parents.</a:t>
            </a:r>
          </a:p>
          <a:p>
            <a:pPr>
              <a:lnSpc>
                <a:spcPct val="90000"/>
              </a:lnSpc>
              <a:buClr>
                <a:schemeClr val="tx2"/>
              </a:buClr>
              <a:buFont typeface="Wingdings" pitchFamily="2" charset="2"/>
              <a:buNone/>
            </a:pPr>
            <a:r>
              <a:rPr lang="en-US" sz="3000"/>
              <a:t>2. Law of Independent Assortment</a:t>
            </a:r>
          </a:p>
          <a:p>
            <a:pPr lvl="1">
              <a:lnSpc>
                <a:spcPct val="90000"/>
              </a:lnSpc>
              <a:buClr>
                <a:schemeClr val="tx2"/>
              </a:buClr>
              <a:buFontTx/>
              <a:buNone/>
            </a:pPr>
            <a:r>
              <a:rPr lang="en-US" sz="3000"/>
              <a:t>A) Members of one pair of factors separate independently of members of another pair of factors.</a:t>
            </a:r>
          </a:p>
          <a:p>
            <a:pPr lvl="1">
              <a:lnSpc>
                <a:spcPct val="90000"/>
              </a:lnSpc>
              <a:buClr>
                <a:schemeClr val="tx2"/>
              </a:buClr>
              <a:buFontTx/>
              <a:buNone/>
            </a:pPr>
            <a:r>
              <a:rPr lang="en-US" sz="3000"/>
              <a:t>B) Therefore, all possible combinations of factors can occur in the gametes.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500"/>
                                        <p:tgtEl>
                                          <p:spTgt spid="64515">
                                            <p:txEl>
                                              <p:pRg st="0" end="0"/>
                                            </p:txEl>
                                          </p:spTgt>
                                        </p:tgtEl>
                                      </p:cBhvr>
                                    </p:animEffect>
                                    <p:anim calcmode="lin" valueType="num">
                                      <p:cBhvr>
                                        <p:cTn id="8" dur="5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451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4515">
                                            <p:txEl>
                                              <p:pRg st="1" end="1"/>
                                            </p:txEl>
                                          </p:spTgt>
                                        </p:tgtEl>
                                        <p:attrNameLst>
                                          <p:attrName>style.visibility</p:attrName>
                                        </p:attrNameLst>
                                      </p:cBhvr>
                                      <p:to>
                                        <p:strVal val="visible"/>
                                      </p:to>
                                    </p:set>
                                    <p:animEffect transition="in" filter="fade">
                                      <p:cBhvr>
                                        <p:cTn id="14" dur="500"/>
                                        <p:tgtEl>
                                          <p:spTgt spid="64515">
                                            <p:txEl>
                                              <p:pRg st="1" end="1"/>
                                            </p:txEl>
                                          </p:spTgt>
                                        </p:tgtEl>
                                      </p:cBhvr>
                                    </p:animEffect>
                                    <p:anim calcmode="lin" valueType="num">
                                      <p:cBhvr>
                                        <p:cTn id="15" dur="5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451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4515">
                                            <p:txEl>
                                              <p:pRg st="2" end="2"/>
                                            </p:txEl>
                                          </p:spTgt>
                                        </p:tgtEl>
                                        <p:attrNameLst>
                                          <p:attrName>style.visibility</p:attrName>
                                        </p:attrNameLst>
                                      </p:cBhvr>
                                      <p:to>
                                        <p:strVal val="visible"/>
                                      </p:to>
                                    </p:set>
                                    <p:animEffect transition="in" filter="fade">
                                      <p:cBhvr>
                                        <p:cTn id="21" dur="500"/>
                                        <p:tgtEl>
                                          <p:spTgt spid="64515">
                                            <p:txEl>
                                              <p:pRg st="2" end="2"/>
                                            </p:txEl>
                                          </p:spTgt>
                                        </p:tgtEl>
                                      </p:cBhvr>
                                    </p:animEffect>
                                    <p:anim calcmode="lin" valueType="num">
                                      <p:cBhvr>
                                        <p:cTn id="22" dur="5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451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64515">
                                            <p:txEl>
                                              <p:pRg st="3" end="3"/>
                                            </p:txEl>
                                          </p:spTgt>
                                        </p:tgtEl>
                                        <p:attrNameLst>
                                          <p:attrName>style.visibility</p:attrName>
                                        </p:attrNameLst>
                                      </p:cBhvr>
                                      <p:to>
                                        <p:strVal val="visible"/>
                                      </p:to>
                                    </p:set>
                                    <p:animEffect transition="in" filter="fade">
                                      <p:cBhvr>
                                        <p:cTn id="28" dur="500"/>
                                        <p:tgtEl>
                                          <p:spTgt spid="64515">
                                            <p:txEl>
                                              <p:pRg st="3" end="3"/>
                                            </p:txEl>
                                          </p:spTgt>
                                        </p:tgtEl>
                                      </p:cBhvr>
                                    </p:animEffect>
                                    <p:anim calcmode="lin" valueType="num">
                                      <p:cBhvr>
                                        <p:cTn id="29" dur="500" fill="hold"/>
                                        <p:tgtEl>
                                          <p:spTgt spid="64515">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6451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r>
              <a:rPr lang="en-US"/>
              <a:t>Genetics</a:t>
            </a:r>
          </a:p>
        </p:txBody>
      </p:sp>
      <p:sp>
        <p:nvSpPr>
          <p:cNvPr id="66563" name="Rectangle 3"/>
          <p:cNvSpPr>
            <a:spLocks noGrp="1" noRot="1" noChangeArrowheads="1"/>
          </p:cNvSpPr>
          <p:nvPr>
            <p:ph type="body" idx="1"/>
          </p:nvPr>
        </p:nvSpPr>
        <p:spPr/>
        <p:txBody>
          <a:bodyPr/>
          <a:lstStyle/>
          <a:p>
            <a:pPr>
              <a:buClr>
                <a:schemeClr val="tx2"/>
              </a:buClr>
              <a:buFontTx/>
              <a:buNone/>
            </a:pPr>
            <a:r>
              <a:rPr lang="en-US" sz="3000"/>
              <a:t>3. Crossing over of homologous genes </a:t>
            </a:r>
          </a:p>
          <a:p>
            <a:pPr lvl="1">
              <a:buClr>
                <a:schemeClr val="tx2"/>
              </a:buClr>
              <a:buFontTx/>
              <a:buNone/>
            </a:pPr>
            <a:r>
              <a:rPr lang="en-US" sz="3000"/>
              <a:t>A) During Meiosis I (prophase I), two of the four chromatids (one maternal &amp; the other paternal) may cross over at one or more points and exchange corresponding gene segments.</a:t>
            </a:r>
          </a:p>
          <a:p>
            <a:pPr lvl="1">
              <a:buClr>
                <a:schemeClr val="tx2"/>
              </a:buClr>
              <a:buFontTx/>
              <a:buNone/>
            </a:pPr>
            <a:r>
              <a:rPr lang="en-US" sz="3000"/>
              <a:t>B) The recombinant chromosomes contain new gene combinations, adding to the variability arising from independent assortment.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fade">
                                      <p:cBhvr>
                                        <p:cTn id="7" dur="500"/>
                                        <p:tgtEl>
                                          <p:spTgt spid="66563">
                                            <p:txEl>
                                              <p:pRg st="0" end="0"/>
                                            </p:txEl>
                                          </p:spTgt>
                                        </p:tgtEl>
                                      </p:cBhvr>
                                    </p:animEffect>
                                    <p:anim calcmode="lin" valueType="num">
                                      <p:cBhvr>
                                        <p:cTn id="8"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656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6563">
                                            <p:txEl>
                                              <p:pRg st="1" end="1"/>
                                            </p:txEl>
                                          </p:spTgt>
                                        </p:tgtEl>
                                        <p:attrNameLst>
                                          <p:attrName>style.visibility</p:attrName>
                                        </p:attrNameLst>
                                      </p:cBhvr>
                                      <p:to>
                                        <p:strVal val="visible"/>
                                      </p:to>
                                    </p:set>
                                    <p:animEffect transition="in" filter="fade">
                                      <p:cBhvr>
                                        <p:cTn id="14" dur="500"/>
                                        <p:tgtEl>
                                          <p:spTgt spid="66563">
                                            <p:txEl>
                                              <p:pRg st="1" end="1"/>
                                            </p:txEl>
                                          </p:spTgt>
                                        </p:tgtEl>
                                      </p:cBhvr>
                                    </p:animEffect>
                                    <p:anim calcmode="lin" valueType="num">
                                      <p:cBhvr>
                                        <p:cTn id="15" dur="5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656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6563">
                                            <p:txEl>
                                              <p:pRg st="2" end="2"/>
                                            </p:txEl>
                                          </p:spTgt>
                                        </p:tgtEl>
                                        <p:attrNameLst>
                                          <p:attrName>style.visibility</p:attrName>
                                        </p:attrNameLst>
                                      </p:cBhvr>
                                      <p:to>
                                        <p:strVal val="visible"/>
                                      </p:to>
                                    </p:set>
                                    <p:animEffect transition="in" filter="fade">
                                      <p:cBhvr>
                                        <p:cTn id="21" dur="500"/>
                                        <p:tgtEl>
                                          <p:spTgt spid="66563">
                                            <p:txEl>
                                              <p:pRg st="2" end="2"/>
                                            </p:txEl>
                                          </p:spTgt>
                                        </p:tgtEl>
                                      </p:cBhvr>
                                    </p:animEffect>
                                    <p:anim calcmode="lin" valueType="num">
                                      <p:cBhvr>
                                        <p:cTn id="22" dur="5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6563">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r>
              <a:rPr lang="en-US"/>
              <a:t>Genetics</a:t>
            </a:r>
          </a:p>
        </p:txBody>
      </p:sp>
      <p:sp>
        <p:nvSpPr>
          <p:cNvPr id="4099" name="Rectangle 3"/>
          <p:cNvSpPr>
            <a:spLocks noGrp="1" noRot="1" noChangeArrowheads="1"/>
          </p:cNvSpPr>
          <p:nvPr>
            <p:ph type="body" idx="1"/>
          </p:nvPr>
        </p:nvSpPr>
        <p:spPr/>
        <p:txBody>
          <a:bodyPr/>
          <a:lstStyle/>
          <a:p>
            <a:pPr lvl="1">
              <a:buClr>
                <a:schemeClr val="tx2"/>
              </a:buClr>
              <a:buFontTx/>
              <a:buNone/>
            </a:pPr>
            <a:r>
              <a:rPr lang="en-US" sz="3000"/>
              <a:t>A) Autosomes – of the 23 pairs of chromosomes present in human cells, 22 pairs of them have nothing to do with the sex of the individual.</a:t>
            </a:r>
          </a:p>
          <a:p>
            <a:pPr lvl="1">
              <a:buClr>
                <a:schemeClr val="tx2"/>
              </a:buClr>
              <a:buFontTx/>
              <a:buNone/>
            </a:pPr>
            <a:r>
              <a:rPr lang="en-US" sz="3000"/>
              <a:t>B) Sex chromosomes – of the 23 pairs of chromosomes present in human cells, 1 pair determines the sex of the individual.</a:t>
            </a:r>
          </a:p>
          <a:p>
            <a:pPr>
              <a:buClr>
                <a:schemeClr val="tx2"/>
              </a:buClr>
              <a:buFont typeface="Wingdings" pitchFamily="2" charset="2"/>
              <a:buNone/>
            </a:pPr>
            <a:r>
              <a:rPr lang="en-US" sz="3000"/>
              <a:t>3. Gene – one of the biological units of heredity that determines the traits of an individual.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anim calcmode="lin" valueType="num">
                                      <p:cBhvr>
                                        <p:cTn id="8"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09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500"/>
                                        <p:tgtEl>
                                          <p:spTgt spid="4099">
                                            <p:txEl>
                                              <p:pRg st="1" end="1"/>
                                            </p:txEl>
                                          </p:spTgt>
                                        </p:tgtEl>
                                      </p:cBhvr>
                                    </p:animEffect>
                                    <p:anim calcmode="lin" valueType="num">
                                      <p:cBhvr>
                                        <p:cTn id="15"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09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500"/>
                                        <p:tgtEl>
                                          <p:spTgt spid="4099">
                                            <p:txEl>
                                              <p:pRg st="2" end="2"/>
                                            </p:txEl>
                                          </p:spTgt>
                                        </p:tgtEl>
                                      </p:cBhvr>
                                    </p:animEffect>
                                    <p:anim calcmode="lin" valueType="num">
                                      <p:cBhvr>
                                        <p:cTn id="22"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4099">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r>
              <a:rPr lang="en-US"/>
              <a:t>Genetics</a:t>
            </a:r>
          </a:p>
        </p:txBody>
      </p:sp>
      <p:sp>
        <p:nvSpPr>
          <p:cNvPr id="68611" name="Rectangle 3"/>
          <p:cNvSpPr>
            <a:spLocks noGrp="1" noRot="1" noChangeArrowheads="1"/>
          </p:cNvSpPr>
          <p:nvPr>
            <p:ph type="body" idx="1"/>
          </p:nvPr>
        </p:nvSpPr>
        <p:spPr/>
        <p:txBody>
          <a:bodyPr/>
          <a:lstStyle/>
          <a:p>
            <a:pPr>
              <a:buClr>
                <a:schemeClr val="tx2"/>
              </a:buClr>
              <a:buFont typeface="Wingdings" pitchFamily="2" charset="2"/>
              <a:buNone/>
            </a:pPr>
            <a:r>
              <a:rPr lang="en-US" dirty="0"/>
              <a:t>4. Random Fertilization</a:t>
            </a:r>
          </a:p>
          <a:p>
            <a:pPr lvl="1">
              <a:buClr>
                <a:schemeClr val="tx2"/>
              </a:buClr>
              <a:buFontTx/>
              <a:buNone/>
            </a:pPr>
            <a:r>
              <a:rPr lang="en-US" sz="3200" dirty="0"/>
              <a:t>A) The third source of genetic variation is random fertilization of eggs by sperm.</a:t>
            </a:r>
          </a:p>
          <a:p>
            <a:pPr lvl="1">
              <a:buClr>
                <a:schemeClr val="tx2"/>
              </a:buClr>
              <a:buFontTx/>
              <a:buNone/>
            </a:pPr>
            <a:r>
              <a:rPr lang="en-US" sz="3200" dirty="0"/>
              <a:t>B) When just considering independent </a:t>
            </a:r>
            <a:r>
              <a:rPr lang="en-US" sz="3200" dirty="0" smtClean="0"/>
              <a:t>assortment, crossing over </a:t>
            </a:r>
            <a:r>
              <a:rPr lang="en-US" sz="3200" dirty="0"/>
              <a:t>and random fertilization, any resulting offspring represents one out of the close to </a:t>
            </a:r>
            <a:r>
              <a:rPr lang="en-US" sz="3200"/>
              <a:t>72 </a:t>
            </a:r>
            <a:r>
              <a:rPr lang="en-US" sz="3200" smtClean="0"/>
              <a:t>TRILLION zygotes </a:t>
            </a:r>
            <a:r>
              <a:rPr lang="en-US" sz="3200" dirty="0"/>
              <a:t>possible.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500"/>
                                        <p:tgtEl>
                                          <p:spTgt spid="68611">
                                            <p:txEl>
                                              <p:pRg st="0" end="0"/>
                                            </p:txEl>
                                          </p:spTgt>
                                        </p:tgtEl>
                                      </p:cBhvr>
                                    </p:animEffect>
                                    <p:anim calcmode="lin" valueType="num">
                                      <p:cBhvr>
                                        <p:cTn id="8"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861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8611">
                                            <p:txEl>
                                              <p:pRg st="1" end="1"/>
                                            </p:txEl>
                                          </p:spTgt>
                                        </p:tgtEl>
                                        <p:attrNameLst>
                                          <p:attrName>style.visibility</p:attrName>
                                        </p:attrNameLst>
                                      </p:cBhvr>
                                      <p:to>
                                        <p:strVal val="visible"/>
                                      </p:to>
                                    </p:set>
                                    <p:animEffect transition="in" filter="fade">
                                      <p:cBhvr>
                                        <p:cTn id="14" dur="500"/>
                                        <p:tgtEl>
                                          <p:spTgt spid="68611">
                                            <p:txEl>
                                              <p:pRg st="1" end="1"/>
                                            </p:txEl>
                                          </p:spTgt>
                                        </p:tgtEl>
                                      </p:cBhvr>
                                    </p:animEffect>
                                    <p:anim calcmode="lin" valueType="num">
                                      <p:cBhvr>
                                        <p:cTn id="15"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861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8611">
                                            <p:txEl>
                                              <p:pRg st="2" end="2"/>
                                            </p:txEl>
                                          </p:spTgt>
                                        </p:tgtEl>
                                        <p:attrNameLst>
                                          <p:attrName>style.visibility</p:attrName>
                                        </p:attrNameLst>
                                      </p:cBhvr>
                                      <p:to>
                                        <p:strVal val="visible"/>
                                      </p:to>
                                    </p:set>
                                    <p:animEffect transition="in" filter="fade">
                                      <p:cBhvr>
                                        <p:cTn id="21" dur="500"/>
                                        <p:tgtEl>
                                          <p:spTgt spid="68611">
                                            <p:txEl>
                                              <p:pRg st="2" end="2"/>
                                            </p:txEl>
                                          </p:spTgt>
                                        </p:tgtEl>
                                      </p:cBhvr>
                                    </p:animEffect>
                                    <p:anim calcmode="lin" valueType="num">
                                      <p:cBhvr>
                                        <p:cTn id="22"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8611">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r>
              <a:rPr lang="en-US"/>
              <a:t>Genetics</a:t>
            </a:r>
          </a:p>
        </p:txBody>
      </p:sp>
      <p:sp>
        <p:nvSpPr>
          <p:cNvPr id="5123" name="Rectangle 3"/>
          <p:cNvSpPr>
            <a:spLocks noGrp="1" noRot="1" noChangeArrowheads="1"/>
          </p:cNvSpPr>
          <p:nvPr>
            <p:ph type="body" idx="1"/>
          </p:nvPr>
        </p:nvSpPr>
        <p:spPr/>
        <p:txBody>
          <a:bodyPr/>
          <a:lstStyle/>
          <a:p>
            <a:pPr>
              <a:lnSpc>
                <a:spcPct val="90000"/>
              </a:lnSpc>
              <a:buClr>
                <a:schemeClr val="tx2"/>
              </a:buClr>
              <a:buFont typeface="Wingdings" pitchFamily="2" charset="2"/>
              <a:buNone/>
            </a:pPr>
            <a:r>
              <a:rPr lang="en-US"/>
              <a:t>4. Alleles – different versions or alternate forms of a gene (example: blue eyes, brown eyes, green eyes, etc).  Alleles are often designated as being dominant or recessive.</a:t>
            </a:r>
          </a:p>
          <a:p>
            <a:pPr lvl="1">
              <a:lnSpc>
                <a:spcPct val="90000"/>
              </a:lnSpc>
              <a:buClr>
                <a:schemeClr val="tx2"/>
              </a:buClr>
              <a:buFontTx/>
              <a:buNone/>
            </a:pPr>
            <a:r>
              <a:rPr lang="en-US" sz="3200"/>
              <a:t>A) Dominant alleles can mask the effects of other alleles (ex: widow’s peak). These alleles are always designated with a capital letter such as “A”.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anim calcmode="lin" valueType="num">
                                      <p:cBhvr>
                                        <p:cTn id="8"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12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500"/>
                                        <p:tgtEl>
                                          <p:spTgt spid="5123">
                                            <p:txEl>
                                              <p:pRg st="1" end="1"/>
                                            </p:txEl>
                                          </p:spTgt>
                                        </p:tgtEl>
                                      </p:cBhvr>
                                    </p:animEffect>
                                    <p:anim calcmode="lin" valueType="num">
                                      <p:cBhvr>
                                        <p:cTn id="15"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5123">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a:t>Genetics</a:t>
            </a:r>
          </a:p>
        </p:txBody>
      </p:sp>
      <p:sp>
        <p:nvSpPr>
          <p:cNvPr id="6147" name="Rectangle 3"/>
          <p:cNvSpPr>
            <a:spLocks noGrp="1" noRot="1" noChangeArrowheads="1"/>
          </p:cNvSpPr>
          <p:nvPr>
            <p:ph type="body" idx="1"/>
          </p:nvPr>
        </p:nvSpPr>
        <p:spPr/>
        <p:txBody>
          <a:bodyPr/>
          <a:lstStyle/>
          <a:p>
            <a:pPr lvl="1">
              <a:buClr>
                <a:schemeClr val="tx2"/>
              </a:buClr>
              <a:buFontTx/>
              <a:buNone/>
            </a:pPr>
            <a:r>
              <a:rPr lang="en-US" sz="3200"/>
              <a:t>B) Recessive alleles are easily masked by the effects of other alleles (ex: straight hairline).  These alleles are always designated with a lower case letter such as “a”.</a:t>
            </a:r>
          </a:p>
          <a:p>
            <a:pPr>
              <a:buClr>
                <a:schemeClr val="tx2"/>
              </a:buClr>
              <a:buFont typeface="Wingdings" pitchFamily="2" charset="2"/>
              <a:buNone/>
            </a:pPr>
            <a:r>
              <a:rPr lang="en-US"/>
              <a:t>5. Genotype – a person’s combination of alleles.</a:t>
            </a:r>
          </a:p>
          <a:p>
            <a:pPr lvl="1">
              <a:buClr>
                <a:schemeClr val="tx2"/>
              </a:buClr>
              <a:buFontTx/>
              <a:buNone/>
            </a:pPr>
            <a:r>
              <a:rPr lang="en-US" sz="3200"/>
              <a:t>A) Homozygous dominant – the person possesses two dominant alleles (AA).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anim calcmode="lin" valueType="num">
                                      <p:cBhvr>
                                        <p:cTn id="8"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4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500"/>
                                        <p:tgtEl>
                                          <p:spTgt spid="6147">
                                            <p:txEl>
                                              <p:pRg st="1" end="1"/>
                                            </p:txEl>
                                          </p:spTgt>
                                        </p:tgtEl>
                                      </p:cBhvr>
                                    </p:animEffect>
                                    <p:anim calcmode="lin" valueType="num">
                                      <p:cBhvr>
                                        <p:cTn id="15"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14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Effect transition="in" filter="fade">
                                      <p:cBhvr>
                                        <p:cTn id="21" dur="500"/>
                                        <p:tgtEl>
                                          <p:spTgt spid="6147">
                                            <p:txEl>
                                              <p:pRg st="2" end="2"/>
                                            </p:txEl>
                                          </p:spTgt>
                                        </p:tgtEl>
                                      </p:cBhvr>
                                    </p:animEffect>
                                    <p:anim calcmode="lin" valueType="num">
                                      <p:cBhvr>
                                        <p:cTn id="22"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147">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r>
              <a:rPr lang="en-US"/>
              <a:t>Genetics</a:t>
            </a:r>
          </a:p>
        </p:txBody>
      </p:sp>
      <p:sp>
        <p:nvSpPr>
          <p:cNvPr id="7171" name="Rectangle 3"/>
          <p:cNvSpPr>
            <a:spLocks noGrp="1" noRot="1" noChangeArrowheads="1"/>
          </p:cNvSpPr>
          <p:nvPr>
            <p:ph type="body" idx="1"/>
          </p:nvPr>
        </p:nvSpPr>
        <p:spPr/>
        <p:txBody>
          <a:bodyPr/>
          <a:lstStyle/>
          <a:p>
            <a:pPr lvl="1">
              <a:buClr>
                <a:schemeClr val="tx2"/>
              </a:buClr>
              <a:buFontTx/>
              <a:buNone/>
            </a:pPr>
            <a:r>
              <a:rPr lang="en-US" sz="3000" dirty="0"/>
              <a:t>B) Heterozygous – the person possesses one dominant allele and one recessive allele (</a:t>
            </a:r>
            <a:r>
              <a:rPr lang="en-US" sz="3000" dirty="0" err="1"/>
              <a:t>Aa</a:t>
            </a:r>
            <a:r>
              <a:rPr lang="en-US" sz="3000" dirty="0"/>
              <a:t>).</a:t>
            </a:r>
          </a:p>
          <a:p>
            <a:pPr lvl="1">
              <a:buClr>
                <a:schemeClr val="tx2"/>
              </a:buClr>
              <a:buFontTx/>
              <a:buNone/>
            </a:pPr>
            <a:r>
              <a:rPr lang="en-US" sz="3000" dirty="0"/>
              <a:t>C) Homozygous recessive – the person possesses two recessive alleles (</a:t>
            </a:r>
            <a:r>
              <a:rPr lang="en-US" sz="3000" dirty="0" err="1"/>
              <a:t>aa</a:t>
            </a:r>
            <a:r>
              <a:rPr lang="en-US" sz="3000" dirty="0"/>
              <a:t>).</a:t>
            </a:r>
          </a:p>
          <a:p>
            <a:pPr>
              <a:buClr>
                <a:schemeClr val="tx2"/>
              </a:buClr>
              <a:buFont typeface="Wingdings" pitchFamily="2" charset="2"/>
              <a:buNone/>
            </a:pPr>
            <a:r>
              <a:rPr lang="en-US" sz="3000" dirty="0"/>
              <a:t>6. Phenotype – a person’s </a:t>
            </a:r>
            <a:r>
              <a:rPr lang="en-US" sz="3000" dirty="0" smtClean="0"/>
              <a:t>physical </a:t>
            </a:r>
            <a:r>
              <a:rPr lang="en-US" sz="3000" dirty="0"/>
              <a:t>expression of their </a:t>
            </a:r>
            <a:r>
              <a:rPr lang="en-US" sz="3000" dirty="0" smtClean="0"/>
              <a:t>genetic make-up (genotype</a:t>
            </a:r>
            <a:r>
              <a:rPr lang="en-US" sz="3000" dirty="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anim calcmode="lin" valueType="num">
                                      <p:cBhvr>
                                        <p:cTn id="8"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17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500"/>
                                        <p:tgtEl>
                                          <p:spTgt spid="7171">
                                            <p:txEl>
                                              <p:pRg st="1" end="1"/>
                                            </p:txEl>
                                          </p:spTgt>
                                        </p:tgtEl>
                                      </p:cBhvr>
                                    </p:animEffect>
                                    <p:anim calcmode="lin" valueType="num">
                                      <p:cBhvr>
                                        <p:cTn id="15"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717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500"/>
                                        <p:tgtEl>
                                          <p:spTgt spid="7171">
                                            <p:txEl>
                                              <p:pRg st="2" end="2"/>
                                            </p:txEl>
                                          </p:spTgt>
                                        </p:tgtEl>
                                      </p:cBhvr>
                                    </p:animEffect>
                                    <p:anim calcmode="lin" valueType="num">
                                      <p:cBhvr>
                                        <p:cTn id="22"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7171">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a:t>Genetics</a:t>
            </a:r>
          </a:p>
        </p:txBody>
      </p:sp>
      <p:sp>
        <p:nvSpPr>
          <p:cNvPr id="8195" name="Rectangle 3"/>
          <p:cNvSpPr>
            <a:spLocks noGrp="1" noRot="1" noChangeArrowheads="1"/>
          </p:cNvSpPr>
          <p:nvPr>
            <p:ph type="body" idx="1"/>
          </p:nvPr>
        </p:nvSpPr>
        <p:spPr/>
        <p:txBody>
          <a:bodyPr/>
          <a:lstStyle/>
          <a:p>
            <a:pPr>
              <a:buClr>
                <a:schemeClr val="tx2"/>
              </a:buClr>
              <a:buFont typeface="Wingdings" pitchFamily="2" charset="2"/>
              <a:buNone/>
            </a:pPr>
            <a:r>
              <a:rPr lang="en-US" dirty="0"/>
              <a:t>A) A homozygous dominant person shows the dominant trait on the outside.</a:t>
            </a:r>
          </a:p>
          <a:p>
            <a:pPr>
              <a:buClr>
                <a:schemeClr val="tx2"/>
              </a:buClr>
              <a:buFont typeface="Wingdings" pitchFamily="2" charset="2"/>
              <a:buNone/>
            </a:pPr>
            <a:r>
              <a:rPr lang="en-US" dirty="0"/>
              <a:t>B) A homozygous recessive person shows the recessive trait on the outside.</a:t>
            </a:r>
          </a:p>
          <a:p>
            <a:pPr>
              <a:buClr>
                <a:schemeClr val="tx2"/>
              </a:buClr>
              <a:buFont typeface="Wingdings" pitchFamily="2" charset="2"/>
              <a:buNone/>
            </a:pPr>
            <a:r>
              <a:rPr lang="en-US" dirty="0"/>
              <a:t>C) A heterozygous person </a:t>
            </a:r>
            <a:r>
              <a:rPr lang="en-US" dirty="0" smtClean="0"/>
              <a:t>often shows only the </a:t>
            </a:r>
            <a:r>
              <a:rPr lang="en-US" dirty="0"/>
              <a:t>dominant trait on the outside because the dominant allele masks the presence of the recessive.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anim calcmode="lin" valueType="num">
                                      <p:cBhvr>
                                        <p:cTn id="8"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19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500"/>
                                        <p:tgtEl>
                                          <p:spTgt spid="8195">
                                            <p:txEl>
                                              <p:pRg st="1" end="1"/>
                                            </p:txEl>
                                          </p:spTgt>
                                        </p:tgtEl>
                                      </p:cBhvr>
                                    </p:animEffect>
                                    <p:anim calcmode="lin" valueType="num">
                                      <p:cBhvr>
                                        <p:cTn id="15"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19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500"/>
                                        <p:tgtEl>
                                          <p:spTgt spid="8195">
                                            <p:txEl>
                                              <p:pRg st="2" end="2"/>
                                            </p:txEl>
                                          </p:spTgt>
                                        </p:tgtEl>
                                      </p:cBhvr>
                                    </p:animEffect>
                                    <p:anim calcmode="lin" valueType="num">
                                      <p:cBhvr>
                                        <p:cTn id="22"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195">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a:t>Genetics</a:t>
            </a:r>
          </a:p>
        </p:txBody>
      </p:sp>
      <p:sp>
        <p:nvSpPr>
          <p:cNvPr id="13315" name="Rectangle 3"/>
          <p:cNvSpPr>
            <a:spLocks noGrp="1" noRot="1" noChangeArrowheads="1"/>
          </p:cNvSpPr>
          <p:nvPr>
            <p:ph type="body" idx="1"/>
          </p:nvPr>
        </p:nvSpPr>
        <p:spPr/>
        <p:txBody>
          <a:bodyPr/>
          <a:lstStyle/>
          <a:p>
            <a:pPr>
              <a:buClr>
                <a:schemeClr val="tx2"/>
              </a:buClr>
              <a:buFont typeface="Wingdings" pitchFamily="2" charset="2"/>
              <a:buNone/>
            </a:pPr>
            <a:r>
              <a:rPr lang="en-US"/>
              <a:t>B. Types of Inheritance</a:t>
            </a:r>
          </a:p>
          <a:p>
            <a:pPr lvl="1">
              <a:buClr>
                <a:schemeClr val="tx2"/>
              </a:buClr>
              <a:buFontTx/>
              <a:buNone/>
            </a:pPr>
            <a:r>
              <a:rPr lang="en-US" sz="3200"/>
              <a:t>1. Dominant-Recessive Inheritance</a:t>
            </a:r>
          </a:p>
          <a:p>
            <a:pPr lvl="2">
              <a:buClr>
                <a:schemeClr val="tx2"/>
              </a:buClr>
              <a:buFont typeface="Wingdings" pitchFamily="2" charset="2"/>
              <a:buNone/>
            </a:pPr>
            <a:r>
              <a:rPr lang="en-US" sz="3200"/>
              <a:t>A) This type of inheritance is common with traits like hitchhiker thumb, rolling the tongue, hairline, PTC tasting, etc.</a:t>
            </a:r>
          </a:p>
          <a:p>
            <a:pPr lvl="2">
              <a:buClr>
                <a:schemeClr val="tx2"/>
              </a:buClr>
              <a:buFont typeface="Wingdings" pitchFamily="2" charset="2"/>
              <a:buNone/>
            </a:pPr>
            <a:r>
              <a:rPr lang="en-US" sz="3200"/>
              <a:t>B) In every case, the dominant trait masks the recessive.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anim calcmode="lin" valueType="num">
                                      <p:cBhvr>
                                        <p:cTn id="8"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331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500"/>
                                        <p:tgtEl>
                                          <p:spTgt spid="13315">
                                            <p:txEl>
                                              <p:pRg st="1" end="1"/>
                                            </p:txEl>
                                          </p:spTgt>
                                        </p:tgtEl>
                                      </p:cBhvr>
                                    </p:animEffect>
                                    <p:anim calcmode="lin" valueType="num">
                                      <p:cBhvr>
                                        <p:cTn id="15"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331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500"/>
                                        <p:tgtEl>
                                          <p:spTgt spid="13315">
                                            <p:txEl>
                                              <p:pRg st="2" end="2"/>
                                            </p:txEl>
                                          </p:spTgt>
                                        </p:tgtEl>
                                      </p:cBhvr>
                                    </p:animEffect>
                                    <p:anim calcmode="lin" valueType="num">
                                      <p:cBhvr>
                                        <p:cTn id="22"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331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Effect transition="in" filter="fade">
                                      <p:cBhvr>
                                        <p:cTn id="28" dur="500"/>
                                        <p:tgtEl>
                                          <p:spTgt spid="13315">
                                            <p:txEl>
                                              <p:pRg st="3" end="3"/>
                                            </p:txEl>
                                          </p:spTgt>
                                        </p:tgtEl>
                                      </p:cBhvr>
                                    </p:animEffect>
                                    <p:anim calcmode="lin" valueType="num">
                                      <p:cBhvr>
                                        <p:cTn id="29"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331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US"/>
              <a:t>Genetics</a:t>
            </a:r>
          </a:p>
        </p:txBody>
      </p:sp>
      <p:sp>
        <p:nvSpPr>
          <p:cNvPr id="14339" name="Rectangle 3"/>
          <p:cNvSpPr>
            <a:spLocks noGrp="1" noRot="1" noChangeArrowheads="1"/>
          </p:cNvSpPr>
          <p:nvPr>
            <p:ph type="body" idx="1"/>
          </p:nvPr>
        </p:nvSpPr>
        <p:spPr/>
        <p:txBody>
          <a:bodyPr/>
          <a:lstStyle/>
          <a:p>
            <a:pPr>
              <a:buClr>
                <a:schemeClr val="tx2"/>
              </a:buClr>
              <a:buFont typeface="Wingdings" pitchFamily="2" charset="2"/>
              <a:buNone/>
            </a:pPr>
            <a:r>
              <a:rPr lang="en-US" sz="2900" dirty="0"/>
              <a:t>C) </a:t>
            </a:r>
            <a:r>
              <a:rPr lang="en-US" sz="2900" dirty="0" err="1"/>
              <a:t>Punnett</a:t>
            </a:r>
            <a:r>
              <a:rPr lang="en-US" sz="2900" dirty="0"/>
              <a:t> Squares are useful tools for determining genetic inheritance of dominant/recessive traits.</a:t>
            </a:r>
          </a:p>
          <a:p>
            <a:pPr lvl="1">
              <a:buClr>
                <a:schemeClr val="tx2"/>
              </a:buClr>
              <a:buFontTx/>
              <a:buNone/>
            </a:pPr>
            <a:r>
              <a:rPr lang="en-US" sz="2900" dirty="0"/>
              <a:t>1) However, </a:t>
            </a:r>
            <a:r>
              <a:rPr lang="en-US" sz="2900" dirty="0" err="1"/>
              <a:t>Punnett</a:t>
            </a:r>
            <a:r>
              <a:rPr lang="en-US" sz="2900" dirty="0"/>
              <a:t> Squares </a:t>
            </a:r>
            <a:r>
              <a:rPr lang="en-US" sz="2900" u="sng" dirty="0"/>
              <a:t>only predict the probability</a:t>
            </a:r>
            <a:r>
              <a:rPr lang="en-US" sz="2900" dirty="0"/>
              <a:t> that offspring will have a particular genotype or phenotype.</a:t>
            </a:r>
          </a:p>
          <a:p>
            <a:pPr lvl="1">
              <a:buClr>
                <a:schemeClr val="tx2"/>
              </a:buClr>
              <a:buFontTx/>
              <a:buNone/>
            </a:pPr>
            <a:r>
              <a:rPr lang="en-US" sz="2900" dirty="0"/>
              <a:t>2) The larger the number of offspring, the more likely that the ratios will conform to the predictions.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anim calcmode="lin" valueType="num">
                                      <p:cBhvr>
                                        <p:cTn id="8"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433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500"/>
                                        <p:tgtEl>
                                          <p:spTgt spid="14339">
                                            <p:txEl>
                                              <p:pRg st="1" end="1"/>
                                            </p:txEl>
                                          </p:spTgt>
                                        </p:tgtEl>
                                      </p:cBhvr>
                                    </p:animEffect>
                                    <p:anim calcmode="lin" valueType="num">
                                      <p:cBhvr>
                                        <p:cTn id="15"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433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500"/>
                                        <p:tgtEl>
                                          <p:spTgt spid="14339">
                                            <p:txEl>
                                              <p:pRg st="2" end="2"/>
                                            </p:txEl>
                                          </p:spTgt>
                                        </p:tgtEl>
                                      </p:cBhvr>
                                    </p:animEffect>
                                    <p:anim calcmode="lin" valueType="num">
                                      <p:cBhvr>
                                        <p:cTn id="22"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4339">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a:t>Genetics</a:t>
            </a:r>
          </a:p>
        </p:txBody>
      </p:sp>
      <p:sp>
        <p:nvSpPr>
          <p:cNvPr id="15363" name="Rectangle 3"/>
          <p:cNvSpPr>
            <a:spLocks noGrp="1" noRot="1" noChangeArrowheads="1"/>
          </p:cNvSpPr>
          <p:nvPr>
            <p:ph type="body" idx="1"/>
          </p:nvPr>
        </p:nvSpPr>
        <p:spPr/>
        <p:txBody>
          <a:bodyPr/>
          <a:lstStyle/>
          <a:p>
            <a:pPr>
              <a:buClr>
                <a:schemeClr val="tx2"/>
              </a:buClr>
              <a:buFont typeface="Wingdings" pitchFamily="2" charset="2"/>
              <a:buNone/>
            </a:pPr>
            <a:r>
              <a:rPr lang="en-US" dirty="0"/>
              <a:t>2. Incomplete Dominant Inheritance</a:t>
            </a:r>
          </a:p>
          <a:p>
            <a:pPr lvl="1">
              <a:buClr>
                <a:schemeClr val="tx2"/>
              </a:buClr>
              <a:buFontTx/>
              <a:buNone/>
            </a:pPr>
            <a:r>
              <a:rPr lang="en-US" sz="3200" dirty="0"/>
              <a:t>A) </a:t>
            </a:r>
            <a:r>
              <a:rPr lang="en-US" sz="3200" dirty="0" smtClean="0"/>
              <a:t>Recessive traits </a:t>
            </a:r>
            <a:r>
              <a:rPr lang="en-US" sz="3200" dirty="0"/>
              <a:t>are not masked in the heterozygous form.  Instead, </a:t>
            </a:r>
            <a:r>
              <a:rPr lang="en-US" sz="3200" dirty="0" smtClean="0"/>
              <a:t>a third phenotype (different from either the dominant or recessive one) is </a:t>
            </a:r>
            <a:r>
              <a:rPr lang="en-US" sz="3200" dirty="0"/>
              <a:t>produced.</a:t>
            </a:r>
          </a:p>
          <a:p>
            <a:pPr lvl="1">
              <a:buClr>
                <a:schemeClr val="tx2"/>
              </a:buClr>
              <a:buFontTx/>
              <a:buNone/>
            </a:pPr>
            <a:r>
              <a:rPr lang="en-US" sz="3200" dirty="0"/>
              <a:t>B) Ex:	A  +  B  =  C (Red flowers  +  White flowers  =  Pink flowers)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anim calcmode="lin" valueType="num">
                                      <p:cBhvr>
                                        <p:cTn id="8"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536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500"/>
                                        <p:tgtEl>
                                          <p:spTgt spid="15363">
                                            <p:txEl>
                                              <p:pRg st="1" end="1"/>
                                            </p:txEl>
                                          </p:spTgt>
                                        </p:tgtEl>
                                      </p:cBhvr>
                                    </p:animEffect>
                                    <p:anim calcmode="lin" valueType="num">
                                      <p:cBhvr>
                                        <p:cTn id="15"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536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fade">
                                      <p:cBhvr>
                                        <p:cTn id="21" dur="500"/>
                                        <p:tgtEl>
                                          <p:spTgt spid="15363">
                                            <p:txEl>
                                              <p:pRg st="2" end="2"/>
                                            </p:txEl>
                                          </p:spTgt>
                                        </p:tgtEl>
                                      </p:cBhvr>
                                    </p:animEffect>
                                    <p:anim calcmode="lin" valueType="num">
                                      <p:cBhvr>
                                        <p:cTn id="22"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5363">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theme/theme1.xml><?xml version="1.0" encoding="utf-8"?>
<a:theme xmlns:a="http://schemas.openxmlformats.org/drawingml/2006/main" name="Clouds">
  <a:themeElements>
    <a:clrScheme name="Clouds 11">
      <a:dk1>
        <a:srgbClr val="4D4D4D"/>
      </a:dk1>
      <a:lt1>
        <a:srgbClr val="FFFF66"/>
      </a:lt1>
      <a:dk2>
        <a:srgbClr val="650BB7"/>
      </a:dk2>
      <a:lt2>
        <a:srgbClr val="FFFF66"/>
      </a:lt2>
      <a:accent1>
        <a:srgbClr val="FF66FF"/>
      </a:accent1>
      <a:accent2>
        <a:srgbClr val="666699"/>
      </a:accent2>
      <a:accent3>
        <a:srgbClr val="B8AAD8"/>
      </a:accent3>
      <a:accent4>
        <a:srgbClr val="DADA56"/>
      </a:accent4>
      <a:accent5>
        <a:srgbClr val="FFB8FF"/>
      </a:accent5>
      <a:accent6>
        <a:srgbClr val="5C5C8A"/>
      </a:accent6>
      <a:hlink>
        <a:srgbClr val="E9E9FF"/>
      </a:hlink>
      <a:folHlink>
        <a:srgbClr val="CCECFF"/>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
      <a:clrScheme name="Clouds 10">
        <a:dk1>
          <a:srgbClr val="4D4D4D"/>
        </a:dk1>
        <a:lt1>
          <a:srgbClr val="FFFFFF"/>
        </a:lt1>
        <a:dk2>
          <a:srgbClr val="650BB7"/>
        </a:dk2>
        <a:lt2>
          <a:srgbClr val="FFFF66"/>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11">
        <a:dk1>
          <a:srgbClr val="4D4D4D"/>
        </a:dk1>
        <a:lt1>
          <a:srgbClr val="FFFF66"/>
        </a:lt1>
        <a:dk2>
          <a:srgbClr val="650BB7"/>
        </a:dk2>
        <a:lt2>
          <a:srgbClr val="FFFF66"/>
        </a:lt2>
        <a:accent1>
          <a:srgbClr val="FF66FF"/>
        </a:accent1>
        <a:accent2>
          <a:srgbClr val="666699"/>
        </a:accent2>
        <a:accent3>
          <a:srgbClr val="B8AAD8"/>
        </a:accent3>
        <a:accent4>
          <a:srgbClr val="DADA56"/>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181</TotalTime>
  <Words>1141</Words>
  <Application>Microsoft Macintosh PowerPoint</Application>
  <PresentationFormat>On-screen Show (4:3)</PresentationFormat>
  <Paragraphs>103</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Wingdings</vt:lpstr>
      <vt:lpstr>Arial</vt:lpstr>
      <vt:lpstr>Clouds</vt:lpstr>
      <vt:lpstr>Genetics</vt:lpstr>
      <vt:lpstr>Genetics</vt:lpstr>
      <vt:lpstr>Genetics</vt:lpstr>
      <vt:lpstr>Genetics</vt:lpstr>
      <vt:lpstr>Genetics</vt:lpstr>
      <vt:lpstr>Genetics</vt:lpstr>
      <vt:lpstr>Genetics</vt:lpstr>
      <vt:lpstr>Genetics</vt:lpstr>
      <vt:lpstr>Genetics</vt:lpstr>
      <vt:lpstr>Genetics</vt:lpstr>
      <vt:lpstr>Genetics</vt:lpstr>
      <vt:lpstr>Genetics</vt:lpstr>
      <vt:lpstr>Genetics</vt:lpstr>
      <vt:lpstr>Genetics</vt:lpstr>
      <vt:lpstr>Genetics</vt:lpstr>
      <vt:lpstr>Genetics</vt:lpstr>
      <vt:lpstr>Genetics</vt:lpstr>
      <vt:lpstr>Genetics</vt:lpstr>
      <vt:lpstr>Genetics</vt:lpstr>
      <vt:lpstr>Genetics</vt:lpstr>
    </vt:vector>
  </TitlesOfParts>
  <Company>Floyd College</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dc:title>
  <dc:creator>Floyd College</dc:creator>
  <cp:lastModifiedBy>Jason Hitzeman</cp:lastModifiedBy>
  <cp:revision>22</cp:revision>
  <dcterms:created xsi:type="dcterms:W3CDTF">2005-04-20T14:37:46Z</dcterms:created>
  <dcterms:modified xsi:type="dcterms:W3CDTF">2017-01-02T22:57:11Z</dcterms:modified>
</cp:coreProperties>
</file>