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vml" ContentType="application/vnd.openxmlformats-officedocument.vmlDrawing"/>
  <Default Extension="gif" ContentType="image/gif"/>
  <Default Extension="bin" ContentType="application/vnd.openxmlformats-officedocument.oleObject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1" r:id="rId1"/>
  </p:sldMasterIdLst>
  <p:handoutMasterIdLst>
    <p:handoutMasterId r:id="rId55"/>
  </p:handoutMasterIdLst>
  <p:sldIdLst>
    <p:sldId id="257" r:id="rId2"/>
    <p:sldId id="258" r:id="rId3"/>
    <p:sldId id="259" r:id="rId4"/>
    <p:sldId id="315" r:id="rId5"/>
    <p:sldId id="260" r:id="rId6"/>
    <p:sldId id="261" r:id="rId7"/>
    <p:sldId id="303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314" r:id="rId16"/>
    <p:sldId id="272" r:id="rId17"/>
    <p:sldId id="273" r:id="rId18"/>
    <p:sldId id="274" r:id="rId19"/>
    <p:sldId id="305" r:id="rId20"/>
    <p:sldId id="306" r:id="rId21"/>
    <p:sldId id="307" r:id="rId22"/>
    <p:sldId id="275" r:id="rId23"/>
    <p:sldId id="279" r:id="rId24"/>
    <p:sldId id="280" r:id="rId25"/>
    <p:sldId id="281" r:id="rId26"/>
    <p:sldId id="282" r:id="rId27"/>
    <p:sldId id="283" r:id="rId28"/>
    <p:sldId id="284" r:id="rId29"/>
    <p:sldId id="308" r:id="rId30"/>
    <p:sldId id="309" r:id="rId31"/>
    <p:sldId id="310" r:id="rId32"/>
    <p:sldId id="285" r:id="rId33"/>
    <p:sldId id="286" r:id="rId34"/>
    <p:sldId id="316" r:id="rId35"/>
    <p:sldId id="287" r:id="rId36"/>
    <p:sldId id="288" r:id="rId37"/>
    <p:sldId id="289" r:id="rId38"/>
    <p:sldId id="290" r:id="rId39"/>
    <p:sldId id="312" r:id="rId40"/>
    <p:sldId id="291" r:id="rId41"/>
    <p:sldId id="292" r:id="rId42"/>
    <p:sldId id="293" r:id="rId43"/>
    <p:sldId id="294" r:id="rId44"/>
    <p:sldId id="302" r:id="rId45"/>
    <p:sldId id="295" r:id="rId46"/>
    <p:sldId id="296" r:id="rId47"/>
    <p:sldId id="297" r:id="rId48"/>
    <p:sldId id="298" r:id="rId49"/>
    <p:sldId id="299" r:id="rId50"/>
    <p:sldId id="313" r:id="rId51"/>
    <p:sldId id="300" r:id="rId52"/>
    <p:sldId id="301" r:id="rId53"/>
    <p:sldId id="311" r:id="rId54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59" autoAdjust="0"/>
    <p:restoredTop sz="94595" autoAdjust="0"/>
  </p:normalViewPr>
  <p:slideViewPr>
    <p:cSldViewPr>
      <p:cViewPr varScale="1">
        <p:scale>
          <a:sx n="89" d="100"/>
          <a:sy n="89" d="100"/>
        </p:scale>
        <p:origin x="536" y="17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50" Type="http://schemas.openxmlformats.org/officeDocument/2006/relationships/slide" Target="slides/slide49.xml"/><Relationship Id="rId51" Type="http://schemas.openxmlformats.org/officeDocument/2006/relationships/slide" Target="slides/slide50.xml"/><Relationship Id="rId52" Type="http://schemas.openxmlformats.org/officeDocument/2006/relationships/slide" Target="slides/slide51.xml"/><Relationship Id="rId53" Type="http://schemas.openxmlformats.org/officeDocument/2006/relationships/slide" Target="slides/slide52.xml"/><Relationship Id="rId54" Type="http://schemas.openxmlformats.org/officeDocument/2006/relationships/slide" Target="slides/slide53.xml"/><Relationship Id="rId55" Type="http://schemas.openxmlformats.org/officeDocument/2006/relationships/handoutMaster" Target="handoutMasters/handoutMaster1.xml"/><Relationship Id="rId56" Type="http://schemas.openxmlformats.org/officeDocument/2006/relationships/presProps" Target="presProps.xml"/><Relationship Id="rId57" Type="http://schemas.openxmlformats.org/officeDocument/2006/relationships/viewProps" Target="viewProps.xml"/><Relationship Id="rId58" Type="http://schemas.openxmlformats.org/officeDocument/2006/relationships/theme" Target="theme/theme1.xml"/><Relationship Id="rId59" Type="http://schemas.openxmlformats.org/officeDocument/2006/relationships/tableStyles" Target="tableStyles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Relationship Id="rId46" Type="http://schemas.openxmlformats.org/officeDocument/2006/relationships/slide" Target="slides/slide45.xml"/><Relationship Id="rId47" Type="http://schemas.openxmlformats.org/officeDocument/2006/relationships/slide" Target="slides/slide46.xml"/><Relationship Id="rId48" Type="http://schemas.openxmlformats.org/officeDocument/2006/relationships/slide" Target="slides/slide47.xml"/><Relationship Id="rId49" Type="http://schemas.openxmlformats.org/officeDocument/2006/relationships/slide" Target="slides/slide4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endParaRPr lang="en-US"/>
          </a:p>
        </p:txBody>
      </p:sp>
      <p:sp>
        <p:nvSpPr>
          <p:cNvPr id="10035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endParaRPr lang="en-US"/>
          </a:p>
        </p:txBody>
      </p:sp>
      <p:sp>
        <p:nvSpPr>
          <p:cNvPr id="10035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endParaRPr lang="en-US"/>
          </a:p>
        </p:txBody>
      </p:sp>
      <p:sp>
        <p:nvSpPr>
          <p:cNvPr id="10035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fld id="{291B02C9-E7D6-4F98-B0FB-57E60D0209D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779317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4450" name="Group 2"/>
          <p:cNvGrpSpPr>
            <a:grpSpLocks/>
          </p:cNvGrpSpPr>
          <p:nvPr/>
        </p:nvGrpSpPr>
        <p:grpSpPr bwMode="auto">
          <a:xfrm>
            <a:off x="1658938" y="1600200"/>
            <a:ext cx="6837362" cy="3200400"/>
            <a:chOff x="1045" y="1008"/>
            <a:chExt cx="4307" cy="2016"/>
          </a:xfrm>
        </p:grpSpPr>
        <p:sp>
          <p:nvSpPr>
            <p:cNvPr id="104451" name="Oval 3"/>
            <p:cNvSpPr>
              <a:spLocks noChangeArrowheads="1"/>
            </p:cNvSpPr>
            <p:nvPr/>
          </p:nvSpPr>
          <p:spPr bwMode="hidden">
            <a:xfrm flipH="1">
              <a:off x="4392" y="1008"/>
              <a:ext cx="960" cy="960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eaLnBrk="1" hangingPunct="1"/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104452" name="Oval 4"/>
            <p:cNvSpPr>
              <a:spLocks noChangeArrowheads="1"/>
            </p:cNvSpPr>
            <p:nvPr/>
          </p:nvSpPr>
          <p:spPr bwMode="hidden">
            <a:xfrm flipH="1">
              <a:off x="3264" y="1008"/>
              <a:ext cx="960" cy="960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eaLnBrk="1" hangingPunct="1"/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104453" name="Oval 5"/>
            <p:cNvSpPr>
              <a:spLocks noChangeArrowheads="1"/>
            </p:cNvSpPr>
            <p:nvPr/>
          </p:nvSpPr>
          <p:spPr bwMode="hidden">
            <a:xfrm flipH="1">
              <a:off x="2136" y="1008"/>
              <a:ext cx="960" cy="960"/>
            </a:xfrm>
            <a:prstGeom prst="ellips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eaLnBrk="1" hangingPunct="1"/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104454" name="Oval 6"/>
            <p:cNvSpPr>
              <a:spLocks noChangeArrowheads="1"/>
            </p:cNvSpPr>
            <p:nvPr/>
          </p:nvSpPr>
          <p:spPr bwMode="hidden">
            <a:xfrm flipH="1">
              <a:off x="2136" y="2064"/>
              <a:ext cx="960" cy="960"/>
            </a:xfrm>
            <a:prstGeom prst="ellipse">
              <a:avLst/>
            </a:prstGeom>
            <a:solidFill>
              <a:schemeClr val="accent2"/>
            </a:solidFill>
            <a:ln w="2857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eaLnBrk="1" hangingPunct="1"/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104455" name="Oval 7"/>
            <p:cNvSpPr>
              <a:spLocks noChangeArrowheads="1"/>
            </p:cNvSpPr>
            <p:nvPr/>
          </p:nvSpPr>
          <p:spPr bwMode="hidden">
            <a:xfrm flipH="1">
              <a:off x="1045" y="2064"/>
              <a:ext cx="960" cy="960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eaLnBrk="1" hangingPunct="1"/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104456" name="Oval 8"/>
            <p:cNvSpPr>
              <a:spLocks noChangeArrowheads="1"/>
            </p:cNvSpPr>
            <p:nvPr/>
          </p:nvSpPr>
          <p:spPr bwMode="hidden">
            <a:xfrm flipH="1">
              <a:off x="4392" y="2064"/>
              <a:ext cx="960" cy="960"/>
            </a:xfrm>
            <a:prstGeom prst="ellips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eaLnBrk="1" hangingPunct="1"/>
              <a:endParaRPr lang="en-US" sz="2400">
                <a:latin typeface="Times New Roman" pitchFamily="18" charset="0"/>
              </a:endParaRPr>
            </a:p>
          </p:txBody>
        </p:sp>
      </p:grpSp>
      <p:sp>
        <p:nvSpPr>
          <p:cNvPr id="104457" name="Rectangle 9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104458" name="Rectangle 10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104459" name="Rectangle 11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5E0AE30E-F4CA-40C8-A4FB-0737EF54BBAA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104460" name="Rectangle 12"/>
          <p:cNvSpPr>
            <a:spLocks noGrp="1" noChangeArrowheads="1"/>
          </p:cNvSpPr>
          <p:nvPr>
            <p:ph type="ctrTitle"/>
          </p:nvPr>
        </p:nvSpPr>
        <p:spPr>
          <a:xfrm>
            <a:off x="685800" y="1219200"/>
            <a:ext cx="7772400" cy="1933575"/>
          </a:xfrm>
        </p:spPr>
        <p:txBody>
          <a:bodyPr anchor="b"/>
          <a:lstStyle>
            <a:lvl1pPr algn="r">
              <a:defRPr sz="4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04461" name="Rectangle 13"/>
          <p:cNvSpPr>
            <a:spLocks noGrp="1" noChangeArrowheads="1"/>
          </p:cNvSpPr>
          <p:nvPr>
            <p:ph type="subTitle" idx="1"/>
          </p:nvPr>
        </p:nvSpPr>
        <p:spPr>
          <a:xfrm>
            <a:off x="2057400" y="3505200"/>
            <a:ext cx="6400800" cy="1752600"/>
          </a:xfrm>
        </p:spPr>
        <p:txBody>
          <a:bodyPr/>
          <a:lstStyle>
            <a:lvl1pPr marL="0" indent="0" algn="r">
              <a:buFont typeface="Wingdings" pitchFamily="2" charset="2"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44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44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044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044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044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044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460" grpId="0"/>
      <p:bldP spid="104461" grpId="0" build="p">
        <p:tmplLst>
          <p:tmpl lvl="1">
            <p:tnLst>
              <p:par>
                <p:cTn presetID="44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446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04461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10446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10446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05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C459EF0-4043-4E57-B8EB-027DF7AB4D8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6287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628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28210CA-D5EF-440D-810A-6F4FE944DEC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628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E87FAF6C-8FA9-4FA0-A320-078ACC9D5BD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B864B5EF-BAA3-4090-9935-BBE795C7A35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 preserve="1">
  <p:cSld name="Title and Tex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8229600" cy="21891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3941763"/>
            <a:ext cx="8229600" cy="218916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73F88D8D-F14F-47B7-A313-7C00E2769FE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0491983-294D-469F-97DF-9A00B300243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C2C9017-1778-42C9-AE82-829D3E7F171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53F8527-6CEC-4274-B3A4-C00BA47F656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24D6528-6C56-47B8-9253-FE10427532B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6182795-61EF-4821-B700-38E9356F75F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D69D64D-54DD-41B2-AF26-B2258049754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650ADED-61D0-4479-8FC8-52B27A63BC4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8BED653-4AC4-43FD-99BD-F4757C9C683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3426" name="Group 2"/>
          <p:cNvGrpSpPr>
            <a:grpSpLocks/>
          </p:cNvGrpSpPr>
          <p:nvPr/>
        </p:nvGrpSpPr>
        <p:grpSpPr bwMode="auto">
          <a:xfrm>
            <a:off x="1071563" y="304800"/>
            <a:ext cx="7615237" cy="1106488"/>
            <a:chOff x="675" y="192"/>
            <a:chExt cx="4797" cy="697"/>
          </a:xfrm>
        </p:grpSpPr>
        <p:sp>
          <p:nvSpPr>
            <p:cNvPr id="103427" name="Oval 3"/>
            <p:cNvSpPr>
              <a:spLocks noChangeArrowheads="1"/>
            </p:cNvSpPr>
            <p:nvPr/>
          </p:nvSpPr>
          <p:spPr bwMode="hidden">
            <a:xfrm flipH="1">
              <a:off x="3067" y="192"/>
              <a:ext cx="696" cy="696"/>
            </a:xfrm>
            <a:prstGeom prst="ellipse">
              <a:avLst/>
            </a:prstGeom>
            <a:solidFill>
              <a:schemeClr val="accent2"/>
            </a:solidFill>
            <a:ln w="2857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eaLnBrk="1" hangingPunct="1"/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103428" name="Oval 4"/>
            <p:cNvSpPr>
              <a:spLocks noChangeArrowheads="1"/>
            </p:cNvSpPr>
            <p:nvPr/>
          </p:nvSpPr>
          <p:spPr bwMode="hidden">
            <a:xfrm flipH="1">
              <a:off x="4777" y="192"/>
              <a:ext cx="695" cy="696"/>
            </a:xfrm>
            <a:prstGeom prst="ellipse">
              <a:avLst/>
            </a:prstGeom>
            <a:solidFill>
              <a:schemeClr val="accent2"/>
            </a:solidFill>
            <a:ln w="2857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eaLnBrk="1" hangingPunct="1"/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103429" name="Oval 5"/>
            <p:cNvSpPr>
              <a:spLocks noChangeArrowheads="1"/>
            </p:cNvSpPr>
            <p:nvPr/>
          </p:nvSpPr>
          <p:spPr bwMode="hidden">
            <a:xfrm flipH="1">
              <a:off x="675" y="193"/>
              <a:ext cx="695" cy="696"/>
            </a:xfrm>
            <a:prstGeom prst="ellipse">
              <a:avLst/>
            </a:prstGeom>
            <a:solidFill>
              <a:schemeClr val="accent2"/>
            </a:solidFill>
            <a:ln w="2857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eaLnBrk="1" hangingPunct="1"/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103430" name="Oval 6"/>
            <p:cNvSpPr>
              <a:spLocks noChangeArrowheads="1"/>
            </p:cNvSpPr>
            <p:nvPr/>
          </p:nvSpPr>
          <p:spPr bwMode="hidden">
            <a:xfrm flipH="1">
              <a:off x="3984" y="192"/>
              <a:ext cx="695" cy="696"/>
            </a:xfrm>
            <a:prstGeom prst="ellips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eaLnBrk="1" hangingPunct="1"/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103431" name="Oval 7"/>
            <p:cNvSpPr>
              <a:spLocks noChangeArrowheads="1"/>
            </p:cNvSpPr>
            <p:nvPr/>
          </p:nvSpPr>
          <p:spPr bwMode="hidden">
            <a:xfrm flipH="1">
              <a:off x="1486" y="192"/>
              <a:ext cx="695" cy="696"/>
            </a:xfrm>
            <a:prstGeom prst="ellips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eaLnBrk="1" hangingPunct="1"/>
              <a:endParaRPr lang="en-US" sz="2400">
                <a:latin typeface="Times New Roman" pitchFamily="18" charset="0"/>
              </a:endParaRPr>
            </a:p>
          </p:txBody>
        </p:sp>
      </p:grpSp>
      <p:sp>
        <p:nvSpPr>
          <p:cNvPr id="103432" name="Rectangle 8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3433" name="Rectangle 9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000"/>
            </a:lvl1pPr>
          </a:lstStyle>
          <a:p>
            <a:endParaRPr lang="en-US"/>
          </a:p>
        </p:txBody>
      </p:sp>
      <p:sp>
        <p:nvSpPr>
          <p:cNvPr id="103434" name="Rectangle 1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000"/>
            </a:lvl1pPr>
          </a:lstStyle>
          <a:p>
            <a:endParaRPr lang="en-US"/>
          </a:p>
        </p:txBody>
      </p:sp>
      <p:sp>
        <p:nvSpPr>
          <p:cNvPr id="103435" name="Rectangle 1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000"/>
            </a:lvl1pPr>
          </a:lstStyle>
          <a:p>
            <a:fld id="{C623B375-7257-4FF6-9E3F-5F826936EE60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103436" name="Rectangle 1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52" r:id="rId1"/>
    <p:sldLayoutId id="2147483653" r:id="rId2"/>
    <p:sldLayoutId id="2147483654" r:id="rId3"/>
    <p:sldLayoutId id="2147483655" r:id="rId4"/>
    <p:sldLayoutId id="2147483656" r:id="rId5"/>
    <p:sldLayoutId id="2147483657" r:id="rId6"/>
    <p:sldLayoutId id="2147483658" r:id="rId7"/>
    <p:sldLayoutId id="2147483659" r:id="rId8"/>
    <p:sldLayoutId id="2147483660" r:id="rId9"/>
    <p:sldLayoutId id="2147483661" r:id="rId10"/>
    <p:sldLayoutId id="2147483662" r:id="rId11"/>
    <p:sldLayoutId id="2147483663" r:id="rId12"/>
    <p:sldLayoutId id="2147483664" r:id="rId13"/>
    <p:sldLayoutId id="2147483665" r:id="rId14"/>
  </p:sldLayoutIdLst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34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34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034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034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034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034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3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343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0343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0343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3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0343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0343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0343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3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0343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0343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0343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3432" grpId="0" uiExpand="1" build="p">
        <p:tmplLst>
          <p:tmpl lvl="1">
            <p:tnLst>
              <p:par>
                <p:cTn presetID="44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343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03432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10343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10343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05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2">
            <p:tnLst>
              <p:par>
                <p:cTn presetID="44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343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03432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10343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10343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05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3">
            <p:tnLst>
              <p:par>
                <p:cTn presetID="44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343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03432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10343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10343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05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4">
            <p:tnLst>
              <p:par>
                <p:cTn presetID="44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343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03432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10343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10343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05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5">
            <p:tnLst>
              <p:par>
                <p:cTn presetID="44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343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03432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10343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10343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05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  <p:txStyles>
    <p:titleStyle>
      <a:lvl1pPr algn="l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Arial" charset="0"/>
        </a:defRPr>
      </a:lvl2pPr>
      <a:lvl3pPr algn="l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Arial" charset="0"/>
        </a:defRPr>
      </a:lvl3pPr>
      <a:lvl4pPr algn="l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Arial" charset="0"/>
        </a:defRPr>
      </a:lvl4pPr>
      <a:lvl5pPr algn="l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l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¡"/>
        <a:defRPr sz="27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l"/>
        <a:defRPr sz="23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Char char="•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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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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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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gif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3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3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3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3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4" Type="http://schemas.openxmlformats.org/officeDocument/2006/relationships/image" Target="../media/image4.png"/><Relationship Id="rId1" Type="http://schemas.openxmlformats.org/officeDocument/2006/relationships/vmlDrawing" Target="../drawings/vmlDrawing3.vml"/><Relationship Id="rId2" Type="http://schemas.openxmlformats.org/officeDocument/2006/relationships/slideLayout" Target="../slideLayouts/slideLayout14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4" Type="http://schemas.openxmlformats.org/officeDocument/2006/relationships/image" Target="../media/image1.png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1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image" Target="../media/image5.png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4" Type="http://schemas.openxmlformats.org/officeDocument/2006/relationships/image" Target="../media/image1.png"/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Heart</a:t>
            </a:r>
          </a:p>
        </p:txBody>
      </p:sp>
      <p:sp>
        <p:nvSpPr>
          <p:cNvPr id="460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en-US" sz="3000" dirty="0"/>
              <a:t>1. G</a:t>
            </a:r>
            <a:r>
              <a:rPr lang="en-US" sz="3000" dirty="0" smtClean="0"/>
              <a:t>eneral information</a:t>
            </a:r>
            <a:endParaRPr lang="en-US" sz="3000" dirty="0"/>
          </a:p>
          <a:p>
            <a:pPr lvl="1">
              <a:buFontTx/>
              <a:buNone/>
            </a:pPr>
            <a:r>
              <a:rPr lang="en-US" sz="3000" dirty="0"/>
              <a:t>A) </a:t>
            </a:r>
            <a:r>
              <a:rPr lang="en-US" sz="3000" dirty="0" smtClean="0"/>
              <a:t>Located </a:t>
            </a:r>
            <a:r>
              <a:rPr lang="en-US" sz="3000" dirty="0"/>
              <a:t>within mediastinum, within the pericardial cavity</a:t>
            </a:r>
          </a:p>
          <a:p>
            <a:pPr lvl="1">
              <a:buFontTx/>
              <a:buNone/>
            </a:pPr>
            <a:r>
              <a:rPr lang="en-US" sz="3000" dirty="0"/>
              <a:t>B) </a:t>
            </a:r>
            <a:r>
              <a:rPr lang="en-US" sz="3000" dirty="0" smtClean="0"/>
              <a:t>About </a:t>
            </a:r>
            <a:r>
              <a:rPr lang="en-US" sz="3000" dirty="0"/>
              <a:t>the size of a fist</a:t>
            </a:r>
          </a:p>
          <a:p>
            <a:pPr lvl="1">
              <a:buFontTx/>
              <a:buNone/>
            </a:pPr>
            <a:r>
              <a:rPr lang="en-US" sz="3000" dirty="0"/>
              <a:t>C) </a:t>
            </a:r>
            <a:r>
              <a:rPr lang="en-US" sz="3000" dirty="0" smtClean="0"/>
              <a:t>Cone-shaped </a:t>
            </a:r>
            <a:r>
              <a:rPr lang="en-US" sz="3000" dirty="0"/>
              <a:t>– apex facing left hip</a:t>
            </a:r>
          </a:p>
          <a:p>
            <a:pPr lvl="1">
              <a:buFontTx/>
              <a:buNone/>
            </a:pPr>
            <a:r>
              <a:rPr lang="en-US" sz="3000" dirty="0"/>
              <a:t>D) </a:t>
            </a:r>
            <a:r>
              <a:rPr lang="en-US" sz="3000" dirty="0" smtClean="0"/>
              <a:t>Main </a:t>
            </a:r>
            <a:r>
              <a:rPr lang="en-US" sz="3000" dirty="0"/>
              <a:t>function is to pump blood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60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60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60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60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60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60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60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60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60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60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60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460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460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460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460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083" grpId="0" uiExpand="1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Heart</a:t>
            </a:r>
          </a:p>
        </p:txBody>
      </p:sp>
      <p:sp>
        <p:nvSpPr>
          <p:cNvPr id="532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lvl="2">
              <a:buNone/>
            </a:pPr>
            <a:r>
              <a:rPr lang="en-US" sz="3000" dirty="0"/>
              <a:t>b) </a:t>
            </a:r>
            <a:r>
              <a:rPr lang="en-US" sz="3000" dirty="0" smtClean="0"/>
              <a:t>Left atrium </a:t>
            </a:r>
            <a:r>
              <a:rPr lang="en-US" sz="3000" dirty="0">
                <a:ea typeface="Times New Roman"/>
                <a:cs typeface="Times New Roman"/>
              </a:rPr>
              <a:t>– receives blood from:</a:t>
            </a:r>
            <a:r>
              <a:rPr lang="en-US" sz="3000" dirty="0"/>
              <a:t> </a:t>
            </a:r>
          </a:p>
          <a:p>
            <a:pPr lvl="3">
              <a:buFontTx/>
              <a:buNone/>
            </a:pPr>
            <a:r>
              <a:rPr lang="en-US" sz="3000" dirty="0" err="1"/>
              <a:t>i</a:t>
            </a:r>
            <a:r>
              <a:rPr lang="en-US" sz="3000" dirty="0"/>
              <a:t>) 4 pulmonary veins – from the lungs</a:t>
            </a:r>
          </a:p>
          <a:p>
            <a:pPr>
              <a:buFontTx/>
              <a:buNone/>
            </a:pPr>
            <a:r>
              <a:rPr lang="en-US" sz="3000" dirty="0"/>
              <a:t>B) </a:t>
            </a:r>
            <a:r>
              <a:rPr lang="en-US" sz="3000" dirty="0" smtClean="0"/>
              <a:t>Ventricles</a:t>
            </a:r>
            <a:endParaRPr lang="en-US" sz="3000" dirty="0"/>
          </a:p>
          <a:p>
            <a:pPr lvl="1">
              <a:buFontTx/>
              <a:buNone/>
            </a:pPr>
            <a:r>
              <a:rPr lang="en-US" sz="3000" dirty="0"/>
              <a:t>1) </a:t>
            </a:r>
            <a:r>
              <a:rPr lang="en-US" sz="3000" dirty="0" smtClean="0"/>
              <a:t>Separated </a:t>
            </a:r>
            <a:r>
              <a:rPr lang="en-US" sz="3000" dirty="0"/>
              <a:t>from atria by the </a:t>
            </a:r>
            <a:r>
              <a:rPr lang="en-US" sz="3000" dirty="0" err="1"/>
              <a:t>atrioventricular</a:t>
            </a:r>
            <a:r>
              <a:rPr lang="en-US" sz="3000" dirty="0"/>
              <a:t> septum</a:t>
            </a:r>
          </a:p>
          <a:p>
            <a:pPr lvl="1">
              <a:buFontTx/>
              <a:buNone/>
            </a:pPr>
            <a:r>
              <a:rPr lang="en-US" sz="3000" dirty="0"/>
              <a:t>2) R &amp; L separated by </a:t>
            </a:r>
            <a:r>
              <a:rPr lang="en-US" sz="3000" dirty="0" err="1"/>
              <a:t>interventricular</a:t>
            </a:r>
            <a:r>
              <a:rPr lang="en-US" sz="3000" dirty="0"/>
              <a:t> septum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32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32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32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32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32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32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32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32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32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532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532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532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532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532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532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251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Heart</a:t>
            </a:r>
          </a:p>
        </p:txBody>
      </p:sp>
      <p:sp>
        <p:nvSpPr>
          <p:cNvPr id="542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en-US" sz="3000" dirty="0"/>
              <a:t>3) </a:t>
            </a:r>
            <a:r>
              <a:rPr lang="en-US" sz="3000" dirty="0" smtClean="0"/>
              <a:t>Within </a:t>
            </a:r>
            <a:r>
              <a:rPr lang="en-US" sz="3000" dirty="0"/>
              <a:t>the ventricles, 2 distinct muscle formations exist</a:t>
            </a:r>
          </a:p>
          <a:p>
            <a:pPr lvl="1">
              <a:buFontTx/>
              <a:buNone/>
            </a:pPr>
            <a:r>
              <a:rPr lang="en-US" sz="3000" dirty="0"/>
              <a:t>a) </a:t>
            </a:r>
            <a:r>
              <a:rPr lang="en-US" sz="3000" dirty="0" err="1"/>
              <a:t>T</a:t>
            </a:r>
            <a:r>
              <a:rPr lang="en-US" sz="3000" dirty="0" err="1" smtClean="0"/>
              <a:t>rabeculae</a:t>
            </a:r>
            <a:r>
              <a:rPr lang="en-US" sz="3000" dirty="0" smtClean="0"/>
              <a:t> </a:t>
            </a:r>
            <a:r>
              <a:rPr lang="en-US" sz="3000" dirty="0" err="1"/>
              <a:t>carneae</a:t>
            </a:r>
            <a:endParaRPr lang="en-US" sz="3000" dirty="0"/>
          </a:p>
          <a:p>
            <a:pPr lvl="2">
              <a:buFontTx/>
              <a:buNone/>
            </a:pPr>
            <a:r>
              <a:rPr lang="en-US" sz="3000" dirty="0" err="1"/>
              <a:t>i</a:t>
            </a:r>
            <a:r>
              <a:rPr lang="en-US" sz="3000" dirty="0"/>
              <a:t>) </a:t>
            </a:r>
            <a:r>
              <a:rPr lang="en-US" sz="3000" dirty="0" smtClean="0"/>
              <a:t>Internal </a:t>
            </a:r>
            <a:r>
              <a:rPr lang="en-US" sz="3000" dirty="0"/>
              <a:t>ridges</a:t>
            </a:r>
          </a:p>
          <a:p>
            <a:pPr lvl="1">
              <a:buFontTx/>
              <a:buNone/>
            </a:pPr>
            <a:r>
              <a:rPr lang="en-US" sz="3000" dirty="0"/>
              <a:t>b) </a:t>
            </a:r>
            <a:r>
              <a:rPr lang="en-US" sz="3000" dirty="0" smtClean="0"/>
              <a:t>Papillary </a:t>
            </a:r>
            <a:r>
              <a:rPr lang="en-US" sz="3000" dirty="0"/>
              <a:t>muscles</a:t>
            </a:r>
          </a:p>
          <a:p>
            <a:pPr lvl="2">
              <a:buFontTx/>
              <a:buNone/>
            </a:pPr>
            <a:r>
              <a:rPr lang="en-US" sz="3000" dirty="0" err="1"/>
              <a:t>i</a:t>
            </a:r>
            <a:r>
              <a:rPr lang="en-US" sz="3000" dirty="0"/>
              <a:t>) </a:t>
            </a:r>
            <a:r>
              <a:rPr lang="en-US" sz="3000" dirty="0" smtClean="0"/>
              <a:t>Finger-like projections</a:t>
            </a:r>
            <a:endParaRPr lang="en-US" sz="3000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42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42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42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42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42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42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42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42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42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542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542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542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542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542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542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275" grpId="0" uiExpand="1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Heart</a:t>
            </a:r>
          </a:p>
        </p:txBody>
      </p:sp>
      <p:sp>
        <p:nvSpPr>
          <p:cNvPr id="552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  <a:buFontTx/>
              <a:buNone/>
            </a:pPr>
            <a:r>
              <a:rPr lang="pt-BR" sz="3000" dirty="0"/>
              <a:t>C) </a:t>
            </a:r>
            <a:r>
              <a:rPr lang="pt-BR" sz="3000" dirty="0" smtClean="0"/>
              <a:t>Heart </a:t>
            </a:r>
            <a:r>
              <a:rPr lang="pt-BR" sz="3000" dirty="0"/>
              <a:t>valves</a:t>
            </a:r>
          </a:p>
          <a:p>
            <a:pPr lvl="1">
              <a:lnSpc>
                <a:spcPct val="90000"/>
              </a:lnSpc>
              <a:buFontTx/>
              <a:buNone/>
            </a:pPr>
            <a:r>
              <a:rPr lang="pt-BR" sz="3000" dirty="0"/>
              <a:t>1) </a:t>
            </a:r>
            <a:r>
              <a:rPr lang="pt-BR" sz="3000" dirty="0" smtClean="0"/>
              <a:t>Atrioventricular </a:t>
            </a:r>
            <a:r>
              <a:rPr lang="pt-BR" sz="3000" dirty="0"/>
              <a:t>(AV) valves</a:t>
            </a:r>
          </a:p>
          <a:p>
            <a:pPr lvl="2">
              <a:lnSpc>
                <a:spcPct val="90000"/>
              </a:lnSpc>
              <a:buFontTx/>
              <a:buNone/>
            </a:pPr>
            <a:r>
              <a:rPr lang="en-US" sz="3000" dirty="0"/>
              <a:t>a) </a:t>
            </a:r>
            <a:r>
              <a:rPr lang="en-US" sz="3000" dirty="0" smtClean="0"/>
              <a:t>Found </a:t>
            </a:r>
            <a:r>
              <a:rPr lang="en-US" sz="3000" dirty="0"/>
              <a:t>between atria &amp; ventricles</a:t>
            </a:r>
          </a:p>
          <a:p>
            <a:pPr lvl="2">
              <a:lnSpc>
                <a:spcPct val="90000"/>
              </a:lnSpc>
              <a:buFontTx/>
              <a:buNone/>
            </a:pPr>
            <a:r>
              <a:rPr lang="en-US" sz="3000" dirty="0"/>
              <a:t>b) </a:t>
            </a:r>
            <a:r>
              <a:rPr lang="en-US" sz="3000" dirty="0" smtClean="0"/>
              <a:t>Name </a:t>
            </a:r>
            <a:r>
              <a:rPr lang="en-US" sz="3000" dirty="0"/>
              <a:t>refers to the number of cusps (flaps)</a:t>
            </a:r>
          </a:p>
          <a:p>
            <a:pPr lvl="3">
              <a:lnSpc>
                <a:spcPct val="90000"/>
              </a:lnSpc>
              <a:buFontTx/>
              <a:buNone/>
            </a:pPr>
            <a:r>
              <a:rPr lang="en-US" sz="3000" dirty="0" err="1"/>
              <a:t>i</a:t>
            </a:r>
            <a:r>
              <a:rPr lang="en-US" sz="3000" dirty="0"/>
              <a:t>) </a:t>
            </a:r>
            <a:r>
              <a:rPr lang="en-US" sz="3000" dirty="0" smtClean="0"/>
              <a:t>Tricuspid </a:t>
            </a:r>
            <a:r>
              <a:rPr lang="en-US" sz="3000" dirty="0"/>
              <a:t>valve – </a:t>
            </a:r>
            <a:r>
              <a:rPr lang="en-US" sz="3000" dirty="0" smtClean="0"/>
              <a:t>between R atrium &amp; ventricle</a:t>
            </a:r>
            <a:endParaRPr lang="en-US" sz="3000" dirty="0"/>
          </a:p>
          <a:p>
            <a:pPr lvl="3">
              <a:lnSpc>
                <a:spcPct val="90000"/>
              </a:lnSpc>
              <a:buFontTx/>
              <a:buNone/>
            </a:pPr>
            <a:r>
              <a:rPr lang="en-US" sz="3000" dirty="0"/>
              <a:t>ii) </a:t>
            </a:r>
            <a:r>
              <a:rPr lang="en-US" sz="3000" dirty="0" smtClean="0"/>
              <a:t>Bicuspid/mitral </a:t>
            </a:r>
            <a:r>
              <a:rPr lang="en-US" sz="3000" dirty="0"/>
              <a:t>valve – </a:t>
            </a:r>
            <a:r>
              <a:rPr lang="en-US" sz="3000" dirty="0" smtClean="0"/>
              <a:t>between L atrium &amp; ventricle</a:t>
            </a:r>
            <a:endParaRPr lang="en-US" sz="3000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52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52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52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52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52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52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52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52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52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552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552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552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552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552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552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552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552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552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299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Heart</a:t>
            </a:r>
          </a:p>
        </p:txBody>
      </p:sp>
      <p:sp>
        <p:nvSpPr>
          <p:cNvPr id="563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417638"/>
            <a:ext cx="8229600" cy="4530725"/>
          </a:xfrm>
        </p:spPr>
        <p:txBody>
          <a:bodyPr/>
          <a:lstStyle/>
          <a:p>
            <a:pPr lvl="1">
              <a:lnSpc>
                <a:spcPct val="90000"/>
              </a:lnSpc>
              <a:buFontTx/>
              <a:buNone/>
            </a:pPr>
            <a:r>
              <a:rPr lang="en-US" sz="3000" dirty="0"/>
              <a:t>c) </a:t>
            </a:r>
            <a:r>
              <a:rPr lang="en-US" sz="3000" dirty="0" smtClean="0"/>
              <a:t>Attached </a:t>
            </a:r>
            <a:r>
              <a:rPr lang="en-US" sz="3000" dirty="0"/>
              <a:t>to papillary muscles via chordae </a:t>
            </a:r>
            <a:r>
              <a:rPr lang="en-US" sz="3000" dirty="0" err="1"/>
              <a:t>tendineae</a:t>
            </a:r>
            <a:r>
              <a:rPr lang="en-US" sz="3000" dirty="0"/>
              <a:t> </a:t>
            </a:r>
          </a:p>
          <a:p>
            <a:pPr lvl="2">
              <a:lnSpc>
                <a:spcPct val="90000"/>
              </a:lnSpc>
              <a:buFontTx/>
              <a:buNone/>
            </a:pPr>
            <a:r>
              <a:rPr lang="en-US" sz="3000" dirty="0" err="1"/>
              <a:t>i</a:t>
            </a:r>
            <a:r>
              <a:rPr lang="en-US" sz="3000" dirty="0"/>
              <a:t>) The papillary muscles contract and pull on the chordae tendineae to keep the </a:t>
            </a:r>
            <a:r>
              <a:rPr lang="en-US" sz="3000" dirty="0" smtClean="0"/>
              <a:t>AV </a:t>
            </a:r>
            <a:r>
              <a:rPr lang="en-US" sz="3000" dirty="0"/>
              <a:t>valves closed during ventricular contraction, therefore preventing the </a:t>
            </a:r>
            <a:r>
              <a:rPr lang="en-US" sz="3000" dirty="0" smtClean="0"/>
              <a:t>backflow </a:t>
            </a:r>
            <a:r>
              <a:rPr lang="en-US" sz="3000" dirty="0"/>
              <a:t>of blood into the atria</a:t>
            </a:r>
          </a:p>
          <a:p>
            <a:pPr lvl="1">
              <a:lnSpc>
                <a:spcPct val="90000"/>
              </a:lnSpc>
              <a:buFontTx/>
              <a:buNone/>
            </a:pPr>
            <a:r>
              <a:rPr lang="en-US" sz="3000" dirty="0" smtClean="0"/>
              <a:t>d</a:t>
            </a:r>
            <a:r>
              <a:rPr lang="en-US" sz="3000" dirty="0"/>
              <a:t>) </a:t>
            </a:r>
            <a:r>
              <a:rPr lang="en-US" sz="3000" dirty="0" smtClean="0"/>
              <a:t>Remain </a:t>
            </a:r>
            <a:r>
              <a:rPr lang="en-US" sz="3000" dirty="0"/>
              <a:t>open when ventricles are relaxed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sz="3000" dirty="0"/>
              <a:t>2) </a:t>
            </a:r>
            <a:r>
              <a:rPr lang="en-US" sz="3000" dirty="0" smtClean="0"/>
              <a:t>Semilunar </a:t>
            </a:r>
            <a:r>
              <a:rPr lang="en-US" sz="3000" dirty="0"/>
              <a:t>valves</a:t>
            </a:r>
          </a:p>
          <a:p>
            <a:pPr lvl="1">
              <a:lnSpc>
                <a:spcPct val="90000"/>
              </a:lnSpc>
              <a:buFontTx/>
              <a:buNone/>
            </a:pPr>
            <a:r>
              <a:rPr lang="en-US" sz="3000" dirty="0"/>
              <a:t>a) </a:t>
            </a:r>
            <a:r>
              <a:rPr lang="en-US" sz="3000" dirty="0" smtClean="0"/>
              <a:t>Found </a:t>
            </a:r>
            <a:r>
              <a:rPr lang="en-US" sz="3000" dirty="0"/>
              <a:t>between ventricle &amp; its corresponding artery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63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63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63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63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63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63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63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63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63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563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563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563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563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563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563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323" grpId="0" uiExpand="1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Heart</a:t>
            </a:r>
          </a:p>
        </p:txBody>
      </p:sp>
      <p:sp>
        <p:nvSpPr>
          <p:cNvPr id="573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371600"/>
            <a:ext cx="8229600" cy="4530725"/>
          </a:xfrm>
        </p:spPr>
        <p:txBody>
          <a:bodyPr/>
          <a:lstStyle/>
          <a:p>
            <a:pPr>
              <a:buFontTx/>
              <a:buNone/>
            </a:pPr>
            <a:r>
              <a:rPr lang="en-US" sz="3000" dirty="0"/>
              <a:t>b) </a:t>
            </a:r>
            <a:r>
              <a:rPr lang="en-US" sz="3000" dirty="0" smtClean="0"/>
              <a:t>Named </a:t>
            </a:r>
            <a:r>
              <a:rPr lang="en-US" sz="3000" dirty="0"/>
              <a:t>according to the corresponding artery</a:t>
            </a:r>
          </a:p>
          <a:p>
            <a:pPr lvl="1">
              <a:buFontTx/>
              <a:buNone/>
            </a:pPr>
            <a:r>
              <a:rPr lang="en-US" sz="3000" dirty="0" err="1"/>
              <a:t>i</a:t>
            </a:r>
            <a:r>
              <a:rPr lang="en-US" sz="3000" dirty="0"/>
              <a:t>) </a:t>
            </a:r>
            <a:r>
              <a:rPr lang="en-US" sz="3000" dirty="0" smtClean="0"/>
              <a:t>Pulmonary valve </a:t>
            </a:r>
            <a:r>
              <a:rPr lang="en-US" sz="3000" dirty="0"/>
              <a:t>– </a:t>
            </a:r>
            <a:r>
              <a:rPr lang="en-US" sz="3000" dirty="0" smtClean="0"/>
              <a:t>between R ventricle and pulmonary trunk</a:t>
            </a:r>
            <a:endParaRPr lang="en-US" sz="3000" dirty="0"/>
          </a:p>
          <a:p>
            <a:pPr lvl="1">
              <a:buFontTx/>
              <a:buNone/>
            </a:pPr>
            <a:r>
              <a:rPr lang="en-US" sz="3000" dirty="0"/>
              <a:t>ii) </a:t>
            </a:r>
            <a:r>
              <a:rPr lang="en-US" sz="3000" dirty="0" smtClean="0"/>
              <a:t>Aortic valve </a:t>
            </a:r>
            <a:r>
              <a:rPr lang="en-US" sz="3000" dirty="0"/>
              <a:t>– </a:t>
            </a:r>
            <a:r>
              <a:rPr lang="en-US" sz="3000" dirty="0" smtClean="0"/>
              <a:t>between L ventricle and aorta</a:t>
            </a:r>
            <a:endParaRPr lang="en-US" sz="3000" dirty="0"/>
          </a:p>
          <a:p>
            <a:pPr>
              <a:buFontTx/>
              <a:buNone/>
            </a:pPr>
            <a:r>
              <a:rPr lang="en-US" sz="3000" dirty="0"/>
              <a:t>c) </a:t>
            </a:r>
            <a:r>
              <a:rPr lang="en-US" sz="3000" dirty="0" smtClean="0"/>
              <a:t>Remain </a:t>
            </a:r>
            <a:r>
              <a:rPr lang="en-US" sz="3000" dirty="0"/>
              <a:t>closed when ventricles are relaxed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73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73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73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73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73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73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73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73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73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573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573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573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347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Heart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5000" y="541972"/>
            <a:ext cx="5257800" cy="5691569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Heart</a:t>
            </a:r>
          </a:p>
        </p:txBody>
      </p:sp>
      <p:sp>
        <p:nvSpPr>
          <p:cNvPr id="614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en-US" sz="2800" dirty="0"/>
              <a:t>5. P</a:t>
            </a:r>
            <a:r>
              <a:rPr lang="en-US" sz="2800" dirty="0" smtClean="0"/>
              <a:t>ulmonary </a:t>
            </a:r>
            <a:r>
              <a:rPr lang="en-US" sz="2800" dirty="0"/>
              <a:t>circulation – by right side of heart</a:t>
            </a:r>
          </a:p>
          <a:p>
            <a:pPr lvl="1">
              <a:buFontTx/>
              <a:buNone/>
            </a:pPr>
            <a:r>
              <a:rPr lang="en-US" sz="2800" dirty="0"/>
              <a:t>A) </a:t>
            </a:r>
            <a:r>
              <a:rPr lang="en-US" sz="2800" dirty="0" smtClean="0"/>
              <a:t>De-oxygenated </a:t>
            </a:r>
            <a:r>
              <a:rPr lang="en-US" sz="2800" dirty="0"/>
              <a:t>blood moves from the right atrium to right ventricle thru tricuspid valve</a:t>
            </a:r>
          </a:p>
          <a:p>
            <a:pPr lvl="1">
              <a:buFontTx/>
              <a:buNone/>
            </a:pPr>
            <a:r>
              <a:rPr lang="en-US" sz="2800" dirty="0"/>
              <a:t>B) </a:t>
            </a:r>
            <a:r>
              <a:rPr lang="en-US" sz="2800" dirty="0" smtClean="0"/>
              <a:t>Right </a:t>
            </a:r>
            <a:r>
              <a:rPr lang="en-US" sz="2800" dirty="0"/>
              <a:t>ventricle into pulmonary </a:t>
            </a:r>
            <a:r>
              <a:rPr lang="en-US" sz="2800" dirty="0" smtClean="0"/>
              <a:t>trunk thru the pulmonary valve</a:t>
            </a:r>
            <a:endParaRPr lang="en-US" sz="2800" dirty="0"/>
          </a:p>
          <a:p>
            <a:pPr lvl="1">
              <a:buFontTx/>
              <a:buNone/>
            </a:pPr>
            <a:r>
              <a:rPr lang="en-US" sz="2800" dirty="0"/>
              <a:t>C) </a:t>
            </a:r>
            <a:r>
              <a:rPr lang="en-US" sz="2800" dirty="0" smtClean="0"/>
              <a:t>To </a:t>
            </a:r>
            <a:r>
              <a:rPr lang="en-US" sz="2800" dirty="0"/>
              <a:t>lungs for gas exchange </a:t>
            </a:r>
          </a:p>
          <a:p>
            <a:pPr lvl="2">
              <a:buFontTx/>
              <a:buNone/>
            </a:pPr>
            <a:r>
              <a:rPr lang="en-US" sz="2800" dirty="0"/>
              <a:t>1) </a:t>
            </a:r>
            <a:r>
              <a:rPr lang="en-US" sz="2800" dirty="0" smtClean="0"/>
              <a:t>Occurs </a:t>
            </a:r>
            <a:r>
              <a:rPr lang="en-US" sz="2800" dirty="0"/>
              <a:t>in the alveoli – O</a:t>
            </a:r>
            <a:r>
              <a:rPr lang="en-US" sz="2800" baseline="-25000" dirty="0"/>
              <a:t>2</a:t>
            </a:r>
            <a:r>
              <a:rPr lang="en-US" sz="2800" dirty="0"/>
              <a:t> in and CO</a:t>
            </a:r>
            <a:r>
              <a:rPr lang="en-US" sz="2800" baseline="-25000" dirty="0"/>
              <a:t>2</a:t>
            </a:r>
            <a:r>
              <a:rPr lang="en-US" sz="2800" dirty="0"/>
              <a:t> out</a:t>
            </a:r>
          </a:p>
          <a:p>
            <a:pPr lvl="1">
              <a:buFontTx/>
              <a:buNone/>
            </a:pPr>
            <a:r>
              <a:rPr lang="en-US" sz="2800" dirty="0"/>
              <a:t>D) </a:t>
            </a:r>
            <a:r>
              <a:rPr lang="en-US" sz="2800" dirty="0" smtClean="0"/>
              <a:t>Oxygenated </a:t>
            </a:r>
            <a:r>
              <a:rPr lang="en-US" sz="2800" dirty="0"/>
              <a:t>blood moves back to left atrium via pulmonary veins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14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14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14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14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14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14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14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14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614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614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614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614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614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614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614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614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614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614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43" grpId="0" uiExpand="1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Heart</a:t>
            </a:r>
          </a:p>
        </p:txBody>
      </p:sp>
      <p:sp>
        <p:nvSpPr>
          <p:cNvPr id="624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en-US" sz="3000" dirty="0"/>
              <a:t>6. S</a:t>
            </a:r>
            <a:r>
              <a:rPr lang="en-US" sz="3000" dirty="0" smtClean="0"/>
              <a:t>ystemic </a:t>
            </a:r>
            <a:r>
              <a:rPr lang="en-US" sz="3000" dirty="0"/>
              <a:t>circulation – by left side of heart</a:t>
            </a:r>
          </a:p>
          <a:p>
            <a:pPr lvl="1">
              <a:buFontTx/>
              <a:buNone/>
            </a:pPr>
            <a:r>
              <a:rPr lang="en-US" sz="3000" dirty="0"/>
              <a:t>A) </a:t>
            </a:r>
            <a:r>
              <a:rPr lang="en-US" sz="3000" dirty="0" smtClean="0"/>
              <a:t>Oxygenated </a:t>
            </a:r>
            <a:r>
              <a:rPr lang="en-US" sz="3000" dirty="0"/>
              <a:t>blood moves from the left atrium to left ventricle thru bicuspid/mitral valve</a:t>
            </a:r>
          </a:p>
          <a:p>
            <a:pPr lvl="1">
              <a:buFontTx/>
              <a:buNone/>
            </a:pPr>
            <a:r>
              <a:rPr lang="en-US" sz="3000" dirty="0"/>
              <a:t>B) </a:t>
            </a:r>
            <a:r>
              <a:rPr lang="en-US" sz="3000" dirty="0" smtClean="0"/>
              <a:t>Left </a:t>
            </a:r>
            <a:r>
              <a:rPr lang="en-US" sz="3000" dirty="0"/>
              <a:t>ventricle into aorta thru aortic </a:t>
            </a:r>
            <a:r>
              <a:rPr lang="en-US" sz="3000" dirty="0" smtClean="0"/>
              <a:t>valve</a:t>
            </a:r>
            <a:endParaRPr lang="en-US" sz="3000" dirty="0"/>
          </a:p>
          <a:p>
            <a:pPr lvl="1">
              <a:buFontTx/>
              <a:buNone/>
            </a:pPr>
            <a:r>
              <a:rPr lang="en-US" sz="3000" dirty="0"/>
              <a:t>C) T</a:t>
            </a:r>
            <a:r>
              <a:rPr lang="en-US" sz="3000" dirty="0" smtClean="0"/>
              <a:t>o </a:t>
            </a:r>
            <a:r>
              <a:rPr lang="en-US" sz="3000" dirty="0"/>
              <a:t>body for gas exchange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24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24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24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24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24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24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24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24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624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624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624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624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467" grpId="0" uiExpand="1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Heart</a:t>
            </a:r>
          </a:p>
        </p:txBody>
      </p:sp>
      <p:sp>
        <p:nvSpPr>
          <p:cNvPr id="634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lvl="2">
              <a:buFontTx/>
              <a:buNone/>
            </a:pPr>
            <a:r>
              <a:rPr lang="en-US" sz="3000" dirty="0"/>
              <a:t>1) </a:t>
            </a:r>
            <a:r>
              <a:rPr lang="en-US" sz="3000" dirty="0" smtClean="0"/>
              <a:t>Occurs </a:t>
            </a:r>
            <a:r>
              <a:rPr lang="en-US" sz="3000" dirty="0"/>
              <a:t>in the capillaries within the tissues – O</a:t>
            </a:r>
            <a:r>
              <a:rPr lang="en-US" sz="3000" baseline="-25000" dirty="0"/>
              <a:t>2</a:t>
            </a:r>
            <a:r>
              <a:rPr lang="en-US" sz="3000" dirty="0"/>
              <a:t> out and CO</a:t>
            </a:r>
            <a:r>
              <a:rPr lang="en-US" sz="3000" baseline="-25000" dirty="0"/>
              <a:t>2</a:t>
            </a:r>
            <a:r>
              <a:rPr lang="en-US" sz="3000" dirty="0"/>
              <a:t> in</a:t>
            </a:r>
          </a:p>
          <a:p>
            <a:pPr lvl="1">
              <a:buFontTx/>
              <a:buNone/>
            </a:pPr>
            <a:r>
              <a:rPr lang="en-US" sz="3000" dirty="0"/>
              <a:t>D) </a:t>
            </a:r>
            <a:r>
              <a:rPr lang="en-US" sz="3000" dirty="0" smtClean="0"/>
              <a:t>De-oxygenated </a:t>
            </a:r>
            <a:r>
              <a:rPr lang="en-US" sz="3000" dirty="0"/>
              <a:t>blood moves back to right atrium via inferior &amp; superior vena cava</a:t>
            </a:r>
          </a:p>
          <a:p>
            <a:pPr>
              <a:buFontTx/>
              <a:buNone/>
            </a:pPr>
            <a:r>
              <a:rPr lang="en-US" sz="3000" dirty="0"/>
              <a:t>7. </a:t>
            </a:r>
            <a:r>
              <a:rPr lang="en-US" sz="3000" dirty="0" smtClean="0"/>
              <a:t>Coronary </a:t>
            </a:r>
            <a:r>
              <a:rPr lang="en-US" sz="3000" dirty="0"/>
              <a:t>circulation – branch of systemic loop</a:t>
            </a:r>
          </a:p>
          <a:p>
            <a:pPr lvl="1">
              <a:buFontTx/>
              <a:buNone/>
            </a:pPr>
            <a:r>
              <a:rPr lang="en-US" sz="3000" dirty="0"/>
              <a:t>A) </a:t>
            </a:r>
            <a:r>
              <a:rPr lang="en-US" sz="3000" dirty="0" smtClean="0"/>
              <a:t>Aorta </a:t>
            </a:r>
            <a:r>
              <a:rPr lang="en-US" sz="3000" dirty="0"/>
              <a:t>receives blood from L ventricle</a:t>
            </a:r>
          </a:p>
          <a:p>
            <a:pPr lvl="1">
              <a:buFontTx/>
              <a:buNone/>
            </a:pPr>
            <a:r>
              <a:rPr lang="en-US" sz="3000" dirty="0"/>
              <a:t>B) R &amp; L coronary arteries receive blood from the aorta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34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34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34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34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34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34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34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34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634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634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634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634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634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634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634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491" grpId="0" uiExpand="1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Heart</a:t>
            </a:r>
          </a:p>
        </p:txBody>
      </p:sp>
      <p:sp>
        <p:nvSpPr>
          <p:cNvPr id="1075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en-US" sz="2800" dirty="0"/>
              <a:t>1) </a:t>
            </a:r>
            <a:r>
              <a:rPr lang="en-US" sz="2800" dirty="0" smtClean="0"/>
              <a:t>Right </a:t>
            </a:r>
            <a:r>
              <a:rPr lang="en-US" sz="2800" dirty="0"/>
              <a:t>coronary artery</a:t>
            </a:r>
          </a:p>
          <a:p>
            <a:pPr lvl="1">
              <a:buFontTx/>
              <a:buNone/>
            </a:pPr>
            <a:r>
              <a:rPr lang="en-US" sz="2800" dirty="0"/>
              <a:t>a) </a:t>
            </a:r>
            <a:r>
              <a:rPr lang="en-US" sz="2800" dirty="0" smtClean="0"/>
              <a:t>Supplies </a:t>
            </a:r>
            <a:r>
              <a:rPr lang="en-US" sz="2800" dirty="0"/>
              <a:t>right atrium</a:t>
            </a:r>
          </a:p>
          <a:p>
            <a:pPr lvl="1">
              <a:buFontTx/>
              <a:buNone/>
            </a:pPr>
            <a:r>
              <a:rPr lang="en-US" sz="2800" dirty="0"/>
              <a:t>b) 2 main branches</a:t>
            </a:r>
          </a:p>
          <a:p>
            <a:pPr lvl="2">
              <a:buFontTx/>
              <a:buNone/>
            </a:pPr>
            <a:r>
              <a:rPr lang="en-US" sz="2800" dirty="0" err="1"/>
              <a:t>i</a:t>
            </a:r>
            <a:r>
              <a:rPr lang="en-US" sz="2800" dirty="0"/>
              <a:t>) </a:t>
            </a:r>
            <a:r>
              <a:rPr lang="en-US" sz="2800" dirty="0" smtClean="0"/>
              <a:t>Marginal </a:t>
            </a:r>
            <a:r>
              <a:rPr lang="en-US" sz="2800" dirty="0"/>
              <a:t>artery</a:t>
            </a:r>
          </a:p>
          <a:p>
            <a:pPr lvl="3">
              <a:buFontTx/>
              <a:buNone/>
            </a:pPr>
            <a:r>
              <a:rPr lang="en-US" sz="2800" dirty="0"/>
              <a:t>(a) </a:t>
            </a:r>
            <a:r>
              <a:rPr lang="en-US" sz="2800" dirty="0" smtClean="0"/>
              <a:t>Supplies </a:t>
            </a:r>
            <a:r>
              <a:rPr lang="en-US" sz="2800" dirty="0"/>
              <a:t>anterior &amp; lateral portions of the right ventricle</a:t>
            </a:r>
          </a:p>
          <a:p>
            <a:pPr lvl="2">
              <a:buFontTx/>
              <a:buNone/>
            </a:pPr>
            <a:r>
              <a:rPr lang="en-US" sz="2800" dirty="0"/>
              <a:t>ii) </a:t>
            </a:r>
            <a:r>
              <a:rPr lang="en-US" sz="2800" dirty="0" smtClean="0"/>
              <a:t>Posterior </a:t>
            </a:r>
            <a:r>
              <a:rPr lang="en-US" sz="2800" dirty="0" err="1"/>
              <a:t>interventricular</a:t>
            </a:r>
            <a:r>
              <a:rPr lang="en-US" sz="2800" dirty="0"/>
              <a:t> artery</a:t>
            </a:r>
          </a:p>
          <a:p>
            <a:pPr lvl="3">
              <a:buFontTx/>
              <a:buNone/>
            </a:pPr>
            <a:r>
              <a:rPr lang="en-US" sz="2800" dirty="0"/>
              <a:t>(a) </a:t>
            </a:r>
            <a:r>
              <a:rPr lang="en-US" sz="2800" dirty="0" smtClean="0"/>
              <a:t>Supplies </a:t>
            </a:r>
            <a:r>
              <a:rPr lang="en-US" sz="2800" dirty="0"/>
              <a:t>posterior side of both ventricles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75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75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075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075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075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075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75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075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075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075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075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075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075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075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075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075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075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075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075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075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075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7523" grpId="0" uiExpand="1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Heart</a:t>
            </a:r>
          </a:p>
        </p:txBody>
      </p:sp>
      <p:sp>
        <p:nvSpPr>
          <p:cNvPr id="471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en-US" sz="3000" dirty="0"/>
              <a:t>2. </a:t>
            </a:r>
            <a:r>
              <a:rPr lang="en-US" sz="3000" dirty="0" smtClean="0"/>
              <a:t>Coverings of the heart</a:t>
            </a:r>
            <a:endParaRPr lang="en-US" sz="3000" dirty="0"/>
          </a:p>
          <a:p>
            <a:pPr lvl="1">
              <a:buFontTx/>
              <a:buNone/>
            </a:pPr>
            <a:r>
              <a:rPr lang="en-US" sz="3000" dirty="0"/>
              <a:t>A) </a:t>
            </a:r>
            <a:r>
              <a:rPr lang="en-US" sz="3000" dirty="0" smtClean="0"/>
              <a:t>Surrounded </a:t>
            </a:r>
            <a:r>
              <a:rPr lang="en-US" sz="3000" dirty="0"/>
              <a:t>by the pericardium – dual-walled structure</a:t>
            </a:r>
          </a:p>
          <a:p>
            <a:pPr lvl="2">
              <a:buFontTx/>
              <a:buNone/>
            </a:pPr>
            <a:r>
              <a:rPr lang="en-US" sz="3000" dirty="0"/>
              <a:t>1) </a:t>
            </a:r>
            <a:r>
              <a:rPr lang="en-US" sz="3000" dirty="0" smtClean="0"/>
              <a:t>Fibrous </a:t>
            </a:r>
            <a:r>
              <a:rPr lang="en-US" sz="3000" dirty="0"/>
              <a:t>pericardium</a:t>
            </a:r>
          </a:p>
          <a:p>
            <a:pPr lvl="3">
              <a:buFontTx/>
              <a:buNone/>
            </a:pPr>
            <a:r>
              <a:rPr lang="en-US" sz="3000" dirty="0"/>
              <a:t>a) </a:t>
            </a:r>
            <a:r>
              <a:rPr lang="en-US" sz="3000" dirty="0" smtClean="0"/>
              <a:t>Protects </a:t>
            </a:r>
            <a:r>
              <a:rPr lang="en-US" sz="3000" dirty="0"/>
              <a:t>heart</a:t>
            </a:r>
          </a:p>
          <a:p>
            <a:pPr lvl="3">
              <a:buFontTx/>
              <a:buNone/>
            </a:pPr>
            <a:r>
              <a:rPr lang="en-US" sz="3000" dirty="0"/>
              <a:t>b) </a:t>
            </a:r>
            <a:r>
              <a:rPr lang="en-US" sz="3000" dirty="0" smtClean="0"/>
              <a:t>Anchors </a:t>
            </a:r>
            <a:r>
              <a:rPr lang="en-US" sz="3000" dirty="0"/>
              <a:t>it to surrounding structures</a:t>
            </a:r>
          </a:p>
          <a:p>
            <a:pPr lvl="3">
              <a:buFontTx/>
              <a:buNone/>
            </a:pPr>
            <a:r>
              <a:rPr lang="en-US" sz="3000" dirty="0"/>
              <a:t>c) </a:t>
            </a:r>
            <a:r>
              <a:rPr lang="en-US" sz="3000" dirty="0" smtClean="0"/>
              <a:t>Prevents </a:t>
            </a:r>
            <a:r>
              <a:rPr lang="en-US" sz="3000" dirty="0"/>
              <a:t>overfilling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71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71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71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71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71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71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71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71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71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71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71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471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471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471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471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471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471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471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107" grpId="0" uiExpand="1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Heart</a:t>
            </a:r>
          </a:p>
        </p:txBody>
      </p:sp>
      <p:sp>
        <p:nvSpPr>
          <p:cNvPr id="1085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en-US" sz="3000" dirty="0"/>
              <a:t>2) </a:t>
            </a:r>
            <a:r>
              <a:rPr lang="en-US" sz="3000" dirty="0" smtClean="0"/>
              <a:t>Left </a:t>
            </a:r>
            <a:r>
              <a:rPr lang="en-US" sz="3000" dirty="0"/>
              <a:t>coronary artery</a:t>
            </a:r>
          </a:p>
          <a:p>
            <a:pPr lvl="1">
              <a:buFontTx/>
              <a:buNone/>
            </a:pPr>
            <a:r>
              <a:rPr lang="en-US" sz="3000" dirty="0"/>
              <a:t>a) 2 main branches</a:t>
            </a:r>
          </a:p>
          <a:p>
            <a:pPr lvl="2">
              <a:buFontTx/>
              <a:buNone/>
            </a:pPr>
            <a:r>
              <a:rPr lang="en-US" sz="3000" dirty="0" err="1"/>
              <a:t>i</a:t>
            </a:r>
            <a:r>
              <a:rPr lang="en-US" sz="3000" dirty="0"/>
              <a:t>) </a:t>
            </a:r>
            <a:r>
              <a:rPr lang="en-US" sz="3000" dirty="0" smtClean="0"/>
              <a:t>Anterior </a:t>
            </a:r>
            <a:r>
              <a:rPr lang="en-US" sz="3000" dirty="0"/>
              <a:t>interventricular artery </a:t>
            </a:r>
          </a:p>
          <a:p>
            <a:pPr lvl="3">
              <a:buFontTx/>
              <a:buNone/>
            </a:pPr>
            <a:r>
              <a:rPr lang="en-US" sz="3000" dirty="0"/>
              <a:t>(a) </a:t>
            </a:r>
            <a:r>
              <a:rPr lang="en-US" sz="3000" dirty="0" smtClean="0"/>
              <a:t>Supplies </a:t>
            </a:r>
            <a:r>
              <a:rPr lang="en-US" sz="3000" dirty="0"/>
              <a:t>anterior side of both ventricles</a:t>
            </a:r>
          </a:p>
          <a:p>
            <a:pPr lvl="2">
              <a:buFontTx/>
              <a:buNone/>
            </a:pPr>
            <a:r>
              <a:rPr lang="en-US" sz="3000" dirty="0"/>
              <a:t>ii) </a:t>
            </a:r>
            <a:r>
              <a:rPr lang="en-US" sz="3000" dirty="0" smtClean="0"/>
              <a:t>Circumflex </a:t>
            </a:r>
            <a:r>
              <a:rPr lang="en-US" sz="3000" dirty="0"/>
              <a:t>artery</a:t>
            </a:r>
          </a:p>
          <a:p>
            <a:pPr lvl="3">
              <a:buFontTx/>
              <a:buNone/>
            </a:pPr>
            <a:r>
              <a:rPr lang="en-US" sz="3000" dirty="0"/>
              <a:t>(a) </a:t>
            </a:r>
            <a:r>
              <a:rPr lang="en-US" sz="3000" dirty="0" smtClean="0"/>
              <a:t>Supplies </a:t>
            </a:r>
            <a:r>
              <a:rPr lang="en-US" sz="3000" dirty="0"/>
              <a:t>left atrium and </a:t>
            </a:r>
            <a:r>
              <a:rPr lang="en-US" sz="3000" dirty="0" smtClean="0"/>
              <a:t>all portions of the left ventricle</a:t>
            </a:r>
            <a:endParaRPr lang="en-US" sz="3000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85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85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085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085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085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085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85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085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085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085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085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085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085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085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085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085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085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085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8547" grpId="0" uiExpand="1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Heart</a:t>
            </a:r>
          </a:p>
        </p:txBody>
      </p:sp>
      <p:sp>
        <p:nvSpPr>
          <p:cNvPr id="1095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371600"/>
            <a:ext cx="8229600" cy="4530725"/>
          </a:xfrm>
        </p:spPr>
        <p:txBody>
          <a:bodyPr/>
          <a:lstStyle/>
          <a:p>
            <a:pPr>
              <a:lnSpc>
                <a:spcPct val="90000"/>
              </a:lnSpc>
              <a:buFontTx/>
              <a:buNone/>
            </a:pPr>
            <a:r>
              <a:rPr lang="en-US" sz="3000" dirty="0"/>
              <a:t>C) </a:t>
            </a:r>
            <a:r>
              <a:rPr lang="en-US" sz="3000" dirty="0" smtClean="0"/>
              <a:t>Myocardial </a:t>
            </a:r>
            <a:r>
              <a:rPr lang="en-US" sz="3000" dirty="0"/>
              <a:t>capillaries – site of gas exchange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sz="3000" dirty="0"/>
              <a:t>D) </a:t>
            </a:r>
            <a:r>
              <a:rPr lang="en-US" sz="3000" dirty="0" smtClean="0"/>
              <a:t>Cardiac </a:t>
            </a:r>
            <a:r>
              <a:rPr lang="en-US" sz="3000" dirty="0"/>
              <a:t>veins</a:t>
            </a:r>
          </a:p>
          <a:p>
            <a:pPr lvl="1">
              <a:lnSpc>
                <a:spcPct val="90000"/>
              </a:lnSpc>
              <a:buFontTx/>
              <a:buNone/>
            </a:pPr>
            <a:r>
              <a:rPr lang="en-US" sz="3000" dirty="0"/>
              <a:t>1) </a:t>
            </a:r>
            <a:r>
              <a:rPr lang="en-US" sz="3000" dirty="0" smtClean="0"/>
              <a:t>Great </a:t>
            </a:r>
            <a:r>
              <a:rPr lang="en-US" sz="3000" dirty="0"/>
              <a:t>cardiac vein</a:t>
            </a:r>
          </a:p>
          <a:p>
            <a:pPr lvl="2">
              <a:lnSpc>
                <a:spcPct val="90000"/>
              </a:lnSpc>
              <a:buFontTx/>
              <a:buNone/>
            </a:pPr>
            <a:r>
              <a:rPr lang="en-US" sz="3000" dirty="0"/>
              <a:t>a) </a:t>
            </a:r>
            <a:r>
              <a:rPr lang="en-US" sz="3000" dirty="0" smtClean="0"/>
              <a:t>Drains </a:t>
            </a:r>
            <a:r>
              <a:rPr lang="en-US" sz="3000" dirty="0"/>
              <a:t>the anterior aspect of the heart</a:t>
            </a:r>
          </a:p>
          <a:p>
            <a:pPr lvl="1">
              <a:lnSpc>
                <a:spcPct val="90000"/>
              </a:lnSpc>
              <a:buFontTx/>
              <a:buNone/>
            </a:pPr>
            <a:r>
              <a:rPr lang="en-US" sz="3000" dirty="0"/>
              <a:t>2) </a:t>
            </a:r>
            <a:r>
              <a:rPr lang="en-US" sz="3000" dirty="0" smtClean="0"/>
              <a:t>Posterior</a:t>
            </a:r>
            <a:r>
              <a:rPr lang="en-US" sz="3000" dirty="0"/>
              <a:t>, middle, and small cardiac veins</a:t>
            </a:r>
          </a:p>
          <a:p>
            <a:pPr lvl="2">
              <a:lnSpc>
                <a:spcPct val="90000"/>
              </a:lnSpc>
              <a:buFontTx/>
              <a:buNone/>
            </a:pPr>
            <a:r>
              <a:rPr lang="en-US" sz="3000" dirty="0"/>
              <a:t>a) </a:t>
            </a:r>
            <a:r>
              <a:rPr lang="en-US" sz="3000" dirty="0" smtClean="0"/>
              <a:t>Drain </a:t>
            </a:r>
            <a:r>
              <a:rPr lang="en-US" sz="3000" dirty="0"/>
              <a:t>the posterior &amp; lateral aspects of the heart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sz="3000" dirty="0"/>
              <a:t>E) </a:t>
            </a:r>
            <a:r>
              <a:rPr lang="en-US" sz="3000" dirty="0" smtClean="0"/>
              <a:t>Coronary </a:t>
            </a:r>
            <a:r>
              <a:rPr lang="en-US" sz="3000" dirty="0"/>
              <a:t>sinus</a:t>
            </a:r>
          </a:p>
          <a:p>
            <a:pPr lvl="1">
              <a:lnSpc>
                <a:spcPct val="90000"/>
              </a:lnSpc>
              <a:buFontTx/>
              <a:buNone/>
            </a:pPr>
            <a:r>
              <a:rPr lang="en-US" sz="3000" dirty="0"/>
              <a:t>1) </a:t>
            </a:r>
            <a:r>
              <a:rPr lang="en-US" sz="3000" dirty="0" smtClean="0"/>
              <a:t>Empties </a:t>
            </a:r>
            <a:r>
              <a:rPr lang="en-US" sz="3000" dirty="0"/>
              <a:t>into right atrium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95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95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095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095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095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095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95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095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095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095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095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095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095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095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095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095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095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095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095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095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095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0957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0957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0957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9571" grpId="0" uiExpand="1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Heart</a:t>
            </a:r>
          </a:p>
        </p:txBody>
      </p:sp>
      <p:sp>
        <p:nvSpPr>
          <p:cNvPr id="645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en-US" sz="2800" dirty="0"/>
              <a:t>8. Cardiac Muscle Contraction</a:t>
            </a:r>
          </a:p>
          <a:p>
            <a:pPr lvl="1">
              <a:buFontTx/>
              <a:buNone/>
            </a:pPr>
            <a:r>
              <a:rPr lang="en-US" sz="2800" dirty="0"/>
              <a:t>A) </a:t>
            </a:r>
            <a:r>
              <a:rPr lang="en-US" sz="2800" dirty="0" smtClean="0"/>
              <a:t>Involves </a:t>
            </a:r>
            <a:r>
              <a:rPr lang="en-US" sz="2800" dirty="0" err="1"/>
              <a:t>autorhythmic</a:t>
            </a:r>
            <a:r>
              <a:rPr lang="en-US" sz="2800" dirty="0"/>
              <a:t> cells and cardiac muscle cells</a:t>
            </a:r>
          </a:p>
          <a:p>
            <a:pPr lvl="2">
              <a:buFontTx/>
              <a:buNone/>
            </a:pPr>
            <a:r>
              <a:rPr lang="en-US" sz="2800" dirty="0"/>
              <a:t>1) </a:t>
            </a:r>
            <a:r>
              <a:rPr lang="en-US" sz="2800" dirty="0" err="1"/>
              <a:t>A</a:t>
            </a:r>
            <a:r>
              <a:rPr lang="en-US" sz="2800" dirty="0" err="1" smtClean="0"/>
              <a:t>utorhythmic</a:t>
            </a:r>
            <a:r>
              <a:rPr lang="en-US" sz="2800" dirty="0" smtClean="0"/>
              <a:t> </a:t>
            </a:r>
            <a:r>
              <a:rPr lang="en-US" sz="2800" dirty="0"/>
              <a:t>cells</a:t>
            </a:r>
          </a:p>
          <a:p>
            <a:pPr lvl="3">
              <a:buFontTx/>
              <a:buNone/>
            </a:pPr>
            <a:r>
              <a:rPr lang="en-US" sz="2800" dirty="0"/>
              <a:t>a) </a:t>
            </a:r>
            <a:r>
              <a:rPr lang="en-US" sz="2800" dirty="0" smtClean="0"/>
              <a:t>Make </a:t>
            </a:r>
            <a:r>
              <a:rPr lang="en-US" sz="2800" dirty="0"/>
              <a:t>up the conduction system</a:t>
            </a:r>
          </a:p>
          <a:p>
            <a:pPr lvl="3">
              <a:buFontTx/>
              <a:buNone/>
            </a:pPr>
            <a:r>
              <a:rPr lang="en-US" sz="2800" dirty="0"/>
              <a:t>b) </a:t>
            </a:r>
            <a:r>
              <a:rPr lang="en-US" sz="2800" dirty="0" smtClean="0"/>
              <a:t>Responsible </a:t>
            </a:r>
            <a:r>
              <a:rPr lang="en-US" sz="2800" dirty="0"/>
              <a:t>for AP </a:t>
            </a:r>
            <a:r>
              <a:rPr lang="en-US" sz="2800" dirty="0" smtClean="0"/>
              <a:t>generation </a:t>
            </a:r>
            <a:r>
              <a:rPr lang="en-US" sz="2800" smtClean="0"/>
              <a:t>&amp; conduction</a:t>
            </a:r>
            <a:endParaRPr lang="en-US" sz="2800" dirty="0"/>
          </a:p>
          <a:p>
            <a:pPr lvl="4">
              <a:buFontTx/>
              <a:buNone/>
            </a:pPr>
            <a:r>
              <a:rPr lang="en-US" sz="2800" dirty="0" err="1"/>
              <a:t>i</a:t>
            </a:r>
            <a:r>
              <a:rPr lang="en-US" sz="2800" dirty="0"/>
              <a:t>) </a:t>
            </a:r>
            <a:r>
              <a:rPr lang="en-US" sz="2800" dirty="0" smtClean="0"/>
              <a:t>Cells </a:t>
            </a:r>
            <a:r>
              <a:rPr lang="en-US" sz="2800" dirty="0"/>
              <a:t>have an unstable resting potential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45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45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45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45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45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45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45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45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645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645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645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645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645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645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645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645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645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645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515" grpId="0" uiExpand="1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Heart</a:t>
            </a:r>
          </a:p>
        </p:txBody>
      </p:sp>
      <p:sp>
        <p:nvSpPr>
          <p:cNvPr id="686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None/>
            </a:pPr>
            <a:r>
              <a:rPr lang="en-US" sz="3000" dirty="0"/>
              <a:t>ii</a:t>
            </a:r>
            <a:r>
              <a:rPr lang="en-US" sz="3000" dirty="0" smtClean="0"/>
              <a:t>) Hyperpolarization at the end of an AP causes a closing of K</a:t>
            </a:r>
            <a:r>
              <a:rPr lang="en-US" sz="3000" baseline="30000" dirty="0" smtClean="0"/>
              <a:t>+</a:t>
            </a:r>
            <a:r>
              <a:rPr lang="en-US" sz="3000" dirty="0" smtClean="0"/>
              <a:t> channels and an opening of slow Na</a:t>
            </a:r>
            <a:r>
              <a:rPr lang="en-US" sz="3000" baseline="30000" dirty="0" smtClean="0"/>
              <a:t>+</a:t>
            </a:r>
            <a:r>
              <a:rPr lang="en-US" sz="3000" dirty="0" smtClean="0"/>
              <a:t> channels = causes movement towards threshold</a:t>
            </a:r>
            <a:endParaRPr lang="en-US" sz="3000" dirty="0"/>
          </a:p>
          <a:p>
            <a:pPr>
              <a:buFontTx/>
              <a:buNone/>
            </a:pPr>
            <a:r>
              <a:rPr lang="en-US" sz="3000" dirty="0"/>
              <a:t>iii) </a:t>
            </a:r>
            <a:r>
              <a:rPr lang="en-US" sz="3000" dirty="0" smtClean="0"/>
              <a:t>At </a:t>
            </a:r>
            <a:r>
              <a:rPr lang="en-US" sz="3000" dirty="0"/>
              <a:t>threshold, voltage-gated Ca</a:t>
            </a:r>
            <a:r>
              <a:rPr lang="en-US" sz="3000" baseline="30000" dirty="0"/>
              <a:t>++</a:t>
            </a:r>
            <a:r>
              <a:rPr lang="en-US" sz="3000" dirty="0"/>
              <a:t> channels open = depolarization</a:t>
            </a:r>
          </a:p>
          <a:p>
            <a:pPr>
              <a:buFontTx/>
              <a:buNone/>
            </a:pPr>
            <a:r>
              <a:rPr lang="en-US" sz="3000" dirty="0"/>
              <a:t>iv) </a:t>
            </a:r>
            <a:r>
              <a:rPr lang="en-US" sz="3000" dirty="0" smtClean="0"/>
              <a:t>At peak voltage, voltage-gated Ca</a:t>
            </a:r>
            <a:r>
              <a:rPr lang="en-US" sz="3000" baseline="30000" dirty="0"/>
              <a:t>++</a:t>
            </a:r>
            <a:r>
              <a:rPr lang="en-US" sz="3000" dirty="0"/>
              <a:t> channels close and </a:t>
            </a:r>
            <a:r>
              <a:rPr lang="en-US" sz="3000" dirty="0" smtClean="0"/>
              <a:t>voltage-gated K</a:t>
            </a:r>
            <a:r>
              <a:rPr lang="en-US" sz="3000" baseline="30000" dirty="0"/>
              <a:t>+</a:t>
            </a:r>
            <a:r>
              <a:rPr lang="en-US" sz="3000" dirty="0"/>
              <a:t> channels open = repolarization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86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86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86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86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86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86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86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86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686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8611" grpId="0" uiExpand="1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Heart</a:t>
            </a:r>
          </a:p>
        </p:txBody>
      </p:sp>
      <p:sp>
        <p:nvSpPr>
          <p:cNvPr id="69635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en-US" sz="2800" dirty="0"/>
              <a:t>d) Conduction Pathway</a:t>
            </a:r>
          </a:p>
          <a:p>
            <a:pPr lvl="1">
              <a:buFontTx/>
              <a:buNone/>
            </a:pPr>
            <a:r>
              <a:rPr lang="en-US" sz="2800" dirty="0" err="1"/>
              <a:t>i</a:t>
            </a:r>
            <a:r>
              <a:rPr lang="en-US" sz="2800" dirty="0"/>
              <a:t>) </a:t>
            </a:r>
            <a:r>
              <a:rPr lang="en-US" sz="2800" dirty="0" smtClean="0"/>
              <a:t>SA (</a:t>
            </a:r>
            <a:r>
              <a:rPr lang="en-US" sz="2800" dirty="0" err="1" smtClean="0"/>
              <a:t>sinoatrial</a:t>
            </a:r>
            <a:r>
              <a:rPr lang="en-US" sz="2800" dirty="0" smtClean="0"/>
              <a:t>) </a:t>
            </a:r>
            <a:r>
              <a:rPr lang="en-US" sz="2800" dirty="0"/>
              <a:t>node</a:t>
            </a:r>
          </a:p>
          <a:p>
            <a:pPr lvl="2">
              <a:buFontTx/>
              <a:buNone/>
            </a:pPr>
            <a:r>
              <a:rPr lang="en-US" sz="2800" dirty="0" smtClean="0"/>
              <a:t>(a) Considered the heart’s normal pacemaker</a:t>
            </a:r>
          </a:p>
          <a:p>
            <a:pPr lvl="2">
              <a:buNone/>
            </a:pPr>
            <a:r>
              <a:rPr lang="en-US" sz="2800" dirty="0"/>
              <a:t>(b) Under control of nervous and endocrine </a:t>
            </a:r>
            <a:r>
              <a:rPr lang="en-US" sz="2800" dirty="0" smtClean="0"/>
              <a:t>systems</a:t>
            </a:r>
            <a:endParaRPr lang="en-US" sz="2800" dirty="0"/>
          </a:p>
        </p:txBody>
      </p:sp>
      <p:pic>
        <p:nvPicPr>
          <p:cNvPr id="69636" name="Picture 4" descr="conduction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5029200" y="1295400"/>
            <a:ext cx="3346450" cy="5029200"/>
          </a:xfrm>
          <a:noFill/>
          <a:ln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96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96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96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96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96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96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96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96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696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696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696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696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9635" grpId="0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Heart</a:t>
            </a:r>
          </a:p>
        </p:txBody>
      </p:sp>
      <p:sp>
        <p:nvSpPr>
          <p:cNvPr id="706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457200" lvl="1" indent="0">
              <a:buNone/>
            </a:pPr>
            <a:r>
              <a:rPr lang="en-US" sz="3000" dirty="0"/>
              <a:t>(</a:t>
            </a:r>
            <a:r>
              <a:rPr lang="en-US" sz="3000" dirty="0" err="1"/>
              <a:t>i</a:t>
            </a:r>
            <a:r>
              <a:rPr lang="en-US" sz="3000" dirty="0"/>
              <a:t>) Without control it would generate 90-100 AP’s/min = 90-100 </a:t>
            </a:r>
            <a:r>
              <a:rPr lang="en-US" sz="3000" dirty="0" err="1"/>
              <a:t>b.p.m</a:t>
            </a:r>
            <a:r>
              <a:rPr lang="en-US" sz="3000" dirty="0"/>
              <a:t>.</a:t>
            </a:r>
          </a:p>
          <a:p>
            <a:pPr marL="457200" lvl="1" indent="0">
              <a:buNone/>
            </a:pPr>
            <a:r>
              <a:rPr lang="en-US" sz="3000" dirty="0" smtClean="0"/>
              <a:t>(</a:t>
            </a:r>
            <a:r>
              <a:rPr lang="en-US" sz="3000" dirty="0"/>
              <a:t>ii) With control, it will generate about 75 AP’s/min = 75 </a:t>
            </a:r>
            <a:r>
              <a:rPr lang="en-US" sz="3000" dirty="0" err="1"/>
              <a:t>b.p.m</a:t>
            </a:r>
            <a:r>
              <a:rPr lang="en-US" sz="3000" dirty="0"/>
              <a:t>. </a:t>
            </a:r>
            <a:endParaRPr lang="pt-BR" sz="3000" dirty="0" smtClean="0"/>
          </a:p>
          <a:p>
            <a:pPr>
              <a:lnSpc>
                <a:spcPct val="90000"/>
              </a:lnSpc>
              <a:buFontTx/>
              <a:buNone/>
            </a:pPr>
            <a:r>
              <a:rPr lang="pt-BR" sz="3000" dirty="0" smtClean="0"/>
              <a:t>(</a:t>
            </a:r>
            <a:r>
              <a:rPr lang="pt-BR" sz="3000" dirty="0"/>
              <a:t>c) </a:t>
            </a:r>
            <a:r>
              <a:rPr lang="pt-BR" sz="3000" dirty="0" smtClean="0"/>
              <a:t>Impulses </a:t>
            </a:r>
            <a:r>
              <a:rPr lang="pt-BR" sz="3000" dirty="0" err="1" smtClean="0"/>
              <a:t>travel</a:t>
            </a:r>
            <a:r>
              <a:rPr lang="pt-BR" sz="3000" dirty="0" smtClean="0"/>
              <a:t> </a:t>
            </a:r>
            <a:r>
              <a:rPr lang="pt-BR" sz="3000" dirty="0"/>
              <a:t>to AV node via internodal pathway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pt-BR" sz="3000" dirty="0"/>
              <a:t>(d) </a:t>
            </a:r>
            <a:r>
              <a:rPr lang="pt-BR" sz="3000" dirty="0" smtClean="0"/>
              <a:t>Impulses </a:t>
            </a:r>
            <a:r>
              <a:rPr lang="pt-BR" sz="3000" dirty="0" err="1"/>
              <a:t>also</a:t>
            </a:r>
            <a:r>
              <a:rPr lang="pt-BR" sz="3000" dirty="0"/>
              <a:t> </a:t>
            </a:r>
            <a:r>
              <a:rPr lang="pt-BR" sz="3000" dirty="0" err="1" smtClean="0"/>
              <a:t>travel</a:t>
            </a:r>
            <a:r>
              <a:rPr lang="pt-BR" sz="3000" dirty="0" smtClean="0"/>
              <a:t> </a:t>
            </a:r>
            <a:r>
              <a:rPr lang="pt-BR" sz="3000" dirty="0"/>
              <a:t>to atrial myocardium via gap junctions (intercalated discs)</a:t>
            </a:r>
          </a:p>
          <a:p>
            <a:pPr lvl="1">
              <a:lnSpc>
                <a:spcPct val="90000"/>
              </a:lnSpc>
              <a:buFontTx/>
              <a:buNone/>
            </a:pPr>
            <a:r>
              <a:rPr lang="pt-BR" sz="3000" dirty="0"/>
              <a:t>(i) </a:t>
            </a:r>
            <a:r>
              <a:rPr lang="pt-BR" sz="3000" dirty="0" smtClean="0"/>
              <a:t>Causes </a:t>
            </a:r>
            <a:r>
              <a:rPr lang="pt-BR" sz="3000" dirty="0"/>
              <a:t>atrial contraction</a:t>
            </a:r>
            <a:endParaRPr lang="en-US" sz="3000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06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06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706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06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06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706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706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06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706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706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706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706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706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706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706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0659" grpId="0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Heart</a:t>
            </a:r>
          </a:p>
        </p:txBody>
      </p:sp>
      <p:sp>
        <p:nvSpPr>
          <p:cNvPr id="71683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pt-BR" sz="2500" dirty="0"/>
              <a:t>ii) </a:t>
            </a:r>
            <a:r>
              <a:rPr lang="pt-BR" sz="2500" dirty="0" smtClean="0"/>
              <a:t>AV (atrioventricular) node</a:t>
            </a:r>
            <a:endParaRPr lang="pt-BR" sz="2500" dirty="0"/>
          </a:p>
          <a:p>
            <a:pPr lvl="1">
              <a:buFontTx/>
              <a:buNone/>
            </a:pPr>
            <a:r>
              <a:rPr lang="pt-BR" sz="2500" dirty="0"/>
              <a:t>(</a:t>
            </a:r>
            <a:r>
              <a:rPr lang="en-US" sz="2500" dirty="0"/>
              <a:t>a) AV nodal delay</a:t>
            </a:r>
          </a:p>
          <a:p>
            <a:pPr lvl="2">
              <a:buFontTx/>
              <a:buNone/>
            </a:pPr>
            <a:r>
              <a:rPr lang="en-US" sz="2500" dirty="0"/>
              <a:t>(</a:t>
            </a:r>
            <a:r>
              <a:rPr lang="en-US" sz="2500" dirty="0" err="1"/>
              <a:t>i</a:t>
            </a:r>
            <a:r>
              <a:rPr lang="en-US" sz="2500" dirty="0"/>
              <a:t>) 0.1 sec </a:t>
            </a:r>
          </a:p>
          <a:p>
            <a:pPr lvl="2">
              <a:buFontTx/>
              <a:buNone/>
            </a:pPr>
            <a:r>
              <a:rPr lang="en-US" sz="2500" dirty="0"/>
              <a:t>(ii) </a:t>
            </a:r>
            <a:r>
              <a:rPr lang="en-US" sz="2500" dirty="0" smtClean="0"/>
              <a:t>Allows </a:t>
            </a:r>
            <a:r>
              <a:rPr lang="en-US" sz="2500" dirty="0"/>
              <a:t>for complete atrial contraction (ventricular filling)</a:t>
            </a:r>
          </a:p>
          <a:p>
            <a:pPr lvl="1">
              <a:buFontTx/>
              <a:buNone/>
            </a:pPr>
            <a:r>
              <a:rPr lang="en-US" sz="2500" dirty="0"/>
              <a:t>(b) </a:t>
            </a:r>
            <a:r>
              <a:rPr lang="en-US" sz="2500" dirty="0" smtClean="0"/>
              <a:t>Under </a:t>
            </a:r>
            <a:r>
              <a:rPr lang="en-US" sz="2500" dirty="0"/>
              <a:t>nervous &amp; endocrine </a:t>
            </a:r>
            <a:r>
              <a:rPr lang="en-US" sz="2500" dirty="0" smtClean="0"/>
              <a:t>control as well</a:t>
            </a:r>
            <a:endParaRPr lang="en-US" sz="2500" dirty="0"/>
          </a:p>
        </p:txBody>
      </p:sp>
      <p:pic>
        <p:nvPicPr>
          <p:cNvPr id="71684" name="Picture 4" descr="conduction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4953000" y="1219200"/>
            <a:ext cx="3651250" cy="5486400"/>
          </a:xfrm>
          <a:noFill/>
          <a:ln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16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16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716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16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16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716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716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16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716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716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716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716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716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716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716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683" grpId="0" uiExpand="1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Heart</a:t>
            </a:r>
          </a:p>
        </p:txBody>
      </p:sp>
      <p:sp>
        <p:nvSpPr>
          <p:cNvPr id="72707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en-US" sz="2800" dirty="0"/>
              <a:t>iii) </a:t>
            </a:r>
            <a:r>
              <a:rPr lang="en-US" sz="2800" dirty="0" smtClean="0"/>
              <a:t>Bundle </a:t>
            </a:r>
            <a:r>
              <a:rPr lang="en-US" sz="2800" dirty="0"/>
              <a:t>of His (AV bundle)</a:t>
            </a:r>
          </a:p>
          <a:p>
            <a:pPr lvl="1">
              <a:buFontTx/>
              <a:buNone/>
            </a:pPr>
            <a:r>
              <a:rPr lang="en-US" sz="2800" dirty="0"/>
              <a:t>(a) </a:t>
            </a:r>
            <a:r>
              <a:rPr lang="en-US" sz="2800" dirty="0" smtClean="0"/>
              <a:t>Electrically </a:t>
            </a:r>
            <a:r>
              <a:rPr lang="en-US" sz="2800" dirty="0"/>
              <a:t>connects atria &amp; ventricles</a:t>
            </a:r>
          </a:p>
          <a:p>
            <a:pPr>
              <a:buFontTx/>
              <a:buNone/>
            </a:pPr>
            <a:r>
              <a:rPr lang="en-US" sz="2800" dirty="0"/>
              <a:t>iv) </a:t>
            </a:r>
            <a:r>
              <a:rPr lang="en-US" sz="2800" dirty="0" smtClean="0"/>
              <a:t>Left </a:t>
            </a:r>
            <a:r>
              <a:rPr lang="en-US" sz="2800" dirty="0"/>
              <a:t>&amp; right bundle branches</a:t>
            </a:r>
          </a:p>
          <a:p>
            <a:pPr lvl="1">
              <a:buFontTx/>
              <a:buNone/>
            </a:pPr>
            <a:r>
              <a:rPr lang="en-US" sz="2800" dirty="0"/>
              <a:t>(a) </a:t>
            </a:r>
            <a:r>
              <a:rPr lang="en-US" sz="2800" dirty="0" smtClean="0"/>
              <a:t>Carry impulses to the left </a:t>
            </a:r>
            <a:r>
              <a:rPr lang="en-US" sz="2800" dirty="0"/>
              <a:t>and right </a:t>
            </a:r>
            <a:r>
              <a:rPr lang="en-US" sz="2800" dirty="0" smtClean="0"/>
              <a:t>ventricles</a:t>
            </a:r>
            <a:endParaRPr lang="en-US" sz="2800" dirty="0"/>
          </a:p>
        </p:txBody>
      </p:sp>
      <p:pic>
        <p:nvPicPr>
          <p:cNvPr id="72708" name="Picture 4" descr="conduction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4800600" y="1219200"/>
            <a:ext cx="3600450" cy="5410200"/>
          </a:xfrm>
          <a:noFill/>
          <a:ln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27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27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727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27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27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727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727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27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727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727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727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727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2707" grpId="0" uiExpand="1" build="p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Heart</a:t>
            </a:r>
          </a:p>
        </p:txBody>
      </p:sp>
      <p:sp>
        <p:nvSpPr>
          <p:cNvPr id="73731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en-US" sz="2800" dirty="0"/>
              <a:t>v) Purkinje fibers</a:t>
            </a:r>
          </a:p>
          <a:p>
            <a:pPr lvl="1">
              <a:buFontTx/>
              <a:buNone/>
            </a:pPr>
            <a:r>
              <a:rPr lang="en-US" sz="2800" dirty="0"/>
              <a:t>(a) </a:t>
            </a:r>
            <a:r>
              <a:rPr lang="en-US" sz="2800" dirty="0" smtClean="0"/>
              <a:t>Start </a:t>
            </a:r>
            <a:r>
              <a:rPr lang="en-US" sz="2800" dirty="0"/>
              <a:t>near the apex &amp; moves up thru ventricles</a:t>
            </a:r>
          </a:p>
          <a:p>
            <a:pPr lvl="1">
              <a:buFontTx/>
              <a:buNone/>
            </a:pPr>
            <a:r>
              <a:rPr lang="en-US" sz="2800" dirty="0"/>
              <a:t>(b) </a:t>
            </a:r>
            <a:r>
              <a:rPr lang="en-US" sz="2800" dirty="0" smtClean="0"/>
              <a:t>Site </a:t>
            </a:r>
            <a:r>
              <a:rPr lang="en-US" sz="2800" dirty="0"/>
              <a:t>of synapse between conduction system &amp; ventricular myocardium</a:t>
            </a:r>
          </a:p>
        </p:txBody>
      </p:sp>
      <p:pic>
        <p:nvPicPr>
          <p:cNvPr id="73732" name="Picture 4" descr="conduction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5105400" y="1447800"/>
            <a:ext cx="3448050" cy="5181600"/>
          </a:xfrm>
          <a:noFill/>
          <a:ln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37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37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737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37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37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737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737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37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737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3731" grpId="0" uiExpand="1" build="p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Heart</a:t>
            </a:r>
          </a:p>
        </p:txBody>
      </p:sp>
      <p:sp>
        <p:nvSpPr>
          <p:cNvPr id="1116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en-US" sz="3000" dirty="0"/>
              <a:t>2) </a:t>
            </a:r>
            <a:r>
              <a:rPr lang="en-US" sz="3000" dirty="0" smtClean="0"/>
              <a:t>Cardiac </a:t>
            </a:r>
            <a:r>
              <a:rPr lang="en-US" sz="3000" dirty="0"/>
              <a:t>muscle cells</a:t>
            </a:r>
          </a:p>
          <a:p>
            <a:pPr lvl="1">
              <a:buFontTx/>
              <a:buNone/>
            </a:pPr>
            <a:r>
              <a:rPr lang="en-US" sz="3000" dirty="0"/>
              <a:t>a) </a:t>
            </a:r>
            <a:r>
              <a:rPr lang="en-US" sz="3000" dirty="0" smtClean="0"/>
              <a:t>Striated</a:t>
            </a:r>
            <a:r>
              <a:rPr lang="en-US" sz="3000" dirty="0"/>
              <a:t>, branching &amp; </a:t>
            </a:r>
            <a:r>
              <a:rPr lang="en-US" sz="3000" dirty="0" err="1"/>
              <a:t>mononucleated</a:t>
            </a:r>
            <a:endParaRPr lang="en-US" sz="3000" dirty="0"/>
          </a:p>
          <a:p>
            <a:pPr lvl="1">
              <a:buFontTx/>
              <a:buNone/>
            </a:pPr>
            <a:r>
              <a:rPr lang="en-US" sz="3000" dirty="0"/>
              <a:t>b) </a:t>
            </a:r>
            <a:r>
              <a:rPr lang="en-US" sz="3000" dirty="0" smtClean="0"/>
              <a:t>Intercalated </a:t>
            </a:r>
            <a:r>
              <a:rPr lang="en-US" sz="3000" dirty="0"/>
              <a:t>discs – cellular junctions that allow ion </a:t>
            </a:r>
            <a:r>
              <a:rPr lang="en-US" sz="3000" dirty="0" smtClean="0"/>
              <a:t>movement between </a:t>
            </a:r>
            <a:r>
              <a:rPr lang="en-US" sz="3000" dirty="0"/>
              <a:t>cells</a:t>
            </a:r>
          </a:p>
          <a:p>
            <a:pPr lvl="2">
              <a:buFontTx/>
              <a:buNone/>
            </a:pPr>
            <a:r>
              <a:rPr lang="en-US" sz="3000" dirty="0" err="1"/>
              <a:t>i</a:t>
            </a:r>
            <a:r>
              <a:rPr lang="en-US" sz="3000" dirty="0"/>
              <a:t>) </a:t>
            </a:r>
            <a:r>
              <a:rPr lang="en-US" sz="3000" dirty="0" smtClean="0"/>
              <a:t>Allow the </a:t>
            </a:r>
            <a:r>
              <a:rPr lang="en-US" sz="3000" dirty="0"/>
              <a:t>heart to act as a single, coordinated, functional unit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16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16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116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116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116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116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116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116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116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116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116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116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1619" grpId="0" uiExpand="1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Heart</a:t>
            </a:r>
          </a:p>
        </p:txBody>
      </p:sp>
      <p:sp>
        <p:nvSpPr>
          <p:cNvPr id="481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en-US" sz="3000" dirty="0"/>
              <a:t>2) </a:t>
            </a:r>
            <a:r>
              <a:rPr lang="en-US" sz="3000" dirty="0" smtClean="0"/>
              <a:t>Serous </a:t>
            </a:r>
            <a:r>
              <a:rPr lang="en-US" sz="3000" dirty="0"/>
              <a:t>pericardium</a:t>
            </a:r>
          </a:p>
          <a:p>
            <a:pPr lvl="1">
              <a:buFontTx/>
              <a:buNone/>
            </a:pPr>
            <a:r>
              <a:rPr lang="en-US" sz="3000" dirty="0"/>
              <a:t>a) 2 layers</a:t>
            </a:r>
          </a:p>
          <a:p>
            <a:pPr lvl="2">
              <a:buFontTx/>
              <a:buNone/>
            </a:pPr>
            <a:r>
              <a:rPr lang="en-US" sz="3000" dirty="0" err="1"/>
              <a:t>i</a:t>
            </a:r>
            <a:r>
              <a:rPr lang="en-US" sz="3000" dirty="0"/>
              <a:t>) </a:t>
            </a:r>
            <a:r>
              <a:rPr lang="en-US" sz="3000" dirty="0" smtClean="0"/>
              <a:t>Parietal </a:t>
            </a:r>
            <a:r>
              <a:rPr lang="en-US" sz="3000" dirty="0"/>
              <a:t>layer</a:t>
            </a:r>
          </a:p>
          <a:p>
            <a:pPr lvl="3">
              <a:buFontTx/>
              <a:buNone/>
            </a:pPr>
            <a:r>
              <a:rPr lang="en-US" sz="3000" dirty="0"/>
              <a:t>(a) </a:t>
            </a:r>
            <a:r>
              <a:rPr lang="en-US" sz="3000" dirty="0" smtClean="0"/>
              <a:t>Attached </a:t>
            </a:r>
            <a:r>
              <a:rPr lang="en-US" sz="3000" dirty="0"/>
              <a:t>to fibrous pericardium</a:t>
            </a:r>
          </a:p>
          <a:p>
            <a:pPr lvl="2">
              <a:buFontTx/>
              <a:buNone/>
            </a:pPr>
            <a:r>
              <a:rPr lang="en-US" sz="3000" dirty="0"/>
              <a:t>ii) </a:t>
            </a:r>
            <a:r>
              <a:rPr lang="en-US" sz="3000" dirty="0" smtClean="0"/>
              <a:t>Visceral </a:t>
            </a:r>
            <a:r>
              <a:rPr lang="en-US" sz="3000" dirty="0"/>
              <a:t>layer (</a:t>
            </a:r>
            <a:r>
              <a:rPr lang="en-US" sz="3000" dirty="0" err="1"/>
              <a:t>epicardium</a:t>
            </a:r>
            <a:r>
              <a:rPr lang="en-US" sz="3000" dirty="0"/>
              <a:t>)</a:t>
            </a:r>
          </a:p>
          <a:p>
            <a:pPr lvl="3">
              <a:buFontTx/>
              <a:buNone/>
            </a:pPr>
            <a:r>
              <a:rPr lang="en-US" sz="3000" dirty="0"/>
              <a:t>(a) </a:t>
            </a:r>
            <a:r>
              <a:rPr lang="en-US" sz="3000" dirty="0" smtClean="0"/>
              <a:t>Integral </a:t>
            </a:r>
            <a:r>
              <a:rPr lang="en-US" sz="3000" dirty="0"/>
              <a:t>part of the heart wall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81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81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81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81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81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81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81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81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81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81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81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481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481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481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481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481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481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481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131" grpId="0" uiExpand="1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Heart</a:t>
            </a:r>
          </a:p>
        </p:txBody>
      </p:sp>
      <p:sp>
        <p:nvSpPr>
          <p:cNvPr id="1126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lvl="1">
              <a:buFontTx/>
              <a:buNone/>
            </a:pPr>
            <a:r>
              <a:rPr lang="en-US" sz="3000" dirty="0"/>
              <a:t>ii) </a:t>
            </a:r>
            <a:r>
              <a:rPr lang="en-US" sz="3000" dirty="0" smtClean="0"/>
              <a:t>Longer </a:t>
            </a:r>
            <a:r>
              <a:rPr lang="en-US" sz="3000" dirty="0"/>
              <a:t>refractory period than skeletal muscle tissue; cannot undergo tetanus</a:t>
            </a:r>
          </a:p>
          <a:p>
            <a:pPr>
              <a:buFontTx/>
              <a:buNone/>
            </a:pPr>
            <a:r>
              <a:rPr lang="en-US" sz="3000" dirty="0"/>
              <a:t>c) AP generation</a:t>
            </a:r>
          </a:p>
          <a:p>
            <a:pPr lvl="1">
              <a:buFontTx/>
              <a:buNone/>
            </a:pPr>
            <a:r>
              <a:rPr lang="en-US" sz="3000" dirty="0" err="1"/>
              <a:t>i</a:t>
            </a:r>
            <a:r>
              <a:rPr lang="en-US" sz="3000" dirty="0"/>
              <a:t>) </a:t>
            </a:r>
            <a:r>
              <a:rPr lang="en-US" sz="3000" dirty="0" smtClean="0"/>
              <a:t>Depolarization caused by an </a:t>
            </a:r>
            <a:r>
              <a:rPr lang="en-US" sz="3000" dirty="0"/>
              <a:t>opening of voltage-gated Na</a:t>
            </a:r>
            <a:r>
              <a:rPr lang="en-US" sz="3000" baseline="30000" dirty="0"/>
              <a:t>+</a:t>
            </a:r>
            <a:r>
              <a:rPr lang="en-US" sz="3000" dirty="0"/>
              <a:t> channels</a:t>
            </a:r>
          </a:p>
          <a:p>
            <a:pPr lvl="1">
              <a:buFontTx/>
              <a:buNone/>
            </a:pPr>
            <a:r>
              <a:rPr lang="en-US" sz="3000" dirty="0"/>
              <a:t>ii) </a:t>
            </a:r>
            <a:r>
              <a:rPr lang="en-US" sz="3000" dirty="0" smtClean="0"/>
              <a:t>Repolarization caused by an </a:t>
            </a:r>
            <a:r>
              <a:rPr lang="en-US" sz="3000" dirty="0"/>
              <a:t>opening of voltage-gated K</a:t>
            </a:r>
            <a:r>
              <a:rPr lang="en-US" sz="3000" baseline="30000" dirty="0"/>
              <a:t>+ </a:t>
            </a:r>
            <a:r>
              <a:rPr lang="en-US" sz="3000" dirty="0"/>
              <a:t>channels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26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26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126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126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126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126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126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126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126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126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126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126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43" grpId="0" uiExpand="1" build="p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Heart</a:t>
            </a:r>
          </a:p>
        </p:txBody>
      </p:sp>
      <p:sp>
        <p:nvSpPr>
          <p:cNvPr id="11366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914400" y="1219200"/>
            <a:ext cx="8229600" cy="2171700"/>
          </a:xfrm>
        </p:spPr>
        <p:txBody>
          <a:bodyPr/>
          <a:lstStyle/>
          <a:p>
            <a:pPr>
              <a:buFontTx/>
              <a:buNone/>
            </a:pPr>
            <a:endParaRPr lang="en-US" sz="3000" dirty="0"/>
          </a:p>
          <a:p>
            <a:pPr>
              <a:buFontTx/>
              <a:buNone/>
            </a:pPr>
            <a:r>
              <a:rPr lang="en-US" sz="3000" dirty="0"/>
              <a:t>iii) </a:t>
            </a:r>
            <a:r>
              <a:rPr lang="en-US" sz="3000" dirty="0" smtClean="0"/>
              <a:t>Plateau caused by an </a:t>
            </a:r>
            <a:r>
              <a:rPr lang="en-US" sz="3000" dirty="0"/>
              <a:t>opening of voltage-gated </a:t>
            </a:r>
            <a:r>
              <a:rPr lang="en-US" sz="3000" dirty="0" err="1"/>
              <a:t>Ca</a:t>
            </a:r>
            <a:r>
              <a:rPr lang="en-US" sz="3000" baseline="30000" dirty="0"/>
              <a:t>++</a:t>
            </a:r>
            <a:r>
              <a:rPr lang="en-US" sz="3000" dirty="0"/>
              <a:t> channels, leakage of K</a:t>
            </a:r>
            <a:r>
              <a:rPr lang="en-US" sz="3000" baseline="30000" dirty="0"/>
              <a:t>+</a:t>
            </a:r>
            <a:endParaRPr lang="en-US" sz="3000" dirty="0"/>
          </a:p>
        </p:txBody>
      </p:sp>
      <p:graphicFrame>
        <p:nvGraphicFramePr>
          <p:cNvPr id="113668" name="Object 4"/>
          <p:cNvGraphicFramePr>
            <a:graphicFrameLocks noGrp="1" noChangeAspect="1"/>
          </p:cNvGraphicFramePr>
          <p:nvPr>
            <p:ph sz="half" idx="2"/>
          </p:nvPr>
        </p:nvGraphicFramePr>
        <p:xfrm>
          <a:off x="2759075" y="3941763"/>
          <a:ext cx="3624263" cy="21891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699" name="Bitmap Image" r:id="rId3" imgW="2685714" imgH="1609524" progId="PBrush">
                  <p:embed/>
                </p:oleObj>
              </mc:Choice>
              <mc:Fallback>
                <p:oleObj name="Bitmap Image" r:id="rId3" imgW="2685714" imgH="1609524" progId="PBrush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59075" y="3941763"/>
                        <a:ext cx="3624263" cy="21891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36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36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136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6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3668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13668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13668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3667" grpId="0" build="p"/>
      <p:bldP spid="113668" grpId="0" build="p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Heart</a:t>
            </a:r>
          </a:p>
        </p:txBody>
      </p:sp>
      <p:sp>
        <p:nvSpPr>
          <p:cNvPr id="747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en-US" sz="3000" dirty="0"/>
              <a:t>3) Process of Contraction</a:t>
            </a:r>
          </a:p>
          <a:p>
            <a:pPr lvl="1">
              <a:buFontTx/>
              <a:buNone/>
            </a:pPr>
            <a:r>
              <a:rPr lang="en-US" sz="3000" dirty="0"/>
              <a:t>a) AP generated in SA node travels to atrial myocardium and AV node</a:t>
            </a:r>
          </a:p>
          <a:p>
            <a:pPr lvl="2">
              <a:buFontTx/>
              <a:buNone/>
            </a:pPr>
            <a:r>
              <a:rPr lang="en-US" sz="3000" dirty="0" err="1"/>
              <a:t>i</a:t>
            </a:r>
            <a:r>
              <a:rPr lang="en-US" sz="3000" dirty="0"/>
              <a:t>) </a:t>
            </a:r>
            <a:r>
              <a:rPr lang="en-US" sz="3000" dirty="0" smtClean="0"/>
              <a:t>Causes </a:t>
            </a:r>
            <a:r>
              <a:rPr lang="en-US" sz="3000" dirty="0"/>
              <a:t>atrial contraction</a:t>
            </a:r>
          </a:p>
          <a:p>
            <a:pPr lvl="1">
              <a:buFontTx/>
              <a:buNone/>
            </a:pPr>
            <a:r>
              <a:rPr lang="en-US" sz="3000" dirty="0"/>
              <a:t>b) AP travels from AV node to bundle of His then along bundle branches to the Purkinje fibers </a:t>
            </a:r>
          </a:p>
          <a:p>
            <a:pPr lvl="2">
              <a:buFontTx/>
              <a:buNone/>
            </a:pPr>
            <a:r>
              <a:rPr lang="en-US" sz="3000" dirty="0" err="1"/>
              <a:t>i</a:t>
            </a:r>
            <a:r>
              <a:rPr lang="en-US" sz="3000" dirty="0"/>
              <a:t>) Purkinje fibers synapse with the ventricular myocardium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47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47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747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47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47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747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747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47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747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747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747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747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747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747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747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4755" grpId="0" uiExpand="1" build="p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Heart</a:t>
            </a:r>
          </a:p>
        </p:txBody>
      </p:sp>
      <p:sp>
        <p:nvSpPr>
          <p:cNvPr id="757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en-US" dirty="0"/>
              <a:t>c) AP travels down the sarcolemma and causes voltage-gated Ca</a:t>
            </a:r>
            <a:r>
              <a:rPr lang="en-US" baseline="30000" dirty="0"/>
              <a:t>++</a:t>
            </a:r>
            <a:r>
              <a:rPr lang="en-US" dirty="0"/>
              <a:t> channels in sarcolemma to open</a:t>
            </a:r>
          </a:p>
          <a:p>
            <a:pPr>
              <a:buFontTx/>
              <a:buNone/>
            </a:pPr>
            <a:r>
              <a:rPr lang="en-US" dirty="0"/>
              <a:t>d) Ca</a:t>
            </a:r>
            <a:r>
              <a:rPr lang="en-US" baseline="30000" dirty="0"/>
              <a:t>++</a:t>
            </a:r>
            <a:r>
              <a:rPr lang="en-US" dirty="0"/>
              <a:t> moves into the cell from the </a:t>
            </a:r>
            <a:r>
              <a:rPr lang="en-US" dirty="0" smtClean="0"/>
              <a:t>ECF and binds to receptors on the SR</a:t>
            </a:r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57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57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757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57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57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757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5779" grpId="0" uiExpand="1" build="p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Heart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>
              <a:buClr>
                <a:srgbClr val="CC6600"/>
              </a:buClr>
              <a:buNone/>
            </a:pPr>
            <a:r>
              <a:rPr lang="en-US" dirty="0">
                <a:solidFill>
                  <a:srgbClr val="FFFFFF"/>
                </a:solidFill>
              </a:rPr>
              <a:t>e) This causes an opening of Ca</a:t>
            </a:r>
            <a:r>
              <a:rPr lang="en-US" baseline="30000" dirty="0">
                <a:solidFill>
                  <a:srgbClr val="FFFFFF"/>
                </a:solidFill>
              </a:rPr>
              <a:t>++</a:t>
            </a:r>
            <a:r>
              <a:rPr lang="en-US" dirty="0">
                <a:solidFill>
                  <a:srgbClr val="FFFFFF"/>
                </a:solidFill>
              </a:rPr>
              <a:t> release channels in the SR, causing larger amounts of Ca</a:t>
            </a:r>
            <a:r>
              <a:rPr lang="en-US" baseline="30000" dirty="0">
                <a:solidFill>
                  <a:srgbClr val="FFFFFF"/>
                </a:solidFill>
              </a:rPr>
              <a:t>++</a:t>
            </a:r>
            <a:r>
              <a:rPr lang="en-US" dirty="0">
                <a:solidFill>
                  <a:srgbClr val="FFFFFF"/>
                </a:solidFill>
              </a:rPr>
              <a:t> to be released </a:t>
            </a:r>
            <a:r>
              <a:rPr lang="en-US" dirty="0" smtClean="0">
                <a:solidFill>
                  <a:srgbClr val="FFFFFF"/>
                </a:solidFill>
              </a:rPr>
              <a:t>from the SR = </a:t>
            </a:r>
            <a:r>
              <a:rPr lang="en-US" u="sng" dirty="0">
                <a:solidFill>
                  <a:srgbClr val="FFFFFF"/>
                </a:solidFill>
              </a:rPr>
              <a:t>calcium-induced calcium release</a:t>
            </a:r>
            <a:r>
              <a:rPr lang="en-US" dirty="0">
                <a:solidFill>
                  <a:srgbClr val="FFFFFF"/>
                </a:solidFill>
              </a:rPr>
              <a:t> (20% from ECF &amp; 80% from SR)</a:t>
            </a:r>
            <a:endParaRPr lang="en-US" u="sng" dirty="0">
              <a:solidFill>
                <a:srgbClr val="FFFFFF"/>
              </a:solidFill>
            </a:endParaRPr>
          </a:p>
          <a:p>
            <a:pPr lvl="0">
              <a:buClr>
                <a:srgbClr val="CC6600"/>
              </a:buClr>
              <a:buNone/>
            </a:pPr>
            <a:r>
              <a:rPr lang="en-US" dirty="0">
                <a:solidFill>
                  <a:srgbClr val="FFFFFF"/>
                </a:solidFill>
              </a:rPr>
              <a:t>f) Ca</a:t>
            </a:r>
            <a:r>
              <a:rPr lang="en-US" baseline="30000" dirty="0">
                <a:solidFill>
                  <a:srgbClr val="FFFFFF"/>
                </a:solidFill>
              </a:rPr>
              <a:t>++</a:t>
            </a:r>
            <a:r>
              <a:rPr lang="en-US" dirty="0">
                <a:solidFill>
                  <a:srgbClr val="FFFFFF"/>
                </a:solidFill>
              </a:rPr>
              <a:t> binds to troponin initiating contraction (sliding filament mechanism</a:t>
            </a:r>
            <a:r>
              <a:rPr lang="en-US" dirty="0" smtClean="0">
                <a:solidFill>
                  <a:srgbClr val="FFFFFF"/>
                </a:solidFill>
              </a:rPr>
              <a:t>)</a:t>
            </a:r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4526594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Heart</a:t>
            </a:r>
          </a:p>
        </p:txBody>
      </p:sp>
      <p:sp>
        <p:nvSpPr>
          <p:cNvPr id="768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en-US" sz="3000" dirty="0"/>
              <a:t>9. Cardiac Cycle</a:t>
            </a:r>
          </a:p>
          <a:p>
            <a:pPr lvl="1">
              <a:buFontTx/>
              <a:buNone/>
            </a:pPr>
            <a:r>
              <a:rPr lang="en-US" sz="3000" dirty="0"/>
              <a:t>A) Series of events occurring during one heartbeat; 4 events occur</a:t>
            </a:r>
          </a:p>
          <a:p>
            <a:pPr lvl="2">
              <a:buFontTx/>
              <a:buNone/>
            </a:pPr>
            <a:r>
              <a:rPr lang="en-US" sz="3000" dirty="0"/>
              <a:t>1) </a:t>
            </a:r>
            <a:r>
              <a:rPr lang="en-US" sz="3000" dirty="0" smtClean="0"/>
              <a:t>Atrial </a:t>
            </a:r>
            <a:r>
              <a:rPr lang="en-US" sz="3000" dirty="0"/>
              <a:t>&amp; ventricular systole </a:t>
            </a:r>
          </a:p>
          <a:p>
            <a:pPr lvl="2">
              <a:buFontTx/>
              <a:buNone/>
            </a:pPr>
            <a:r>
              <a:rPr lang="en-US" sz="3000" dirty="0"/>
              <a:t>2) </a:t>
            </a:r>
            <a:r>
              <a:rPr lang="en-US" sz="3000" dirty="0" smtClean="0"/>
              <a:t>Atrial </a:t>
            </a:r>
            <a:r>
              <a:rPr lang="en-US" sz="3000" dirty="0"/>
              <a:t>&amp; ventricular diastole</a:t>
            </a:r>
          </a:p>
          <a:p>
            <a:pPr lvl="1">
              <a:buFontTx/>
              <a:buNone/>
            </a:pPr>
            <a:r>
              <a:rPr lang="en-US" sz="3000" dirty="0"/>
              <a:t>B) 3 phases</a:t>
            </a:r>
          </a:p>
          <a:p>
            <a:pPr lvl="2">
              <a:buFontTx/>
              <a:buNone/>
            </a:pPr>
            <a:r>
              <a:rPr lang="en-US" sz="3000" dirty="0"/>
              <a:t>1</a:t>
            </a:r>
            <a:r>
              <a:rPr lang="en-US" sz="3000"/>
              <a:t>) </a:t>
            </a:r>
            <a:r>
              <a:rPr lang="en-US" sz="3000" smtClean="0"/>
              <a:t>Ventricular relaxation</a:t>
            </a:r>
            <a:endParaRPr lang="en-US" sz="3000" dirty="0"/>
          </a:p>
          <a:p>
            <a:pPr lvl="3">
              <a:buFontTx/>
              <a:buNone/>
            </a:pPr>
            <a:r>
              <a:rPr lang="en-US" sz="3000" dirty="0"/>
              <a:t>a) </a:t>
            </a:r>
            <a:r>
              <a:rPr lang="en-US" sz="3000" dirty="0" smtClean="0"/>
              <a:t>Occurs </a:t>
            </a:r>
            <a:r>
              <a:rPr lang="en-US" sz="3000" dirty="0"/>
              <a:t>just after blood is ejected from the ventricles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68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68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768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68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68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768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768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68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768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768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768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768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768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768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768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7680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7680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7680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7680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7680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7680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6803" grpId="0" uiExpand="1" build="p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Heart</a:t>
            </a:r>
          </a:p>
        </p:txBody>
      </p:sp>
      <p:sp>
        <p:nvSpPr>
          <p:cNvPr id="778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  <a:buFontTx/>
              <a:buNone/>
            </a:pPr>
            <a:r>
              <a:rPr lang="en-US" sz="3000" dirty="0"/>
              <a:t>b) </a:t>
            </a:r>
            <a:r>
              <a:rPr lang="en-US" sz="3000" dirty="0" smtClean="0"/>
              <a:t>Semilunar </a:t>
            </a:r>
            <a:r>
              <a:rPr lang="en-US" sz="3000" dirty="0"/>
              <a:t>valves are open &amp; AV valves are closed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sz="3000" dirty="0"/>
              <a:t>c) </a:t>
            </a:r>
            <a:r>
              <a:rPr lang="en-US" sz="3000" dirty="0" smtClean="0"/>
              <a:t>Characterized </a:t>
            </a:r>
            <a:r>
              <a:rPr lang="en-US" sz="3000" dirty="0"/>
              <a:t>by:</a:t>
            </a:r>
          </a:p>
          <a:p>
            <a:pPr lvl="2">
              <a:lnSpc>
                <a:spcPct val="90000"/>
              </a:lnSpc>
              <a:buFontTx/>
              <a:buNone/>
            </a:pPr>
            <a:r>
              <a:rPr lang="en-US" sz="3000" dirty="0" err="1"/>
              <a:t>i</a:t>
            </a:r>
            <a:r>
              <a:rPr lang="en-US" sz="3000" dirty="0"/>
              <a:t>) </a:t>
            </a:r>
            <a:r>
              <a:rPr lang="en-US" sz="3000" dirty="0" smtClean="0"/>
              <a:t>Ventricular </a:t>
            </a:r>
            <a:r>
              <a:rPr lang="en-US" sz="3000" dirty="0"/>
              <a:t>diastole</a:t>
            </a:r>
          </a:p>
          <a:p>
            <a:pPr lvl="3">
              <a:lnSpc>
                <a:spcPct val="90000"/>
              </a:lnSpc>
              <a:buFontTx/>
              <a:buNone/>
            </a:pPr>
            <a:r>
              <a:rPr lang="en-US" sz="3000" dirty="0"/>
              <a:t>(a) </a:t>
            </a:r>
            <a:r>
              <a:rPr lang="en-US" sz="3000" dirty="0" smtClean="0"/>
              <a:t>Causes </a:t>
            </a:r>
            <a:r>
              <a:rPr lang="en-US" sz="3000" dirty="0"/>
              <a:t>decreased ventricular P</a:t>
            </a:r>
          </a:p>
          <a:p>
            <a:pPr lvl="2">
              <a:lnSpc>
                <a:spcPct val="90000"/>
              </a:lnSpc>
              <a:buFontTx/>
              <a:buNone/>
            </a:pPr>
            <a:r>
              <a:rPr lang="en-US" sz="3000" dirty="0"/>
              <a:t>ii) </a:t>
            </a:r>
            <a:r>
              <a:rPr lang="en-US" sz="3000" dirty="0" smtClean="0"/>
              <a:t>Closing </a:t>
            </a:r>
            <a:r>
              <a:rPr lang="en-US" sz="3000" dirty="0"/>
              <a:t>of semilunar valves</a:t>
            </a:r>
          </a:p>
          <a:p>
            <a:pPr lvl="3">
              <a:lnSpc>
                <a:spcPct val="90000"/>
              </a:lnSpc>
              <a:buFontTx/>
              <a:buNone/>
            </a:pPr>
            <a:r>
              <a:rPr lang="en-US" sz="3000" dirty="0"/>
              <a:t>(a) </a:t>
            </a:r>
            <a:r>
              <a:rPr lang="en-US" sz="3200" dirty="0"/>
              <a:t>Causes second heart sound, a.k.a. S</a:t>
            </a:r>
            <a:r>
              <a:rPr lang="en-US" sz="3200" baseline="-25000" dirty="0"/>
              <a:t>2</a:t>
            </a:r>
            <a:r>
              <a:rPr lang="en-US" sz="3200" dirty="0"/>
              <a:t> or “dub</a:t>
            </a:r>
            <a:r>
              <a:rPr lang="en-US" sz="3200" dirty="0" smtClean="0"/>
              <a:t>”</a:t>
            </a:r>
            <a:endParaRPr lang="en-US" sz="3000" dirty="0" smtClean="0"/>
          </a:p>
          <a:p>
            <a:pPr lvl="2">
              <a:lnSpc>
                <a:spcPct val="90000"/>
              </a:lnSpc>
              <a:buFontTx/>
              <a:buNone/>
            </a:pPr>
            <a:r>
              <a:rPr lang="en-US" sz="3000" dirty="0" smtClean="0"/>
              <a:t>iii) Opening of AV valves</a:t>
            </a:r>
            <a:endParaRPr lang="en-US" sz="3000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78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78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778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78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78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778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778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78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778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778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778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778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778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778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778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778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778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778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7782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7782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7782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7827" grpId="0" uiExpand="1" build="p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Heart</a:t>
            </a:r>
          </a:p>
        </p:txBody>
      </p:sp>
      <p:sp>
        <p:nvSpPr>
          <p:cNvPr id="788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en-US" sz="3000" dirty="0"/>
              <a:t>2) </a:t>
            </a:r>
            <a:r>
              <a:rPr lang="en-US" sz="3000" dirty="0" smtClean="0"/>
              <a:t>Ventricular </a:t>
            </a:r>
            <a:r>
              <a:rPr lang="en-US" sz="3000" dirty="0"/>
              <a:t>filling</a:t>
            </a:r>
          </a:p>
          <a:p>
            <a:pPr lvl="1">
              <a:buFontTx/>
              <a:buNone/>
            </a:pPr>
            <a:r>
              <a:rPr lang="en-US" sz="3000" dirty="0"/>
              <a:t>a) </a:t>
            </a:r>
            <a:r>
              <a:rPr lang="en-US" sz="3000" dirty="0" smtClean="0"/>
              <a:t>Begins </a:t>
            </a:r>
            <a:r>
              <a:rPr lang="en-US" sz="3000" dirty="0"/>
              <a:t>when AV valves open</a:t>
            </a:r>
          </a:p>
          <a:p>
            <a:pPr lvl="1">
              <a:buFontTx/>
              <a:buNone/>
            </a:pPr>
            <a:r>
              <a:rPr lang="en-US" sz="3000" dirty="0"/>
              <a:t>b) </a:t>
            </a:r>
            <a:r>
              <a:rPr lang="en-US" sz="3000" dirty="0" smtClean="0"/>
              <a:t>Characterized </a:t>
            </a:r>
            <a:r>
              <a:rPr lang="en-US" sz="3000" dirty="0"/>
              <a:t>by:</a:t>
            </a:r>
          </a:p>
          <a:p>
            <a:pPr lvl="2">
              <a:buFontTx/>
              <a:buNone/>
            </a:pPr>
            <a:r>
              <a:rPr lang="en-US" sz="3000" dirty="0" err="1"/>
              <a:t>i</a:t>
            </a:r>
            <a:r>
              <a:rPr lang="en-US" sz="3000" dirty="0"/>
              <a:t>) </a:t>
            </a:r>
            <a:r>
              <a:rPr lang="en-US" sz="3000" dirty="0" smtClean="0"/>
              <a:t>Rapid </a:t>
            </a:r>
            <a:r>
              <a:rPr lang="en-US" sz="3000" dirty="0"/>
              <a:t>ventricular filling (80%)</a:t>
            </a:r>
          </a:p>
          <a:p>
            <a:pPr lvl="2">
              <a:buFontTx/>
              <a:buNone/>
            </a:pPr>
            <a:r>
              <a:rPr lang="en-US" sz="3000" dirty="0"/>
              <a:t>ii) </a:t>
            </a:r>
            <a:r>
              <a:rPr lang="en-US" sz="3000" dirty="0" smtClean="0"/>
              <a:t>Atrial systole (20</a:t>
            </a:r>
            <a:r>
              <a:rPr lang="en-US" sz="3000" dirty="0"/>
              <a:t>%)</a:t>
            </a:r>
          </a:p>
          <a:p>
            <a:pPr lvl="1">
              <a:buFontTx/>
              <a:buNone/>
            </a:pPr>
            <a:r>
              <a:rPr lang="en-US" sz="3000" dirty="0"/>
              <a:t>c) </a:t>
            </a:r>
            <a:r>
              <a:rPr lang="en-US" sz="3000" dirty="0" smtClean="0"/>
              <a:t>End </a:t>
            </a:r>
            <a:r>
              <a:rPr lang="en-US" sz="3000" dirty="0"/>
              <a:t>diastolic volume (EDV)</a:t>
            </a:r>
          </a:p>
          <a:p>
            <a:pPr lvl="2">
              <a:buFontTx/>
              <a:buNone/>
            </a:pPr>
            <a:r>
              <a:rPr lang="en-US" sz="3000" dirty="0" err="1"/>
              <a:t>i</a:t>
            </a:r>
            <a:r>
              <a:rPr lang="en-US" sz="3000" dirty="0"/>
              <a:t>) </a:t>
            </a:r>
            <a:r>
              <a:rPr lang="en-US" sz="3000" dirty="0" smtClean="0"/>
              <a:t>Volume </a:t>
            </a:r>
            <a:r>
              <a:rPr lang="en-US" sz="3000" dirty="0"/>
              <a:t>of blood in the ventricle just prior to contraction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88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88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788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88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88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788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788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88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788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788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788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788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788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788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788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788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788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788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7885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7885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7885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8851" grpId="0" uiExpand="1" build="p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Heart</a:t>
            </a:r>
          </a:p>
        </p:txBody>
      </p:sp>
      <p:sp>
        <p:nvSpPr>
          <p:cNvPr id="798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4800600"/>
          </a:xfrm>
        </p:spPr>
        <p:txBody>
          <a:bodyPr/>
          <a:lstStyle/>
          <a:p>
            <a:pPr>
              <a:buFontTx/>
              <a:buNone/>
            </a:pPr>
            <a:r>
              <a:rPr lang="en-US" sz="3000" dirty="0"/>
              <a:t>3) </a:t>
            </a:r>
            <a:r>
              <a:rPr lang="en-US" sz="3000" dirty="0" smtClean="0"/>
              <a:t>Ventricular </a:t>
            </a:r>
            <a:r>
              <a:rPr lang="en-US" sz="3000" dirty="0"/>
              <a:t>ejection</a:t>
            </a:r>
          </a:p>
          <a:p>
            <a:pPr lvl="1">
              <a:buFontTx/>
              <a:buNone/>
            </a:pPr>
            <a:r>
              <a:rPr lang="en-US" sz="3000" dirty="0"/>
              <a:t>a) </a:t>
            </a:r>
            <a:r>
              <a:rPr lang="en-US" sz="3000" dirty="0" smtClean="0"/>
              <a:t>Characterized </a:t>
            </a:r>
            <a:r>
              <a:rPr lang="en-US" sz="3000" dirty="0"/>
              <a:t>by:</a:t>
            </a:r>
          </a:p>
          <a:p>
            <a:pPr lvl="2">
              <a:buFontTx/>
              <a:buNone/>
            </a:pPr>
            <a:r>
              <a:rPr lang="en-US" sz="3000" dirty="0" err="1"/>
              <a:t>i</a:t>
            </a:r>
            <a:r>
              <a:rPr lang="en-US" sz="3000" dirty="0"/>
              <a:t>) V</a:t>
            </a:r>
            <a:r>
              <a:rPr lang="en-US" sz="3000" dirty="0" smtClean="0"/>
              <a:t>entricular </a:t>
            </a:r>
            <a:r>
              <a:rPr lang="en-US" sz="3000" dirty="0"/>
              <a:t>systole</a:t>
            </a:r>
          </a:p>
          <a:p>
            <a:pPr lvl="3">
              <a:buFontTx/>
              <a:buNone/>
            </a:pPr>
            <a:r>
              <a:rPr lang="en-US" sz="3000" dirty="0"/>
              <a:t>(a) </a:t>
            </a:r>
            <a:r>
              <a:rPr lang="en-US" sz="3000" dirty="0" smtClean="0"/>
              <a:t>Causes </a:t>
            </a:r>
            <a:r>
              <a:rPr lang="en-US" sz="3000" dirty="0"/>
              <a:t>increased ventricular P</a:t>
            </a:r>
          </a:p>
          <a:p>
            <a:pPr lvl="2">
              <a:buFontTx/>
              <a:buNone/>
            </a:pPr>
            <a:r>
              <a:rPr lang="en-US" sz="3000" dirty="0"/>
              <a:t>ii) </a:t>
            </a:r>
            <a:r>
              <a:rPr lang="en-US" sz="3000" dirty="0" smtClean="0"/>
              <a:t>Closing </a:t>
            </a:r>
            <a:r>
              <a:rPr lang="en-US" sz="3000" dirty="0"/>
              <a:t>of AV valves</a:t>
            </a:r>
          </a:p>
          <a:p>
            <a:pPr lvl="3">
              <a:buFontTx/>
              <a:buNone/>
            </a:pPr>
            <a:r>
              <a:rPr lang="en-US" sz="3000" dirty="0"/>
              <a:t>(a) </a:t>
            </a:r>
            <a:r>
              <a:rPr lang="en-US" sz="3200" dirty="0"/>
              <a:t>Causes </a:t>
            </a:r>
            <a:r>
              <a:rPr lang="en-US" sz="3200" dirty="0" smtClean="0"/>
              <a:t>first heart </a:t>
            </a:r>
            <a:r>
              <a:rPr lang="en-US" sz="3200" dirty="0"/>
              <a:t>sound, a.k.a. </a:t>
            </a:r>
            <a:r>
              <a:rPr lang="en-US" sz="3200" dirty="0" smtClean="0"/>
              <a:t>S</a:t>
            </a:r>
            <a:r>
              <a:rPr lang="en-US" sz="3200" baseline="-25000" dirty="0"/>
              <a:t>1</a:t>
            </a:r>
            <a:r>
              <a:rPr lang="en-US" sz="3200" dirty="0" smtClean="0"/>
              <a:t> </a:t>
            </a:r>
            <a:r>
              <a:rPr lang="en-US" sz="3200" dirty="0"/>
              <a:t>or </a:t>
            </a:r>
            <a:r>
              <a:rPr lang="en-US" sz="3200" dirty="0" smtClean="0"/>
              <a:t>“</a:t>
            </a:r>
            <a:r>
              <a:rPr lang="en-US" sz="3200" dirty="0" err="1" smtClean="0"/>
              <a:t>lub</a:t>
            </a:r>
            <a:r>
              <a:rPr lang="en-US" sz="3200" dirty="0" smtClean="0"/>
              <a:t>”</a:t>
            </a:r>
            <a:endParaRPr lang="en-US" sz="3000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98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98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798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98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98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798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798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98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798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798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798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798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798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798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798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798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798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798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9875" grpId="0" uiExpand="1" build="p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Heart</a:t>
            </a:r>
          </a:p>
        </p:txBody>
      </p:sp>
      <p:sp>
        <p:nvSpPr>
          <p:cNvPr id="1167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en-US" sz="3000" dirty="0"/>
              <a:t>iii) </a:t>
            </a:r>
            <a:r>
              <a:rPr lang="en-US" sz="3000" dirty="0" smtClean="0"/>
              <a:t>Opening </a:t>
            </a:r>
            <a:r>
              <a:rPr lang="en-US" sz="3000" dirty="0"/>
              <a:t>of semilunar valves</a:t>
            </a:r>
          </a:p>
          <a:p>
            <a:pPr>
              <a:buFontTx/>
              <a:buNone/>
            </a:pPr>
            <a:r>
              <a:rPr lang="en-US" sz="3000" dirty="0"/>
              <a:t>iv) </a:t>
            </a:r>
            <a:r>
              <a:rPr lang="en-US" sz="3000" dirty="0" smtClean="0"/>
              <a:t>Ventricular </a:t>
            </a:r>
            <a:r>
              <a:rPr lang="en-US" sz="3000" dirty="0"/>
              <a:t>ejection</a:t>
            </a:r>
          </a:p>
          <a:p>
            <a:pPr lvl="1">
              <a:buFontTx/>
              <a:buNone/>
            </a:pPr>
            <a:r>
              <a:rPr lang="en-US" sz="3000" dirty="0"/>
              <a:t>(a) </a:t>
            </a:r>
            <a:r>
              <a:rPr lang="en-US" sz="3000" dirty="0" smtClean="0"/>
              <a:t>Stroke </a:t>
            </a:r>
            <a:r>
              <a:rPr lang="en-US" sz="3000" dirty="0"/>
              <a:t>volume (~70ml)</a:t>
            </a:r>
          </a:p>
          <a:p>
            <a:pPr>
              <a:buFont typeface="Wingdings" pitchFamily="2" charset="2"/>
              <a:buNone/>
            </a:pPr>
            <a:r>
              <a:rPr lang="en-US" sz="3000" dirty="0"/>
              <a:t>v) </a:t>
            </a:r>
            <a:r>
              <a:rPr lang="en-US" sz="3000" dirty="0" smtClean="0"/>
              <a:t>Atrial </a:t>
            </a:r>
            <a:r>
              <a:rPr lang="en-US" sz="3000" dirty="0"/>
              <a:t>filling also occurs during this phase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67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67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167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167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167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167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167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167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167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167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167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167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6739" grpId="0" uiExpand="1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8308" name="Object 4"/>
          <p:cNvGraphicFramePr>
            <a:graphicFrameLocks noGrp="1" noChangeAspect="1"/>
          </p:cNvGraphicFramePr>
          <p:nvPr>
            <p:ph/>
          </p:nvPr>
        </p:nvGraphicFramePr>
        <p:xfrm>
          <a:off x="457200" y="1306513"/>
          <a:ext cx="8229600" cy="3790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6" name="Photo Editor Photo" r:id="rId3" imgW="6657143" imgH="3048426" progId="">
                  <p:embed/>
                </p:oleObj>
              </mc:Choice>
              <mc:Fallback>
                <p:oleObj name="Photo Editor Photo" r:id="rId3" imgW="6657143" imgH="3048426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" y="1306513"/>
                        <a:ext cx="8229600" cy="3790950"/>
                      </a:xfrm>
                      <a:prstGeom prst="rect">
                        <a:avLst/>
                      </a:prstGeom>
                      <a:noFill/>
                      <a:extLst>
                        <a:ext uri="{FAA26D3D-D897-4be2-8F04-BA451C77F1D7}">
                          <ma14:placeholderFlag xmlns:ma14="http://schemas.microsoft.com/office/mac/drawingml/2011/main" val="1"/>
                        </a:ex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77228364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Heart</a:t>
            </a:r>
          </a:p>
        </p:txBody>
      </p:sp>
      <p:sp>
        <p:nvSpPr>
          <p:cNvPr id="808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80000"/>
              </a:lnSpc>
              <a:buFontTx/>
              <a:buNone/>
            </a:pPr>
            <a:r>
              <a:rPr lang="en-US" sz="2800" dirty="0"/>
              <a:t>10. Cardiac Output – total amount of blood pumped by each ventricle per minute</a:t>
            </a:r>
          </a:p>
          <a:p>
            <a:pPr lvl="1">
              <a:lnSpc>
                <a:spcPct val="80000"/>
              </a:lnSpc>
              <a:buFontTx/>
              <a:buNone/>
            </a:pPr>
            <a:r>
              <a:rPr lang="en-US" sz="2800" dirty="0"/>
              <a:t>A) CO = SV x HR (5.25L/min)</a:t>
            </a:r>
          </a:p>
          <a:p>
            <a:pPr lvl="1">
              <a:lnSpc>
                <a:spcPct val="80000"/>
              </a:lnSpc>
              <a:buFontTx/>
              <a:buNone/>
            </a:pPr>
            <a:r>
              <a:rPr lang="en-US" sz="2800" dirty="0"/>
              <a:t>B) Regulation of Cardiac Output – 2 mechanisms</a:t>
            </a:r>
          </a:p>
          <a:p>
            <a:pPr lvl="2">
              <a:lnSpc>
                <a:spcPct val="80000"/>
              </a:lnSpc>
              <a:buFontTx/>
              <a:buNone/>
            </a:pPr>
            <a:r>
              <a:rPr lang="en-US" sz="2800" dirty="0"/>
              <a:t>1) Regulation of Stroke Volume – 3 factors</a:t>
            </a:r>
          </a:p>
          <a:p>
            <a:pPr lvl="3">
              <a:lnSpc>
                <a:spcPct val="80000"/>
              </a:lnSpc>
              <a:buFontTx/>
              <a:buNone/>
            </a:pPr>
            <a:r>
              <a:rPr lang="en-US" sz="2800" dirty="0"/>
              <a:t>a) </a:t>
            </a:r>
            <a:r>
              <a:rPr lang="en-US" sz="2800" dirty="0" smtClean="0"/>
              <a:t>Preload </a:t>
            </a:r>
            <a:r>
              <a:rPr lang="en-US" sz="2800" dirty="0"/>
              <a:t>– stretch on the cardiac muscle just before contraction</a:t>
            </a:r>
          </a:p>
          <a:p>
            <a:pPr lvl="4">
              <a:lnSpc>
                <a:spcPct val="80000"/>
              </a:lnSpc>
              <a:buFontTx/>
              <a:buNone/>
            </a:pPr>
            <a:r>
              <a:rPr lang="en-US" sz="2800" dirty="0" err="1"/>
              <a:t>i</a:t>
            </a:r>
            <a:r>
              <a:rPr lang="en-US" sz="2800" dirty="0"/>
              <a:t>) </a:t>
            </a:r>
            <a:r>
              <a:rPr lang="en-US" sz="2800" dirty="0" smtClean="0"/>
              <a:t>Associated </a:t>
            </a:r>
            <a:r>
              <a:rPr lang="en-US" sz="2800" dirty="0"/>
              <a:t>with EDV – end diastolic volume</a:t>
            </a:r>
          </a:p>
          <a:p>
            <a:pPr lvl="4">
              <a:lnSpc>
                <a:spcPct val="80000"/>
              </a:lnSpc>
              <a:buFontTx/>
              <a:buNone/>
            </a:pPr>
            <a:r>
              <a:rPr lang="en-US" sz="2800" dirty="0"/>
              <a:t>ii) Frank-Starling Law of the Heart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8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08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08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808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8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808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08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808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8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808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808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808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8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808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808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808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8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808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808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808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8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808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808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808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8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808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808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808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0899" grpId="0" uiExpand="1" build="p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Heart</a:t>
            </a:r>
          </a:p>
        </p:txBody>
      </p:sp>
      <p:sp>
        <p:nvSpPr>
          <p:cNvPr id="819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en-US" sz="3000" dirty="0"/>
              <a:t>b) </a:t>
            </a:r>
            <a:r>
              <a:rPr lang="en-US" sz="3000" dirty="0" smtClean="0"/>
              <a:t>Contractility </a:t>
            </a:r>
            <a:r>
              <a:rPr lang="en-US" sz="3000" dirty="0"/>
              <a:t>– strength of contraction </a:t>
            </a:r>
          </a:p>
          <a:p>
            <a:pPr lvl="1">
              <a:buFontTx/>
              <a:buNone/>
            </a:pPr>
            <a:r>
              <a:rPr lang="en-US" sz="3000" dirty="0" err="1"/>
              <a:t>i</a:t>
            </a:r>
            <a:r>
              <a:rPr lang="en-US" sz="3000" dirty="0"/>
              <a:t>) </a:t>
            </a:r>
            <a:r>
              <a:rPr lang="en-US" sz="3000" dirty="0" smtClean="0"/>
              <a:t>Positive </a:t>
            </a:r>
            <a:r>
              <a:rPr lang="en-US" sz="3000" dirty="0"/>
              <a:t>inotropic </a:t>
            </a:r>
            <a:r>
              <a:rPr lang="en-US" sz="3000" dirty="0" smtClean="0"/>
              <a:t>agents</a:t>
            </a:r>
            <a:endParaRPr lang="en-US" sz="3000" dirty="0"/>
          </a:p>
          <a:p>
            <a:pPr lvl="2">
              <a:buFontTx/>
              <a:buNone/>
            </a:pPr>
            <a:r>
              <a:rPr lang="en-US" sz="3000" dirty="0"/>
              <a:t>(a) </a:t>
            </a:r>
            <a:r>
              <a:rPr lang="en-US" sz="3000" dirty="0" smtClean="0"/>
              <a:t>Promote </a:t>
            </a:r>
            <a:r>
              <a:rPr lang="en-US" sz="3000" dirty="0" err="1"/>
              <a:t>Ca</a:t>
            </a:r>
            <a:r>
              <a:rPr lang="en-US" sz="3000" baseline="30000" dirty="0"/>
              <a:t>++</a:t>
            </a:r>
            <a:r>
              <a:rPr lang="en-US" sz="3000" dirty="0"/>
              <a:t> movement into cells</a:t>
            </a:r>
            <a:endParaRPr lang="en-US" sz="3000" baseline="30000" dirty="0"/>
          </a:p>
          <a:p>
            <a:pPr lvl="1">
              <a:buFontTx/>
              <a:buNone/>
            </a:pPr>
            <a:r>
              <a:rPr lang="en-US" sz="3000" dirty="0"/>
              <a:t>ii) </a:t>
            </a:r>
            <a:r>
              <a:rPr lang="en-US" sz="3000" dirty="0" smtClean="0"/>
              <a:t>Negative </a:t>
            </a:r>
            <a:r>
              <a:rPr lang="en-US" sz="3000"/>
              <a:t>inotropic </a:t>
            </a:r>
            <a:r>
              <a:rPr lang="en-US" sz="3000" smtClean="0"/>
              <a:t>agents</a:t>
            </a:r>
            <a:endParaRPr lang="en-US" sz="3000" dirty="0"/>
          </a:p>
          <a:p>
            <a:pPr lvl="2">
              <a:buFontTx/>
              <a:buNone/>
            </a:pPr>
            <a:r>
              <a:rPr lang="en-US" sz="3000" dirty="0"/>
              <a:t>(a) </a:t>
            </a:r>
            <a:r>
              <a:rPr lang="en-US" sz="3000" dirty="0" smtClean="0"/>
              <a:t>Inhibit </a:t>
            </a:r>
            <a:r>
              <a:rPr lang="en-US" sz="3000" dirty="0" err="1"/>
              <a:t>Ca</a:t>
            </a:r>
            <a:r>
              <a:rPr lang="en-US" sz="3000" baseline="30000" dirty="0"/>
              <a:t>++</a:t>
            </a:r>
            <a:r>
              <a:rPr lang="en-US" sz="3000" dirty="0"/>
              <a:t> movement into cells</a:t>
            </a:r>
            <a:endParaRPr lang="en-US" sz="3000" baseline="30000" dirty="0"/>
          </a:p>
          <a:p>
            <a:pPr>
              <a:buFontTx/>
              <a:buNone/>
            </a:pPr>
            <a:r>
              <a:rPr lang="en-US" sz="3000" dirty="0"/>
              <a:t>c) </a:t>
            </a:r>
            <a:r>
              <a:rPr lang="en-US" sz="3000" dirty="0" smtClean="0"/>
              <a:t>Afterload </a:t>
            </a:r>
            <a:r>
              <a:rPr lang="en-US" sz="3000" dirty="0"/>
              <a:t>– pressure the ventricles must overcome to eject blood 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19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19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819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819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19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819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819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819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819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819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819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819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819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819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819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819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819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819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23" grpId="0" uiExpand="1" build="p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Heart</a:t>
            </a:r>
          </a:p>
        </p:txBody>
      </p:sp>
      <p:sp>
        <p:nvSpPr>
          <p:cNvPr id="829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en-US" sz="3000"/>
              <a:t>2) Regulation of HR </a:t>
            </a:r>
          </a:p>
          <a:p>
            <a:pPr lvl="1">
              <a:buFontTx/>
              <a:buNone/>
            </a:pPr>
            <a:r>
              <a:rPr lang="en-US" sz="3000"/>
              <a:t>a) ANS Control</a:t>
            </a:r>
          </a:p>
          <a:p>
            <a:pPr lvl="2">
              <a:buFontTx/>
              <a:buNone/>
            </a:pPr>
            <a:r>
              <a:rPr lang="en-US" sz="3000"/>
              <a:t>i) Cardiovascular center</a:t>
            </a:r>
          </a:p>
          <a:p>
            <a:pPr lvl="3">
              <a:buFontTx/>
              <a:buNone/>
            </a:pPr>
            <a:r>
              <a:rPr lang="en-US" sz="3000"/>
              <a:t>(a) Composed of 3 centers</a:t>
            </a:r>
          </a:p>
          <a:p>
            <a:pPr lvl="4">
              <a:buFontTx/>
              <a:buNone/>
            </a:pPr>
            <a:r>
              <a:rPr lang="en-US" sz="3000"/>
              <a:t>(i) Cardioacceleratory center</a:t>
            </a:r>
          </a:p>
          <a:p>
            <a:pPr lvl="4">
              <a:buFontTx/>
              <a:buNone/>
            </a:pPr>
            <a:r>
              <a:rPr lang="en-US" sz="3000"/>
              <a:t>(ii) Cardioinhibitory center</a:t>
            </a:r>
          </a:p>
          <a:p>
            <a:pPr lvl="4">
              <a:buFontTx/>
              <a:buNone/>
            </a:pPr>
            <a:r>
              <a:rPr lang="en-US" sz="3000"/>
              <a:t>(iii) Vasomotor center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29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29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829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829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29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829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829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829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829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829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829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829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829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829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829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829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829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829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829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829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829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2947" grpId="0" uiExpand="1" build="p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Heart</a:t>
            </a:r>
          </a:p>
        </p:txBody>
      </p:sp>
      <p:sp>
        <p:nvSpPr>
          <p:cNvPr id="839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en-US" sz="3000" dirty="0"/>
              <a:t>(b) </a:t>
            </a:r>
            <a:r>
              <a:rPr lang="en-US" sz="3000" dirty="0" smtClean="0"/>
              <a:t>Receives </a:t>
            </a:r>
            <a:r>
              <a:rPr lang="en-US" sz="3000" dirty="0"/>
              <a:t>input from:</a:t>
            </a:r>
          </a:p>
          <a:p>
            <a:pPr lvl="1">
              <a:buFontTx/>
              <a:buNone/>
            </a:pPr>
            <a:r>
              <a:rPr lang="en-US" sz="3000" dirty="0"/>
              <a:t>(</a:t>
            </a:r>
            <a:r>
              <a:rPr lang="en-US" sz="3000" dirty="0" err="1"/>
              <a:t>i</a:t>
            </a:r>
            <a:r>
              <a:rPr lang="en-US" sz="3000" dirty="0"/>
              <a:t>) </a:t>
            </a:r>
            <a:r>
              <a:rPr lang="en-US" sz="3000" dirty="0" smtClean="0"/>
              <a:t>Chemoreceptors </a:t>
            </a:r>
            <a:r>
              <a:rPr lang="en-US" sz="3000" dirty="0"/>
              <a:t>in aortic arch &amp; bifurcation of common carotid artery</a:t>
            </a:r>
          </a:p>
          <a:p>
            <a:pPr lvl="1">
              <a:buFontTx/>
              <a:buNone/>
            </a:pPr>
            <a:r>
              <a:rPr lang="en-US" sz="3000" dirty="0"/>
              <a:t>(ii) </a:t>
            </a:r>
            <a:r>
              <a:rPr lang="en-US" sz="3000" dirty="0" smtClean="0"/>
              <a:t>Baroreceptors </a:t>
            </a:r>
            <a:r>
              <a:rPr lang="en-US" sz="3000" dirty="0"/>
              <a:t>in aortic arch and carotid sinus</a:t>
            </a:r>
          </a:p>
          <a:p>
            <a:pPr lvl="1">
              <a:buFontTx/>
              <a:buNone/>
            </a:pPr>
            <a:r>
              <a:rPr lang="en-US" sz="3000" dirty="0"/>
              <a:t>(iii) </a:t>
            </a:r>
            <a:r>
              <a:rPr lang="en-US" sz="3000" dirty="0" smtClean="0"/>
              <a:t>Proprioceptors </a:t>
            </a:r>
            <a:r>
              <a:rPr lang="en-US" sz="3000" dirty="0"/>
              <a:t>in skeletal muscles &amp; joints</a:t>
            </a:r>
          </a:p>
          <a:p>
            <a:pPr>
              <a:buFontTx/>
              <a:buNone/>
            </a:pPr>
            <a:r>
              <a:rPr lang="en-US" sz="3000" dirty="0"/>
              <a:t>(c) </a:t>
            </a:r>
            <a:r>
              <a:rPr lang="en-US" sz="3000" dirty="0" smtClean="0"/>
              <a:t>Sends </a:t>
            </a:r>
            <a:r>
              <a:rPr lang="en-US" sz="3000" dirty="0"/>
              <a:t>output signals via: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39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39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839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839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39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839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839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839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839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839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839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839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839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839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839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3971" grpId="0" uiExpand="1" build="p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Heart</a:t>
            </a:r>
          </a:p>
        </p:txBody>
      </p:sp>
      <p:sp>
        <p:nvSpPr>
          <p:cNvPr id="972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19200"/>
            <a:ext cx="8229600" cy="4530725"/>
          </a:xfrm>
        </p:spPr>
        <p:txBody>
          <a:bodyPr/>
          <a:lstStyle/>
          <a:p>
            <a:pPr>
              <a:buFontTx/>
              <a:buNone/>
            </a:pPr>
            <a:r>
              <a:rPr lang="en-US" sz="2800" dirty="0" smtClean="0"/>
              <a:t>(</a:t>
            </a:r>
            <a:r>
              <a:rPr lang="en-US" sz="2800" dirty="0" err="1" smtClean="0"/>
              <a:t>i</a:t>
            </a:r>
            <a:r>
              <a:rPr lang="en-US" sz="2800" dirty="0" smtClean="0"/>
              <a:t>) Sympathetic NS (responds to hypoxia, hypercapnia, acidosis, or low BP)</a:t>
            </a:r>
          </a:p>
          <a:p>
            <a:pPr lvl="1">
              <a:buFontTx/>
              <a:buNone/>
            </a:pPr>
            <a:r>
              <a:rPr lang="en-US" sz="2800" dirty="0" smtClean="0"/>
              <a:t>(a) Stimulates cardiac accelerator nerves (NE)</a:t>
            </a:r>
          </a:p>
          <a:p>
            <a:pPr lvl="2">
              <a:buFontTx/>
              <a:buNone/>
            </a:pPr>
            <a:r>
              <a:rPr lang="en-US" sz="2800" dirty="0" smtClean="0"/>
              <a:t>(</a:t>
            </a:r>
            <a:r>
              <a:rPr lang="en-US" sz="2800" dirty="0" err="1" smtClean="0"/>
              <a:t>i</a:t>
            </a:r>
            <a:r>
              <a:rPr lang="en-US" sz="2800" dirty="0" smtClean="0"/>
              <a:t>) Innervate the SA &amp; AV nodes</a:t>
            </a:r>
          </a:p>
          <a:p>
            <a:pPr lvl="2">
              <a:buFontTx/>
              <a:buNone/>
            </a:pPr>
            <a:r>
              <a:rPr lang="en-US" sz="2800" dirty="0" smtClean="0"/>
              <a:t>(ii) Also innervate the ventricular myocardium</a:t>
            </a:r>
          </a:p>
          <a:p>
            <a:pPr>
              <a:buFontTx/>
              <a:buNone/>
            </a:pPr>
            <a:r>
              <a:rPr lang="en-US" sz="2800" dirty="0" smtClean="0"/>
              <a:t>(ii) Parasympathetic NS (responds to alkalosis or high BP)</a:t>
            </a:r>
          </a:p>
          <a:p>
            <a:pPr lvl="1">
              <a:buFontTx/>
              <a:buNone/>
            </a:pPr>
            <a:r>
              <a:rPr lang="en-US" sz="2800" dirty="0" smtClean="0"/>
              <a:t>(a) Stimulates the </a:t>
            </a:r>
            <a:r>
              <a:rPr lang="en-US" sz="2800" dirty="0" err="1" smtClean="0"/>
              <a:t>Vagus</a:t>
            </a:r>
            <a:r>
              <a:rPr lang="en-US" sz="2800" dirty="0" smtClean="0"/>
              <a:t> nerve (</a:t>
            </a:r>
            <a:r>
              <a:rPr lang="en-US" sz="2800" dirty="0" err="1" smtClean="0"/>
              <a:t>ACh</a:t>
            </a:r>
            <a:r>
              <a:rPr lang="en-US" sz="2800" dirty="0" smtClean="0"/>
              <a:t>)</a:t>
            </a:r>
          </a:p>
          <a:p>
            <a:pPr lvl="2">
              <a:buFontTx/>
              <a:buNone/>
            </a:pPr>
            <a:r>
              <a:rPr lang="en-US" sz="2800" dirty="0" smtClean="0"/>
              <a:t>(</a:t>
            </a:r>
            <a:r>
              <a:rPr lang="en-US" sz="2800" dirty="0" err="1" smtClean="0"/>
              <a:t>i</a:t>
            </a:r>
            <a:r>
              <a:rPr lang="en-US" sz="2800" dirty="0" smtClean="0"/>
              <a:t>) Innervates the SA &amp; AV nodes but not the myocardium</a:t>
            </a:r>
            <a:endParaRPr lang="en-US" sz="2800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2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72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972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972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972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972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72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972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972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972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972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972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972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972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972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972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972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972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9728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9728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9728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283" grpId="0" build="p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Heart</a:t>
            </a:r>
          </a:p>
        </p:txBody>
      </p:sp>
      <p:sp>
        <p:nvSpPr>
          <p:cNvPr id="849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en-US" sz="2800" dirty="0"/>
              <a:t>b) Hormonal Control </a:t>
            </a:r>
            <a:r>
              <a:rPr lang="en-US" sz="2800" dirty="0" smtClean="0"/>
              <a:t>(low </a:t>
            </a:r>
            <a:r>
              <a:rPr lang="en-US" sz="2800" dirty="0"/>
              <a:t>BP)</a:t>
            </a:r>
          </a:p>
          <a:p>
            <a:pPr lvl="1">
              <a:buFontTx/>
              <a:buNone/>
            </a:pPr>
            <a:r>
              <a:rPr lang="en-US" sz="2800" dirty="0" err="1"/>
              <a:t>i</a:t>
            </a:r>
            <a:r>
              <a:rPr lang="en-US" sz="2800" dirty="0"/>
              <a:t>) </a:t>
            </a:r>
            <a:r>
              <a:rPr lang="en-US" sz="2800" dirty="0" smtClean="0"/>
              <a:t>Epinephrine </a:t>
            </a:r>
            <a:r>
              <a:rPr lang="en-US" sz="2800" dirty="0"/>
              <a:t>&amp; norepinephrine</a:t>
            </a:r>
          </a:p>
          <a:p>
            <a:pPr>
              <a:buFontTx/>
              <a:buNone/>
            </a:pPr>
            <a:r>
              <a:rPr lang="en-US" sz="2800" dirty="0"/>
              <a:t>c) Other Factors</a:t>
            </a:r>
          </a:p>
          <a:p>
            <a:pPr lvl="1">
              <a:buFontTx/>
              <a:buNone/>
            </a:pPr>
            <a:r>
              <a:rPr lang="en-US" sz="2800" dirty="0" err="1"/>
              <a:t>i</a:t>
            </a:r>
            <a:r>
              <a:rPr lang="en-US" sz="2800" dirty="0"/>
              <a:t>) </a:t>
            </a:r>
            <a:r>
              <a:rPr lang="en-US" sz="2800" dirty="0" smtClean="0"/>
              <a:t>Hypernatremia </a:t>
            </a:r>
            <a:r>
              <a:rPr lang="en-US" sz="2800" dirty="0"/>
              <a:t>– blocks </a:t>
            </a:r>
            <a:r>
              <a:rPr lang="en-US" sz="2800" dirty="0" err="1"/>
              <a:t>Ca</a:t>
            </a:r>
            <a:r>
              <a:rPr lang="en-US" sz="2800" baseline="30000" dirty="0"/>
              <a:t>++ </a:t>
            </a:r>
            <a:r>
              <a:rPr lang="en-US" sz="2800" dirty="0"/>
              <a:t>movement into SA node</a:t>
            </a:r>
            <a:endParaRPr lang="en-US" sz="2800" baseline="30000" dirty="0"/>
          </a:p>
          <a:p>
            <a:pPr lvl="1">
              <a:buFontTx/>
              <a:buNone/>
            </a:pPr>
            <a:r>
              <a:rPr lang="en-US" sz="2800" dirty="0"/>
              <a:t>ii) </a:t>
            </a:r>
            <a:r>
              <a:rPr lang="en-US" sz="2800" dirty="0" smtClean="0"/>
              <a:t>Hyperkalemia </a:t>
            </a:r>
            <a:r>
              <a:rPr lang="en-US" sz="2800" dirty="0"/>
              <a:t>– inhibits AP generation</a:t>
            </a:r>
          </a:p>
          <a:p>
            <a:pPr lvl="1">
              <a:buFontTx/>
              <a:buNone/>
            </a:pPr>
            <a:r>
              <a:rPr lang="en-US" sz="2800" dirty="0"/>
              <a:t>iii) </a:t>
            </a:r>
            <a:r>
              <a:rPr lang="en-US" sz="2800" dirty="0" err="1"/>
              <a:t>H</a:t>
            </a:r>
            <a:r>
              <a:rPr lang="en-US" sz="2800" dirty="0" err="1" smtClean="0"/>
              <a:t>ypercalcemia</a:t>
            </a:r>
            <a:r>
              <a:rPr lang="en-US" sz="2800" dirty="0" smtClean="0"/>
              <a:t> </a:t>
            </a:r>
            <a:r>
              <a:rPr lang="en-US" sz="2800" dirty="0"/>
              <a:t>– increases conc. gradient</a:t>
            </a:r>
          </a:p>
          <a:p>
            <a:pPr lvl="1">
              <a:buFontTx/>
              <a:buNone/>
            </a:pPr>
            <a:r>
              <a:rPr lang="en-US" sz="2800" dirty="0"/>
              <a:t>iv) </a:t>
            </a:r>
            <a:r>
              <a:rPr lang="en-US" sz="2800" dirty="0" err="1"/>
              <a:t>H</a:t>
            </a:r>
            <a:r>
              <a:rPr lang="en-US" sz="2800" dirty="0" err="1" smtClean="0"/>
              <a:t>ypocalcemia</a:t>
            </a:r>
            <a:r>
              <a:rPr lang="en-US" sz="2800" dirty="0" smtClean="0"/>
              <a:t> </a:t>
            </a:r>
            <a:r>
              <a:rPr lang="en-US" sz="2800" dirty="0"/>
              <a:t>– decreases conc. gradient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49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49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849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849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49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849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849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849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849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849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849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849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849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849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849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849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849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849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849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849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849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4995" grpId="0" uiExpand="1" build="p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52" name="Rectangle 1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Heart</a:t>
            </a:r>
          </a:p>
        </p:txBody>
      </p:sp>
      <p:sp>
        <p:nvSpPr>
          <p:cNvPr id="87053" name="Rectangle 1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600200"/>
            <a:ext cx="8229600" cy="768350"/>
          </a:xfrm>
        </p:spPr>
        <p:txBody>
          <a:bodyPr/>
          <a:lstStyle/>
          <a:p>
            <a:pPr>
              <a:buFontTx/>
              <a:buNone/>
            </a:pPr>
            <a:r>
              <a:rPr lang="en-US" sz="3000"/>
              <a:t>11. Electrocardiogram (ECG or EKG)</a:t>
            </a:r>
          </a:p>
        </p:txBody>
      </p:sp>
      <p:pic>
        <p:nvPicPr>
          <p:cNvPr id="87057" name="Picture 17" descr="EK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2133600" y="2514600"/>
            <a:ext cx="5162550" cy="3921125"/>
          </a:xfrm>
          <a:noFill/>
          <a:ln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70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70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870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5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705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7057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7057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7053" grpId="0" build="p"/>
      <p:bldP spid="87057" grpId="0" build="p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Heart</a:t>
            </a:r>
          </a:p>
        </p:txBody>
      </p:sp>
      <p:sp>
        <p:nvSpPr>
          <p:cNvPr id="921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en-US" sz="3000" dirty="0"/>
              <a:t>A) P-wave</a:t>
            </a:r>
          </a:p>
          <a:p>
            <a:pPr lvl="1">
              <a:buFontTx/>
              <a:buNone/>
            </a:pPr>
            <a:r>
              <a:rPr lang="en-US" sz="2900" dirty="0"/>
              <a:t>1) </a:t>
            </a:r>
            <a:r>
              <a:rPr lang="en-US" sz="2900" dirty="0" smtClean="0"/>
              <a:t>Atrial </a:t>
            </a:r>
            <a:r>
              <a:rPr lang="en-US" sz="2900" dirty="0"/>
              <a:t>depolarization</a:t>
            </a:r>
          </a:p>
          <a:p>
            <a:pPr>
              <a:buFontTx/>
              <a:buNone/>
            </a:pPr>
            <a:r>
              <a:rPr lang="en-US" sz="3000" dirty="0"/>
              <a:t>B) QRS-complex</a:t>
            </a:r>
          </a:p>
          <a:p>
            <a:pPr lvl="1">
              <a:buFontTx/>
              <a:buNone/>
            </a:pPr>
            <a:r>
              <a:rPr lang="en-US" sz="2900" dirty="0"/>
              <a:t>1) </a:t>
            </a:r>
            <a:r>
              <a:rPr lang="en-US" sz="2900" dirty="0" smtClean="0"/>
              <a:t>Ventricular </a:t>
            </a:r>
            <a:r>
              <a:rPr lang="en-US" sz="2900" dirty="0"/>
              <a:t>depolarization</a:t>
            </a:r>
          </a:p>
          <a:p>
            <a:pPr lvl="1">
              <a:buFontTx/>
              <a:buNone/>
            </a:pPr>
            <a:r>
              <a:rPr lang="en-US" sz="2900" dirty="0"/>
              <a:t>2) </a:t>
            </a:r>
            <a:r>
              <a:rPr lang="en-US" sz="2900" dirty="0" smtClean="0"/>
              <a:t>Atrial </a:t>
            </a:r>
            <a:r>
              <a:rPr lang="en-US" sz="2900" dirty="0"/>
              <a:t>repolarization is occurring but is masked</a:t>
            </a:r>
          </a:p>
          <a:p>
            <a:pPr>
              <a:buFontTx/>
              <a:buNone/>
            </a:pPr>
            <a:r>
              <a:rPr lang="en-US" sz="3000" dirty="0"/>
              <a:t>C) T-wave</a:t>
            </a:r>
          </a:p>
          <a:p>
            <a:pPr lvl="1">
              <a:buFontTx/>
              <a:buNone/>
            </a:pPr>
            <a:r>
              <a:rPr lang="en-US" sz="2900" dirty="0"/>
              <a:t>1) </a:t>
            </a:r>
            <a:r>
              <a:rPr lang="en-US" sz="2900" dirty="0" smtClean="0"/>
              <a:t>Ventricular </a:t>
            </a:r>
            <a:r>
              <a:rPr lang="en-US" sz="2900" dirty="0"/>
              <a:t>repolarization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21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21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921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921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921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921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21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921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921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921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921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921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921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921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921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921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921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921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9216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9216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9216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63" grpId="0" uiExpand="1" build="p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Heart</a:t>
            </a:r>
          </a:p>
        </p:txBody>
      </p:sp>
      <p:sp>
        <p:nvSpPr>
          <p:cNvPr id="931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en-US" sz="3000"/>
              <a:t>12. Heart Disorders</a:t>
            </a:r>
          </a:p>
          <a:p>
            <a:pPr lvl="1">
              <a:buFontTx/>
              <a:buNone/>
            </a:pPr>
            <a:r>
              <a:rPr lang="en-US" sz="3000"/>
              <a:t>A) Valve disorders</a:t>
            </a:r>
          </a:p>
          <a:p>
            <a:pPr lvl="2">
              <a:buFontTx/>
              <a:buNone/>
            </a:pPr>
            <a:r>
              <a:rPr lang="en-US" sz="3000"/>
              <a:t>1) Heart murmur – abnormal heart sounds</a:t>
            </a:r>
          </a:p>
          <a:p>
            <a:pPr lvl="3">
              <a:buFontTx/>
              <a:buNone/>
            </a:pPr>
            <a:r>
              <a:rPr lang="en-US" sz="3000"/>
              <a:t>a) Stenosis – valve flaps become stiff and narrowed thereby restricting normal blood flow </a:t>
            </a:r>
          </a:p>
          <a:p>
            <a:pPr lvl="3">
              <a:buFontTx/>
              <a:buNone/>
            </a:pPr>
            <a:r>
              <a:rPr lang="en-US" sz="3000"/>
              <a:t>b) Incompetent valve – valves fail to close properly resulting in a backflow of blood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31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31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931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931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931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931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31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931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931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931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931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931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931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931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931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3187" grpId="0" uiExpand="1" build="p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Heart</a:t>
            </a:r>
          </a:p>
        </p:txBody>
      </p:sp>
      <p:sp>
        <p:nvSpPr>
          <p:cNvPr id="942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  <a:buFontTx/>
              <a:buNone/>
            </a:pPr>
            <a:r>
              <a:rPr lang="en-US" sz="3000" dirty="0"/>
              <a:t>c) Mitral valve </a:t>
            </a:r>
            <a:r>
              <a:rPr lang="en-US" sz="3000" dirty="0" err="1"/>
              <a:t>prolapse</a:t>
            </a:r>
            <a:r>
              <a:rPr lang="en-US" sz="3000" dirty="0"/>
              <a:t> (MVP) – chordae tendineae are abnormal and/or the papillary muscle malfunction resulting in the flaps becoming </a:t>
            </a:r>
            <a:r>
              <a:rPr lang="en-US" sz="3000" dirty="0" smtClean="0"/>
              <a:t>inverted</a:t>
            </a:r>
            <a:endParaRPr lang="en-US" sz="3000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42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42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942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4211" grpId="0" uiExpand="1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Heart</a:t>
            </a:r>
          </a:p>
        </p:txBody>
      </p:sp>
      <p:sp>
        <p:nvSpPr>
          <p:cNvPr id="491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lvl="3">
              <a:buFontTx/>
              <a:buNone/>
            </a:pPr>
            <a:r>
              <a:rPr lang="en-US" sz="3000" dirty="0"/>
              <a:t>b) </a:t>
            </a:r>
            <a:r>
              <a:rPr lang="en-US" sz="3000" dirty="0" smtClean="0"/>
              <a:t>Pericardial </a:t>
            </a:r>
            <a:r>
              <a:rPr lang="en-US" sz="3000" dirty="0"/>
              <a:t>cavity</a:t>
            </a:r>
          </a:p>
          <a:p>
            <a:pPr lvl="4">
              <a:buFontTx/>
              <a:buNone/>
            </a:pPr>
            <a:r>
              <a:rPr lang="en-US" sz="3000" dirty="0" err="1"/>
              <a:t>i</a:t>
            </a:r>
            <a:r>
              <a:rPr lang="en-US" sz="3000" dirty="0"/>
              <a:t>) </a:t>
            </a:r>
            <a:r>
              <a:rPr lang="en-US" sz="3000" dirty="0" smtClean="0"/>
              <a:t>Separates </a:t>
            </a:r>
            <a:r>
              <a:rPr lang="en-US" sz="3000" dirty="0"/>
              <a:t>parietal and visceral layers</a:t>
            </a:r>
          </a:p>
          <a:p>
            <a:pPr lvl="4">
              <a:buFontTx/>
              <a:buNone/>
            </a:pPr>
            <a:r>
              <a:rPr lang="en-US" sz="3000" dirty="0"/>
              <a:t>ii) </a:t>
            </a:r>
            <a:r>
              <a:rPr lang="en-US" sz="3000" dirty="0" smtClean="0"/>
              <a:t>Filled </a:t>
            </a:r>
            <a:r>
              <a:rPr lang="en-US" sz="3000" dirty="0"/>
              <a:t>with pericardial fluid; creates friction-free work area</a:t>
            </a:r>
          </a:p>
          <a:p>
            <a:pPr>
              <a:buFontTx/>
              <a:buNone/>
            </a:pPr>
            <a:r>
              <a:rPr lang="en-US" sz="3000" dirty="0"/>
              <a:t>3. </a:t>
            </a:r>
            <a:r>
              <a:rPr lang="en-US" sz="3000" dirty="0" smtClean="0"/>
              <a:t>Layers </a:t>
            </a:r>
            <a:r>
              <a:rPr lang="en-US" sz="3000" dirty="0"/>
              <a:t>of the heart wall</a:t>
            </a:r>
          </a:p>
          <a:p>
            <a:pPr lvl="1">
              <a:buFontTx/>
              <a:buNone/>
            </a:pPr>
            <a:r>
              <a:rPr lang="en-US" sz="3000" dirty="0"/>
              <a:t>A) </a:t>
            </a:r>
            <a:r>
              <a:rPr lang="en-US" sz="3000" dirty="0" err="1"/>
              <a:t>E</a:t>
            </a:r>
            <a:r>
              <a:rPr lang="en-US" sz="3000" dirty="0" err="1" smtClean="0"/>
              <a:t>picardium</a:t>
            </a:r>
            <a:r>
              <a:rPr lang="en-US" sz="3000" dirty="0" smtClean="0"/>
              <a:t> (visceral layer of the serous pericardium)</a:t>
            </a:r>
            <a:endParaRPr lang="en-US" sz="3000" dirty="0"/>
          </a:p>
          <a:p>
            <a:pPr lvl="2">
              <a:buFontTx/>
              <a:buNone/>
            </a:pPr>
            <a:r>
              <a:rPr lang="en-US" sz="3000" dirty="0"/>
              <a:t>1) C</a:t>
            </a:r>
            <a:r>
              <a:rPr lang="en-US" sz="3000" dirty="0" smtClean="0"/>
              <a:t>omposed of a thin </a:t>
            </a:r>
            <a:r>
              <a:rPr lang="en-US" sz="3000" dirty="0"/>
              <a:t>layer of </a:t>
            </a:r>
            <a:r>
              <a:rPr lang="en-US" sz="3000" dirty="0" smtClean="0"/>
              <a:t>CT</a:t>
            </a:r>
            <a:endParaRPr lang="en-US" sz="3000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91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91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91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91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91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91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91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91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91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91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91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491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491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491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491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491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491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491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155" grpId="0" uiExpand="1" build="p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Heart</a:t>
            </a:r>
          </a:p>
        </p:txBody>
      </p:sp>
      <p:sp>
        <p:nvSpPr>
          <p:cNvPr id="1177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en-US" sz="3000" dirty="0"/>
              <a:t>B) Arrhythmias – abnormal heart rate</a:t>
            </a:r>
          </a:p>
          <a:p>
            <a:pPr lvl="1">
              <a:buFontTx/>
              <a:buNone/>
            </a:pPr>
            <a:r>
              <a:rPr lang="en-US" sz="3000" dirty="0"/>
              <a:t>1) Tachycardia – more than 100 beats per minute</a:t>
            </a:r>
          </a:p>
          <a:p>
            <a:pPr lvl="2">
              <a:buFontTx/>
              <a:buNone/>
            </a:pPr>
            <a:r>
              <a:rPr lang="en-US" sz="3000" dirty="0"/>
              <a:t>a) </a:t>
            </a:r>
            <a:r>
              <a:rPr lang="en-US" sz="3000" dirty="0" smtClean="0"/>
              <a:t>May </a:t>
            </a:r>
            <a:r>
              <a:rPr lang="en-US" sz="3000" dirty="0"/>
              <a:t>be caused by elevated temp, certain drugs, stress, or heart disease</a:t>
            </a:r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77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77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177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177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177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177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177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177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177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7763" grpId="0" build="p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Heart</a:t>
            </a:r>
          </a:p>
        </p:txBody>
      </p:sp>
      <p:sp>
        <p:nvSpPr>
          <p:cNvPr id="952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  <a:buFontTx/>
              <a:buNone/>
            </a:pPr>
            <a:r>
              <a:rPr lang="en-US" sz="3000" dirty="0"/>
              <a:t>2) Bradycardia – less than 60 beats per minute</a:t>
            </a:r>
          </a:p>
          <a:p>
            <a:pPr lvl="1">
              <a:lnSpc>
                <a:spcPct val="90000"/>
              </a:lnSpc>
              <a:buFontTx/>
              <a:buNone/>
            </a:pPr>
            <a:r>
              <a:rPr lang="en-US" sz="3000" dirty="0"/>
              <a:t>a) </a:t>
            </a:r>
            <a:r>
              <a:rPr lang="en-US" sz="3000" dirty="0" smtClean="0"/>
              <a:t>May </a:t>
            </a:r>
            <a:r>
              <a:rPr lang="en-US" sz="3000" dirty="0"/>
              <a:t>be caused by low temp, certain drugs, or parasympathetic activation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sz="3000" dirty="0"/>
              <a:t>3) Fibrillation – uncoordinated </a:t>
            </a:r>
            <a:r>
              <a:rPr lang="en-US" sz="3000" dirty="0" smtClean="0"/>
              <a:t>or quivering heartbeat</a:t>
            </a:r>
            <a:endParaRPr lang="en-US" sz="3000" dirty="0"/>
          </a:p>
          <a:p>
            <a:pPr lvl="1">
              <a:lnSpc>
                <a:spcPct val="90000"/>
              </a:lnSpc>
              <a:buFontTx/>
              <a:buNone/>
            </a:pPr>
            <a:r>
              <a:rPr lang="en-US" sz="3000" dirty="0"/>
              <a:t>a) </a:t>
            </a:r>
            <a:r>
              <a:rPr lang="en-US" sz="3000" dirty="0" smtClean="0"/>
              <a:t>Caused </a:t>
            </a:r>
            <a:r>
              <a:rPr lang="en-US" sz="3000" dirty="0"/>
              <a:t>by damage/defect of conduction system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52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52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952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952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952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952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52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952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952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952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952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952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5235" grpId="0" uiExpand="1" build="p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Heart</a:t>
            </a:r>
          </a:p>
        </p:txBody>
      </p:sp>
      <p:sp>
        <p:nvSpPr>
          <p:cNvPr id="962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95400"/>
            <a:ext cx="8229600" cy="4530725"/>
          </a:xfrm>
        </p:spPr>
        <p:txBody>
          <a:bodyPr/>
          <a:lstStyle/>
          <a:p>
            <a:pPr lvl="1">
              <a:lnSpc>
                <a:spcPct val="90000"/>
              </a:lnSpc>
              <a:buFontTx/>
              <a:buNone/>
            </a:pPr>
            <a:r>
              <a:rPr lang="en-US" sz="3000" dirty="0"/>
              <a:t>4) Heart block – inability of impulse to reach ventricles</a:t>
            </a:r>
          </a:p>
          <a:p>
            <a:pPr lvl="2">
              <a:lnSpc>
                <a:spcPct val="90000"/>
              </a:lnSpc>
              <a:buFontTx/>
              <a:buNone/>
            </a:pPr>
            <a:r>
              <a:rPr lang="en-US" sz="3000" dirty="0" smtClean="0"/>
              <a:t>a) Blockage </a:t>
            </a:r>
            <a:r>
              <a:rPr lang="en-US" sz="3000" dirty="0"/>
              <a:t>in the AV node, bundle of His or one of the bundle </a:t>
            </a:r>
            <a:r>
              <a:rPr lang="en-US" sz="3000" dirty="0" smtClean="0"/>
              <a:t>branches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sz="3000" dirty="0" smtClean="0"/>
              <a:t>C</a:t>
            </a:r>
            <a:r>
              <a:rPr lang="en-US" sz="3000" dirty="0"/>
              <a:t>) Others</a:t>
            </a:r>
          </a:p>
          <a:p>
            <a:pPr lvl="1">
              <a:lnSpc>
                <a:spcPct val="90000"/>
              </a:lnSpc>
              <a:buFontTx/>
              <a:buNone/>
            </a:pPr>
            <a:r>
              <a:rPr lang="en-US" sz="3000" dirty="0"/>
              <a:t>1) Myocardial Infarction (MI) – “heart attack”</a:t>
            </a:r>
          </a:p>
          <a:p>
            <a:pPr lvl="2">
              <a:lnSpc>
                <a:spcPct val="90000"/>
              </a:lnSpc>
              <a:buFontTx/>
              <a:buNone/>
            </a:pPr>
            <a:r>
              <a:rPr lang="en-US" sz="3000" dirty="0" smtClean="0"/>
              <a:t>a) Infarction </a:t>
            </a:r>
            <a:r>
              <a:rPr lang="en-US" sz="3000" dirty="0"/>
              <a:t>– tissue death due to loss of blood </a:t>
            </a:r>
            <a:r>
              <a:rPr lang="en-US" sz="3000" dirty="0" smtClean="0"/>
              <a:t>supply</a:t>
            </a:r>
          </a:p>
          <a:p>
            <a:pPr lvl="2">
              <a:lnSpc>
                <a:spcPct val="90000"/>
              </a:lnSpc>
              <a:buNone/>
            </a:pPr>
            <a:r>
              <a:rPr lang="en-US" sz="3000" dirty="0"/>
              <a:t>b) Often presents with an elevated S-T segment on an </a:t>
            </a:r>
            <a:r>
              <a:rPr lang="en-US" sz="3000" dirty="0" smtClean="0"/>
              <a:t>EKG</a:t>
            </a:r>
            <a:endParaRPr lang="en-US" sz="3000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62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62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962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962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962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962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62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962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962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962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962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962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962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962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962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962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962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962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6259" grpId="0" uiExpand="1" build="p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Heart</a:t>
            </a:r>
          </a:p>
        </p:txBody>
      </p:sp>
      <p:sp>
        <p:nvSpPr>
          <p:cNvPr id="1157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en-US" sz="3000" dirty="0"/>
              <a:t>2) Ischemia – decreased blood flow; results in hypoxia</a:t>
            </a:r>
          </a:p>
          <a:p>
            <a:pPr>
              <a:buFontTx/>
              <a:buNone/>
            </a:pPr>
            <a:r>
              <a:rPr lang="en-US" sz="3000" dirty="0"/>
              <a:t>3) Angina </a:t>
            </a:r>
            <a:r>
              <a:rPr lang="en-US" sz="3000" dirty="0" err="1"/>
              <a:t>pectoralis</a:t>
            </a:r>
            <a:r>
              <a:rPr lang="en-US" sz="3000" dirty="0"/>
              <a:t> – chest pain related to coronary problems</a:t>
            </a:r>
          </a:p>
          <a:p>
            <a:pPr>
              <a:buFontTx/>
              <a:buNone/>
            </a:pPr>
            <a:r>
              <a:rPr lang="en-US" sz="3000" dirty="0"/>
              <a:t>4) Endocarditis – inflammation of the endocardium usually of the heart valves</a:t>
            </a:r>
          </a:p>
          <a:p>
            <a:pPr lvl="1">
              <a:buFontTx/>
              <a:buNone/>
            </a:pPr>
            <a:r>
              <a:rPr lang="en-US" sz="3000"/>
              <a:t>a) </a:t>
            </a:r>
            <a:r>
              <a:rPr lang="en-US" sz="3000" smtClean="0"/>
              <a:t>Often </a:t>
            </a:r>
            <a:r>
              <a:rPr lang="en-US" sz="3000" dirty="0"/>
              <a:t>results from a bacterial infection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57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57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157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157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157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157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157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157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157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157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157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157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5715" grpId="0" uiExpand="1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Heart</a:t>
            </a:r>
          </a:p>
        </p:txBody>
      </p:sp>
      <p:sp>
        <p:nvSpPr>
          <p:cNvPr id="501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en-US" sz="3000" dirty="0"/>
              <a:t>B) </a:t>
            </a:r>
            <a:r>
              <a:rPr lang="en-US" sz="3000" dirty="0" smtClean="0"/>
              <a:t>Myocardium</a:t>
            </a:r>
            <a:endParaRPr lang="en-US" sz="3000" dirty="0"/>
          </a:p>
          <a:p>
            <a:pPr lvl="1">
              <a:buFontTx/>
              <a:buNone/>
            </a:pPr>
            <a:r>
              <a:rPr lang="en-US" sz="3000" dirty="0"/>
              <a:t>1) C</a:t>
            </a:r>
            <a:r>
              <a:rPr lang="en-US" sz="3000" dirty="0" smtClean="0"/>
              <a:t>omposed of cardiac </a:t>
            </a:r>
            <a:r>
              <a:rPr lang="en-US" sz="3000" dirty="0"/>
              <a:t>muscle tissue</a:t>
            </a:r>
          </a:p>
          <a:p>
            <a:pPr>
              <a:buFontTx/>
              <a:buNone/>
            </a:pPr>
            <a:r>
              <a:rPr lang="en-US" sz="3000" dirty="0"/>
              <a:t>C) </a:t>
            </a:r>
            <a:r>
              <a:rPr lang="en-US" sz="3000" dirty="0" smtClean="0"/>
              <a:t>Endocardium</a:t>
            </a:r>
            <a:endParaRPr lang="en-US" sz="3000" dirty="0"/>
          </a:p>
          <a:p>
            <a:pPr lvl="1">
              <a:buFontTx/>
              <a:buNone/>
            </a:pPr>
            <a:r>
              <a:rPr lang="en-US" sz="3000" dirty="0"/>
              <a:t>1) C</a:t>
            </a:r>
            <a:r>
              <a:rPr lang="en-US" sz="3000" dirty="0" smtClean="0"/>
              <a:t>omposed of simple </a:t>
            </a:r>
            <a:r>
              <a:rPr lang="en-US" sz="3000" dirty="0"/>
              <a:t>squamous epithelium</a:t>
            </a:r>
          </a:p>
          <a:p>
            <a:pPr lvl="1">
              <a:buFontTx/>
              <a:buNone/>
            </a:pPr>
            <a:r>
              <a:rPr lang="en-US" sz="3000" dirty="0"/>
              <a:t>2) </a:t>
            </a:r>
            <a:r>
              <a:rPr lang="en-US" sz="3000" dirty="0" smtClean="0"/>
              <a:t>Is </a:t>
            </a:r>
            <a:r>
              <a:rPr lang="en-US" sz="3000" dirty="0"/>
              <a:t>continuous with blood vessels entering &amp; leaving heart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01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01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01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01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01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01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01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01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01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501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501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501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501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501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501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179" grpId="0" uiExpand="1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8308" name="Object 4"/>
          <p:cNvGraphicFramePr>
            <a:graphicFrameLocks noGrp="1" noChangeAspect="1"/>
          </p:cNvGraphicFramePr>
          <p:nvPr>
            <p:ph/>
          </p:nvPr>
        </p:nvGraphicFramePr>
        <p:xfrm>
          <a:off x="457200" y="1306513"/>
          <a:ext cx="8229600" cy="3790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8339" name="Photo Editor Photo" r:id="rId3" imgW="6657143" imgH="3048426" progId="">
                  <p:embed/>
                </p:oleObj>
              </mc:Choice>
              <mc:Fallback>
                <p:oleObj name="Photo Editor Photo" r:id="rId3" imgW="6657143" imgH="3048426" progId="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" y="1306513"/>
                        <a:ext cx="8229600" cy="3790950"/>
                      </a:xfrm>
                      <a:prstGeom prst="rect">
                        <a:avLst/>
                      </a:prstGeom>
                      <a:noFill/>
                      <a:extLst>
                        <a:ext uri="{FAA26D3D-D897-4be2-8F04-BA451C77F1D7}">
                          <ma14:placeholderFlag xmlns:ma14="http://schemas.microsoft.com/office/mac/drawingml/2011/main" val="1"/>
                        </a:ex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Heart</a:t>
            </a:r>
          </a:p>
        </p:txBody>
      </p:sp>
      <p:sp>
        <p:nvSpPr>
          <p:cNvPr id="512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en-US" sz="3000" dirty="0"/>
              <a:t>4. </a:t>
            </a:r>
            <a:r>
              <a:rPr lang="en-US" sz="3000" dirty="0" smtClean="0"/>
              <a:t>Chambers of the heart</a:t>
            </a:r>
            <a:endParaRPr lang="en-US" sz="3000" dirty="0"/>
          </a:p>
          <a:p>
            <a:pPr lvl="1">
              <a:buFontTx/>
              <a:buNone/>
            </a:pPr>
            <a:r>
              <a:rPr lang="en-US" sz="3000" dirty="0"/>
              <a:t>A) </a:t>
            </a:r>
            <a:r>
              <a:rPr lang="en-US" sz="3000" dirty="0" smtClean="0"/>
              <a:t>Atria</a:t>
            </a:r>
            <a:endParaRPr lang="en-US" sz="3000" dirty="0"/>
          </a:p>
          <a:p>
            <a:pPr lvl="2">
              <a:buFontTx/>
              <a:buNone/>
            </a:pPr>
            <a:r>
              <a:rPr lang="en-US" sz="3000" dirty="0"/>
              <a:t>1) </a:t>
            </a:r>
            <a:r>
              <a:rPr lang="en-US" sz="3000" dirty="0" smtClean="0"/>
              <a:t>Auricle </a:t>
            </a:r>
            <a:r>
              <a:rPr lang="en-US" sz="3000" dirty="0"/>
              <a:t>– exterior extruding surface</a:t>
            </a:r>
          </a:p>
          <a:p>
            <a:pPr lvl="2">
              <a:buFontTx/>
              <a:buNone/>
            </a:pPr>
            <a:r>
              <a:rPr lang="en-US" sz="3000" dirty="0"/>
              <a:t>2) R &amp; L are separated by the </a:t>
            </a:r>
            <a:r>
              <a:rPr lang="en-US" sz="3000" dirty="0" err="1"/>
              <a:t>interatrial</a:t>
            </a:r>
            <a:r>
              <a:rPr lang="en-US" sz="3000" dirty="0"/>
              <a:t> septum</a:t>
            </a:r>
          </a:p>
          <a:p>
            <a:pPr lvl="3">
              <a:buFontTx/>
              <a:buNone/>
            </a:pPr>
            <a:r>
              <a:rPr lang="en-US" sz="3000" dirty="0"/>
              <a:t>a) </a:t>
            </a:r>
            <a:r>
              <a:rPr lang="en-US" sz="3000" dirty="0" smtClean="0"/>
              <a:t>Fossa </a:t>
            </a:r>
            <a:r>
              <a:rPr lang="en-US" sz="3000" dirty="0" err="1"/>
              <a:t>ovalis</a:t>
            </a:r>
            <a:r>
              <a:rPr lang="en-US" sz="3000" dirty="0"/>
              <a:t> – shallow depression found in right atrium; remnant of foramen </a:t>
            </a:r>
            <a:r>
              <a:rPr lang="en-US" sz="3000" dirty="0" err="1"/>
              <a:t>ovale</a:t>
            </a:r>
            <a:endParaRPr lang="en-US" sz="3000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12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12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12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12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12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12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12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12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12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512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512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512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512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512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512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03" grpId="0" uiExpand="1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Heart</a:t>
            </a:r>
          </a:p>
        </p:txBody>
      </p:sp>
      <p:sp>
        <p:nvSpPr>
          <p:cNvPr id="522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en-US" sz="3000" dirty="0"/>
              <a:t>3) </a:t>
            </a:r>
            <a:r>
              <a:rPr lang="en-US" sz="3000" dirty="0" smtClean="0"/>
              <a:t>Thin-walled </a:t>
            </a:r>
            <a:r>
              <a:rPr lang="en-US" sz="3000" dirty="0"/>
              <a:t>– not much contracting</a:t>
            </a:r>
          </a:p>
          <a:p>
            <a:pPr>
              <a:buFontTx/>
              <a:buNone/>
            </a:pPr>
            <a:r>
              <a:rPr lang="en-US" sz="3000" dirty="0"/>
              <a:t>4) </a:t>
            </a:r>
            <a:r>
              <a:rPr lang="en-US" sz="3000" dirty="0" smtClean="0"/>
              <a:t>Receive </a:t>
            </a:r>
            <a:r>
              <a:rPr lang="en-US" sz="3000" dirty="0"/>
              <a:t>blood from veins</a:t>
            </a:r>
          </a:p>
          <a:p>
            <a:pPr lvl="1">
              <a:buNone/>
            </a:pPr>
            <a:r>
              <a:rPr lang="en-US" sz="3000" dirty="0"/>
              <a:t>a) </a:t>
            </a:r>
            <a:r>
              <a:rPr lang="en-US" sz="3000" dirty="0" smtClean="0"/>
              <a:t>Right </a:t>
            </a:r>
            <a:r>
              <a:rPr lang="en-US" sz="3000" dirty="0"/>
              <a:t>atrium </a:t>
            </a:r>
            <a:r>
              <a:rPr lang="en-US" sz="3000" dirty="0">
                <a:ea typeface="Times New Roman"/>
                <a:cs typeface="Times New Roman"/>
              </a:rPr>
              <a:t>– receives blood from:</a:t>
            </a:r>
            <a:r>
              <a:rPr lang="en-US" sz="3000" dirty="0"/>
              <a:t> </a:t>
            </a:r>
          </a:p>
          <a:p>
            <a:pPr lvl="2">
              <a:buFontTx/>
              <a:buNone/>
            </a:pPr>
            <a:r>
              <a:rPr lang="en-US" sz="3000" dirty="0" err="1"/>
              <a:t>i</a:t>
            </a:r>
            <a:r>
              <a:rPr lang="en-US" sz="3000" dirty="0"/>
              <a:t>) </a:t>
            </a:r>
            <a:r>
              <a:rPr lang="en-US" sz="3000" dirty="0" smtClean="0"/>
              <a:t>Superior </a:t>
            </a:r>
            <a:r>
              <a:rPr lang="en-US" sz="3000" dirty="0"/>
              <a:t>vena cava – from structures above diaphragm</a:t>
            </a:r>
          </a:p>
          <a:p>
            <a:pPr lvl="2">
              <a:buFontTx/>
              <a:buNone/>
            </a:pPr>
            <a:r>
              <a:rPr lang="en-US" sz="3000" dirty="0"/>
              <a:t>ii) </a:t>
            </a:r>
            <a:r>
              <a:rPr lang="en-US" sz="3000" dirty="0" smtClean="0"/>
              <a:t>Inferior </a:t>
            </a:r>
            <a:r>
              <a:rPr lang="en-US" sz="3000" dirty="0"/>
              <a:t>vena cava – </a:t>
            </a:r>
            <a:r>
              <a:rPr lang="en-US" sz="3000" dirty="0" smtClean="0"/>
              <a:t>from </a:t>
            </a:r>
            <a:r>
              <a:rPr lang="en-US" sz="3000" dirty="0"/>
              <a:t>structures below diaphragm</a:t>
            </a:r>
          </a:p>
          <a:p>
            <a:pPr lvl="2">
              <a:buFontTx/>
              <a:buNone/>
            </a:pPr>
            <a:r>
              <a:rPr lang="en-US" sz="3000" dirty="0"/>
              <a:t>iii) </a:t>
            </a:r>
            <a:r>
              <a:rPr lang="en-US" sz="3000" dirty="0" smtClean="0"/>
              <a:t>Coronary </a:t>
            </a:r>
            <a:r>
              <a:rPr lang="en-US" sz="3000" dirty="0"/>
              <a:t>sinus – from heart itself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22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22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22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22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22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22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22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22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22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522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522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522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522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522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522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522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522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522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227" grpId="0" build="p"/>
    </p:bldLst>
  </p:timing>
</p:sld>
</file>

<file path=ppt/theme/theme1.xml><?xml version="1.0" encoding="utf-8"?>
<a:theme xmlns:a="http://schemas.openxmlformats.org/drawingml/2006/main" name="Watermark">
  <a:themeElements>
    <a:clrScheme name="Watermark 9">
      <a:dk1>
        <a:srgbClr val="4C0000"/>
      </a:dk1>
      <a:lt1>
        <a:srgbClr val="FFFFFF"/>
      </a:lt1>
      <a:dk2>
        <a:srgbClr val="722104"/>
      </a:dk2>
      <a:lt2>
        <a:srgbClr val="FFFFFF"/>
      </a:lt2>
      <a:accent1>
        <a:srgbClr val="CC6600"/>
      </a:accent1>
      <a:accent2>
        <a:srgbClr val="8A2E00"/>
      </a:accent2>
      <a:accent3>
        <a:srgbClr val="BCABAA"/>
      </a:accent3>
      <a:accent4>
        <a:srgbClr val="DADADA"/>
      </a:accent4>
      <a:accent5>
        <a:srgbClr val="E2B8AA"/>
      </a:accent5>
      <a:accent6>
        <a:srgbClr val="7D2900"/>
      </a:accent6>
      <a:hlink>
        <a:srgbClr val="FFCC00"/>
      </a:hlink>
      <a:folHlink>
        <a:srgbClr val="FF9900"/>
      </a:folHlink>
    </a:clrScheme>
    <a:fontScheme name="Watermark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Watermar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CCCFF"/>
        </a:accent1>
        <a:accent2>
          <a:srgbClr val="D9D8EC"/>
        </a:accent2>
        <a:accent3>
          <a:srgbClr val="FFFFFF"/>
        </a:accent3>
        <a:accent4>
          <a:srgbClr val="000000"/>
        </a:accent4>
        <a:accent5>
          <a:srgbClr val="E2E2FF"/>
        </a:accent5>
        <a:accent6>
          <a:srgbClr val="C4C4D6"/>
        </a:accent6>
        <a:hlink>
          <a:srgbClr val="6767FF"/>
        </a:hlink>
        <a:folHlink>
          <a:srgbClr val="9933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atermark 2">
        <a:dk1>
          <a:srgbClr val="000000"/>
        </a:dk1>
        <a:lt1>
          <a:srgbClr val="FFFFFF"/>
        </a:lt1>
        <a:dk2>
          <a:srgbClr val="666633"/>
        </a:dk2>
        <a:lt2>
          <a:srgbClr val="5F5F5F"/>
        </a:lt2>
        <a:accent1>
          <a:srgbClr val="FFCC00"/>
        </a:accent1>
        <a:accent2>
          <a:srgbClr val="EFF0B2"/>
        </a:accent2>
        <a:accent3>
          <a:srgbClr val="FFFFFF"/>
        </a:accent3>
        <a:accent4>
          <a:srgbClr val="000000"/>
        </a:accent4>
        <a:accent5>
          <a:srgbClr val="FFE2AA"/>
        </a:accent5>
        <a:accent6>
          <a:srgbClr val="D9D9A1"/>
        </a:accent6>
        <a:hlink>
          <a:srgbClr val="808000"/>
        </a:hlink>
        <a:folHlink>
          <a:srgbClr val="CC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atermark 3">
        <a:dk1>
          <a:srgbClr val="000000"/>
        </a:dk1>
        <a:lt1>
          <a:srgbClr val="FFFFFF"/>
        </a:lt1>
        <a:dk2>
          <a:srgbClr val="000000"/>
        </a:dk2>
        <a:lt2>
          <a:srgbClr val="666699"/>
        </a:lt2>
        <a:accent1>
          <a:srgbClr val="9BB0CB"/>
        </a:accent1>
        <a:accent2>
          <a:srgbClr val="D1E0CE"/>
        </a:accent2>
        <a:accent3>
          <a:srgbClr val="FFFFFF"/>
        </a:accent3>
        <a:accent4>
          <a:srgbClr val="000000"/>
        </a:accent4>
        <a:accent5>
          <a:srgbClr val="CBD4E2"/>
        </a:accent5>
        <a:accent6>
          <a:srgbClr val="BDCBBA"/>
        </a:accent6>
        <a:hlink>
          <a:srgbClr val="8EA642"/>
        </a:hlink>
        <a:folHlink>
          <a:srgbClr val="CC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atermark 4">
        <a:dk1>
          <a:srgbClr val="333300"/>
        </a:dk1>
        <a:lt1>
          <a:srgbClr val="FFFFCC"/>
        </a:lt1>
        <a:dk2>
          <a:srgbClr val="336600"/>
        </a:dk2>
        <a:lt2>
          <a:srgbClr val="FFFFCC"/>
        </a:lt2>
        <a:accent1>
          <a:srgbClr val="99CC00"/>
        </a:accent1>
        <a:accent2>
          <a:srgbClr val="669900"/>
        </a:accent2>
        <a:accent3>
          <a:srgbClr val="ADB8AA"/>
        </a:accent3>
        <a:accent4>
          <a:srgbClr val="DADAAE"/>
        </a:accent4>
        <a:accent5>
          <a:srgbClr val="CAE2AA"/>
        </a:accent5>
        <a:accent6>
          <a:srgbClr val="5C8A00"/>
        </a:accent6>
        <a:hlink>
          <a:srgbClr val="CC9900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atermark 5">
        <a:dk1>
          <a:srgbClr val="424458"/>
        </a:dk1>
        <a:lt1>
          <a:srgbClr val="FFFFFF"/>
        </a:lt1>
        <a:dk2>
          <a:srgbClr val="004A48"/>
        </a:dk2>
        <a:lt2>
          <a:srgbClr val="FFFFFF"/>
        </a:lt2>
        <a:accent1>
          <a:srgbClr val="83B200"/>
        </a:accent1>
        <a:accent2>
          <a:srgbClr val="006260"/>
        </a:accent2>
        <a:accent3>
          <a:srgbClr val="AAB1B1"/>
        </a:accent3>
        <a:accent4>
          <a:srgbClr val="DADADA"/>
        </a:accent4>
        <a:accent5>
          <a:srgbClr val="C1D5AA"/>
        </a:accent5>
        <a:accent6>
          <a:srgbClr val="005856"/>
        </a:accent6>
        <a:hlink>
          <a:srgbClr val="6666FF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atermark 6">
        <a:dk1>
          <a:srgbClr val="000000"/>
        </a:dk1>
        <a:lt1>
          <a:srgbClr val="FFFFFF"/>
        </a:lt1>
        <a:dk2>
          <a:srgbClr val="1C2046"/>
        </a:dk2>
        <a:lt2>
          <a:srgbClr val="FFFFFF"/>
        </a:lt2>
        <a:accent1>
          <a:srgbClr val="00CCFF"/>
        </a:accent1>
        <a:accent2>
          <a:srgbClr val="2D226E"/>
        </a:accent2>
        <a:accent3>
          <a:srgbClr val="ABABB0"/>
        </a:accent3>
        <a:accent4>
          <a:srgbClr val="DADADA"/>
        </a:accent4>
        <a:accent5>
          <a:srgbClr val="AAE2FF"/>
        </a:accent5>
        <a:accent6>
          <a:srgbClr val="281E63"/>
        </a:accent6>
        <a:hlink>
          <a:srgbClr val="666699"/>
        </a:hlink>
        <a:folHlink>
          <a:srgbClr val="99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atermark 7">
        <a:dk1>
          <a:srgbClr val="424458"/>
        </a:dk1>
        <a:lt1>
          <a:srgbClr val="FFFFFF"/>
        </a:lt1>
        <a:dk2>
          <a:srgbClr val="000066"/>
        </a:dk2>
        <a:lt2>
          <a:srgbClr val="FFFFFF"/>
        </a:lt2>
        <a:accent1>
          <a:srgbClr val="6666FF"/>
        </a:accent1>
        <a:accent2>
          <a:srgbClr val="333399"/>
        </a:accent2>
        <a:accent3>
          <a:srgbClr val="AAAAB8"/>
        </a:accent3>
        <a:accent4>
          <a:srgbClr val="DADADA"/>
        </a:accent4>
        <a:accent5>
          <a:srgbClr val="B8B8FF"/>
        </a:accent5>
        <a:accent6>
          <a:srgbClr val="2D2D8A"/>
        </a:accent6>
        <a:hlink>
          <a:srgbClr val="FF9900"/>
        </a:hlink>
        <a:folHlink>
          <a:srgbClr val="CC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atermark 8">
        <a:dk1>
          <a:srgbClr val="1C1C1C"/>
        </a:dk1>
        <a:lt1>
          <a:srgbClr val="FFFFCC"/>
        </a:lt1>
        <a:dk2>
          <a:srgbClr val="390B20"/>
        </a:dk2>
        <a:lt2>
          <a:srgbClr val="FFFFCC"/>
        </a:lt2>
        <a:accent1>
          <a:srgbClr val="FF916F"/>
        </a:accent1>
        <a:accent2>
          <a:srgbClr val="561450"/>
        </a:accent2>
        <a:accent3>
          <a:srgbClr val="AEAAAB"/>
        </a:accent3>
        <a:accent4>
          <a:srgbClr val="DADAAE"/>
        </a:accent4>
        <a:accent5>
          <a:srgbClr val="FFC7BB"/>
        </a:accent5>
        <a:accent6>
          <a:srgbClr val="4D1148"/>
        </a:accent6>
        <a:hlink>
          <a:srgbClr val="637D95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atermark 9">
        <a:dk1>
          <a:srgbClr val="4C0000"/>
        </a:dk1>
        <a:lt1>
          <a:srgbClr val="FFFFFF"/>
        </a:lt1>
        <a:dk2>
          <a:srgbClr val="722104"/>
        </a:dk2>
        <a:lt2>
          <a:srgbClr val="FFFFFF"/>
        </a:lt2>
        <a:accent1>
          <a:srgbClr val="CC6600"/>
        </a:accent1>
        <a:accent2>
          <a:srgbClr val="8A2E00"/>
        </a:accent2>
        <a:accent3>
          <a:srgbClr val="BCABAA"/>
        </a:accent3>
        <a:accent4>
          <a:srgbClr val="DADADA"/>
        </a:accent4>
        <a:accent5>
          <a:srgbClr val="E2B8AA"/>
        </a:accent5>
        <a:accent6>
          <a:srgbClr val="7D2900"/>
        </a:accent6>
        <a:hlink>
          <a:srgbClr val="FFCC00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Watermark</Template>
  <TotalTime>779</TotalTime>
  <Words>2239</Words>
  <Application>Microsoft Macintosh PowerPoint</Application>
  <PresentationFormat>On-screen Show (4:3)</PresentationFormat>
  <Paragraphs>300</Paragraphs>
  <Slides>53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53</vt:i4>
      </vt:variant>
    </vt:vector>
  </HeadingPairs>
  <TitlesOfParts>
    <vt:vector size="59" baseType="lpstr">
      <vt:lpstr>Arial</vt:lpstr>
      <vt:lpstr>Times New Roman</vt:lpstr>
      <vt:lpstr>Wingdings</vt:lpstr>
      <vt:lpstr>Watermark</vt:lpstr>
      <vt:lpstr>Photo Editor Photo</vt:lpstr>
      <vt:lpstr>Bitmap Image</vt:lpstr>
      <vt:lpstr>Heart</vt:lpstr>
      <vt:lpstr>Heart</vt:lpstr>
      <vt:lpstr>Heart</vt:lpstr>
      <vt:lpstr>PowerPoint Presentation</vt:lpstr>
      <vt:lpstr>Heart</vt:lpstr>
      <vt:lpstr>Heart</vt:lpstr>
      <vt:lpstr>PowerPoint Presentation</vt:lpstr>
      <vt:lpstr>Heart</vt:lpstr>
      <vt:lpstr>Heart</vt:lpstr>
      <vt:lpstr>Heart</vt:lpstr>
      <vt:lpstr>Heart</vt:lpstr>
      <vt:lpstr>Heart</vt:lpstr>
      <vt:lpstr>Heart</vt:lpstr>
      <vt:lpstr>Heart</vt:lpstr>
      <vt:lpstr>PowerPoint Presentation</vt:lpstr>
      <vt:lpstr>Heart</vt:lpstr>
      <vt:lpstr>Heart</vt:lpstr>
      <vt:lpstr>Heart</vt:lpstr>
      <vt:lpstr>Heart</vt:lpstr>
      <vt:lpstr>Heart</vt:lpstr>
      <vt:lpstr>Heart</vt:lpstr>
      <vt:lpstr>Heart</vt:lpstr>
      <vt:lpstr>Heart</vt:lpstr>
      <vt:lpstr>Heart</vt:lpstr>
      <vt:lpstr>Heart</vt:lpstr>
      <vt:lpstr>Heart</vt:lpstr>
      <vt:lpstr>Heart</vt:lpstr>
      <vt:lpstr>Heart</vt:lpstr>
      <vt:lpstr>Heart</vt:lpstr>
      <vt:lpstr>Heart</vt:lpstr>
      <vt:lpstr>Heart</vt:lpstr>
      <vt:lpstr>Heart</vt:lpstr>
      <vt:lpstr>Heart</vt:lpstr>
      <vt:lpstr>Heart</vt:lpstr>
      <vt:lpstr>Heart</vt:lpstr>
      <vt:lpstr>Heart</vt:lpstr>
      <vt:lpstr>Heart</vt:lpstr>
      <vt:lpstr>Heart</vt:lpstr>
      <vt:lpstr>Heart</vt:lpstr>
      <vt:lpstr>Heart</vt:lpstr>
      <vt:lpstr>Heart</vt:lpstr>
      <vt:lpstr>Heart</vt:lpstr>
      <vt:lpstr>Heart</vt:lpstr>
      <vt:lpstr>Heart</vt:lpstr>
      <vt:lpstr>Heart</vt:lpstr>
      <vt:lpstr>Heart</vt:lpstr>
      <vt:lpstr>Heart</vt:lpstr>
      <vt:lpstr>Heart</vt:lpstr>
      <vt:lpstr>Heart</vt:lpstr>
      <vt:lpstr>Heart</vt:lpstr>
      <vt:lpstr>Heart</vt:lpstr>
      <vt:lpstr>Heart</vt:lpstr>
      <vt:lpstr>Heart</vt:lpstr>
    </vt:vector>
  </TitlesOfParts>
  <Company>Floyd College</Company>
  <LinksUpToDate>false</LinksUpToDate>
  <SharedDoc>false</SharedDoc>
  <HyperlinksChanged>false</HyperlinksChanged>
  <AppVersion>15.0033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Cardiovascular System</dc:title>
  <dc:creator>Floyd College</dc:creator>
  <cp:lastModifiedBy>Jason Hitzeman</cp:lastModifiedBy>
  <cp:revision>66</cp:revision>
  <dcterms:created xsi:type="dcterms:W3CDTF">2004-08-23T14:05:40Z</dcterms:created>
  <dcterms:modified xsi:type="dcterms:W3CDTF">2017-08-21T11:28:22Z</dcterms:modified>
</cp:coreProperties>
</file>