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84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58" r:id="rId4"/>
    <p:sldId id="259" r:id="rId5"/>
    <p:sldId id="309" r:id="rId6"/>
    <p:sldId id="260" r:id="rId7"/>
    <p:sldId id="261" r:id="rId8"/>
    <p:sldId id="310" r:id="rId9"/>
    <p:sldId id="262" r:id="rId10"/>
    <p:sldId id="263" r:id="rId11"/>
    <p:sldId id="311" r:id="rId12"/>
    <p:sldId id="264" r:id="rId13"/>
    <p:sldId id="265" r:id="rId14"/>
    <p:sldId id="266" r:id="rId15"/>
    <p:sldId id="30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307" r:id="rId26"/>
    <p:sldId id="276" r:id="rId27"/>
    <p:sldId id="277" r:id="rId28"/>
    <p:sldId id="308" r:id="rId29"/>
    <p:sldId id="318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312" r:id="rId49"/>
    <p:sldId id="313" r:id="rId50"/>
    <p:sldId id="296" r:id="rId51"/>
    <p:sldId id="297" r:id="rId52"/>
    <p:sldId id="298" r:id="rId53"/>
    <p:sldId id="299" r:id="rId54"/>
    <p:sldId id="314" r:id="rId55"/>
    <p:sldId id="300" r:id="rId56"/>
    <p:sldId id="315" r:id="rId57"/>
    <p:sldId id="301" r:id="rId58"/>
    <p:sldId id="302" r:id="rId59"/>
    <p:sldId id="303" r:id="rId60"/>
    <p:sldId id="316" r:id="rId61"/>
    <p:sldId id="317" r:id="rId62"/>
    <p:sldId id="304" r:id="rId63"/>
    <p:sldId id="305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7"/>
    <p:restoredTop sz="94685"/>
  </p:normalViewPr>
  <p:slideViewPr>
    <p:cSldViewPr>
      <p:cViewPr>
        <p:scale>
          <a:sx n="75" d="100"/>
          <a:sy n="75" d="100"/>
        </p:scale>
        <p:origin x="189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0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752DB1B-2D0F-9A4F-AF6F-A8E74FFD2EA7}" type="datetimeFigureOut">
              <a:rPr lang="en-US"/>
              <a:pPr>
                <a:defRPr/>
              </a:pPr>
              <a:t>8/23/17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E9514EE-2269-1F47-999E-62023806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FA4E02B-0DD4-1F44-B2F2-12767328F1E0}" type="datetimeFigureOut">
              <a:rPr lang="en-US"/>
              <a:pPr>
                <a:defRPr/>
              </a:pPr>
              <a:t>8/23/17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B419BCB-B50D-3446-B51F-6CD554D9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0469-0616-BE40-AF70-FE7B70DCE8F9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14122-2A8A-5640-8804-AE30F35F046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9249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9D02-0A8F-CF44-BC0D-EC717BB990A6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D2ED-BBF2-5744-85A1-2ACA8CAF54F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36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728D-D4BE-B14B-956B-1AE72661B023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B88C-D98E-2043-A72A-9D462DE23E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131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ADED6F-C450-CA45-8FFE-760354D4AB9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2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E2D201-E7D8-D245-AB52-E53AD648900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>
                <a:solidFill>
                  <a:schemeClr val="tx1">
                    <a:shade val="50000"/>
                  </a:scheme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0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BB0C-7C73-D049-8B68-845C76B77943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D3E3-500C-A047-B73E-F59376BD326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9041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3532B-9B99-7645-BB39-BE489AF6593E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21E724-B8C2-8E40-8FAA-B3C7120ACA0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364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719D-F2AA-1E48-9BA1-7EBA6940FAA3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B720-7B9A-6540-8727-8272A6A21B3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4754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55DB-8027-9648-919F-B86EF6AEEACE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27D0-CA54-7048-8643-2DB351C251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8369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5871-FB3F-244D-910B-39E32441F2B6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A960-79F5-4144-ACA1-DCCDDCE5A35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66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9FF7-73F7-004D-A31D-D9D53372869B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535E-5454-EB48-B214-AD4076D220D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3448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09BB-AC39-024F-9A9B-93926F311E8B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CD94E-4E23-244F-B9A0-EC06D29E22B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298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A2492-B864-F34D-9F42-AB9BFC6CCB85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C0BD-618F-C845-B751-6155297E05A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8605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BA56814C-9F93-4749-B9E7-FF53CC10BE5D}" type="datetimeFigureOut">
              <a:rPr lang="en-US" altLang="x-none"/>
              <a:pPr>
                <a:defRPr/>
              </a:pPr>
              <a:t>8/23/17</a:t>
            </a:fld>
            <a:endParaRPr lang="en-US" alt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CD3CE2E1-4305-F847-883D-349A48EF37C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900" r:id="rId12"/>
    <p:sldLayoutId id="2147483901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charset="2"/>
        <a:buChar char="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charset="2"/>
        <a:buChar char="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22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en-US" altLang="x-none">
                <a:ea typeface="ＭＳ Ｐゴシック" charset="-128"/>
              </a:rPr>
              <a:t>Infectious Diseases of the Gastrointestinal Tract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Diseases of the Salivary Glands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182880" eaLnBrk="1" hangingPunct="1">
              <a:spcBef>
                <a:spcPts val="0"/>
              </a:spcBef>
              <a:spcAft>
                <a:spcPts val="600"/>
              </a:spcAft>
              <a:buFont typeface="Wingdings 2" charset="0"/>
              <a:buNone/>
              <a:defRPr/>
            </a:pPr>
            <a:r>
              <a:rPr lang="en-US" sz="3000" dirty="0"/>
              <a:t>D) Symptoms include fever, headache, sore throat, face pain, and swelling of the parotid glands</a:t>
            </a:r>
          </a:p>
          <a:p>
            <a:pPr marL="293688" indent="-182563" eaLnBrk="1" hangingPunct="1">
              <a:spcBef>
                <a:spcPts val="0"/>
              </a:spcBef>
              <a:spcAft>
                <a:spcPts val="600"/>
              </a:spcAft>
              <a:buFont typeface="Wingdings 2" charset="0"/>
              <a:buNone/>
              <a:defRPr/>
            </a:pPr>
            <a:r>
              <a:rPr lang="en-US" sz="3000" dirty="0"/>
              <a:t>E) In addition to targeting the parotid gland, the virus also targets the testes, ovaries, meninges and pancreas</a:t>
            </a:r>
          </a:p>
          <a:p>
            <a:pPr marL="293688" indent="-182563" eaLnBrk="1" hangingPunct="1">
              <a:spcBef>
                <a:spcPts val="0"/>
              </a:spcBef>
              <a:spcAft>
                <a:spcPts val="600"/>
              </a:spcAft>
              <a:buFont typeface="Wingdings 2" charset="0"/>
              <a:buNone/>
              <a:defRPr/>
            </a:pPr>
            <a:r>
              <a:rPr lang="en-US" sz="3000" dirty="0"/>
              <a:t>F) Transmission is by direct contact or by inhaled respiratory droplets</a:t>
            </a:r>
          </a:p>
          <a:p>
            <a:pPr indent="-182880" eaLnBrk="1" hangingPunct="1">
              <a:spcBef>
                <a:spcPts val="0"/>
              </a:spcBef>
              <a:spcAft>
                <a:spcPts val="600"/>
              </a:spcAft>
              <a:buFont typeface="Wingdings 2" charset="0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5" descr="goodmumps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838200"/>
            <a:ext cx="6954838" cy="5216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Diseases of the Stomach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3. Gastritis and Gastric Ulcers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Inflammation of the stomach associated with the production of gastric ulcers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B) Caused by </a:t>
            </a:r>
            <a:r>
              <a:rPr lang="en-US" altLang="x-none" sz="3000" i="1">
                <a:ea typeface="ＭＳ Ｐゴシック" charset="-128"/>
              </a:rPr>
              <a:t>Helicobacter pylori</a:t>
            </a:r>
            <a:endParaRPr lang="en-US" altLang="x-none" sz="3000">
              <a:ea typeface="ＭＳ Ｐゴシック" charset="-128"/>
            </a:endParaRP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1) It is acidophilic and urease positive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C) Can develop into gastritis, gastric ulcers, or duodenal ulcers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1) Gastritis:  sharp or burning pain emanating from the abdomen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Diseases of the Stomach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Gastric ulcers are actual lesions in the mucosa of the stomach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Duodenal ulcer:  lesion in the uppermost portion of the small intestine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Severe ulcers can be accompanied by bloody stools, vomiting, or both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D) Infection can persist for years or life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Long-term infection with </a:t>
            </a:r>
            <a:r>
              <a:rPr lang="en-US" altLang="x-none" sz="3000" i="1">
                <a:ea typeface="ＭＳ Ｐゴシック" charset="-128"/>
              </a:rPr>
              <a:t>H. pylori</a:t>
            </a:r>
            <a:r>
              <a:rPr lang="en-US" altLang="x-none" sz="3000">
                <a:ea typeface="ＭＳ Ｐゴシック" charset="-128"/>
              </a:rPr>
              <a:t> might be a contributing factor to stomach cancer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4. Diarrheal Illnesses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In the U.S., up to a third of all cases transmitted by contaminated food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B) Most cases are self-limiting and do not require treatment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C) Salmonellosis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Caused by numerous strains of </a:t>
            </a:r>
            <a:r>
              <a:rPr lang="en-US" altLang="x-none" sz="3000" i="1">
                <a:ea typeface="ＭＳ Ｐゴシック" charset="-128"/>
              </a:rPr>
              <a:t>Salmonella</a:t>
            </a:r>
            <a:r>
              <a:rPr lang="en-US" altLang="x-none" sz="3000">
                <a:ea typeface="ＭＳ Ｐゴシック" charset="-128"/>
              </a:rPr>
              <a:t> 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 The most common cause is </a:t>
            </a:r>
            <a:r>
              <a:rPr lang="en-US" altLang="x-none" sz="3000" i="1">
                <a:ea typeface="ＭＳ Ｐゴシック" charset="-128"/>
              </a:rPr>
              <a:t>Salmonella</a:t>
            </a:r>
            <a:r>
              <a:rPr lang="en-US" altLang="x-none" sz="3000">
                <a:ea typeface="ＭＳ Ｐゴシック" charset="-128"/>
              </a:rPr>
              <a:t> </a:t>
            </a:r>
            <a:r>
              <a:rPr lang="en-US" altLang="x-none" sz="3000" i="1">
                <a:ea typeface="ＭＳ Ｐゴシック" charset="-128"/>
              </a:rPr>
              <a:t>enteritidis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Salmonella is among the normal flora of the GI tract of many animals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Frequently found in food products such as eggs, poultry, milk, and mayonnaise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b) Transmission is primarily by eating raw or undercooked food products 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Symptoms include fever, abdominal cramps, and diarrhea lasting 4-7 days and passing without treatment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D) Typhoid Fever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Caused by </a:t>
            </a:r>
            <a:r>
              <a:rPr lang="en-US" altLang="x-none" sz="3000" i="1">
                <a:ea typeface="ＭＳ Ｐゴシック" charset="-128"/>
              </a:rPr>
              <a:t>Salmonella typhi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Fecal-oral route of transmission; attacks the small intestine	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Without treatment, symptoms include high fever (103-104</a:t>
            </a:r>
            <a:r>
              <a:rPr lang="en-US" altLang="x-none" sz="3000" baseline="30000">
                <a:ea typeface="ＭＳ Ｐゴシック" charset="-128"/>
              </a:rPr>
              <a:t>o</a:t>
            </a:r>
            <a:r>
              <a:rPr lang="en-US" altLang="x-none" sz="3000">
                <a:ea typeface="ＭＳ Ｐゴシック" charset="-128"/>
              </a:rPr>
              <a:t>), malaise, stomach pains, loss of appetite and in some cases a rash develops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The fever can last for weeks-months if not treated; 2-3 days with treatment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Symptoms usually pass in about a month but patients may still harbor and spread the bacteria for long periods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5) It often resides in the gallbladder of asymptomatic hosts (ex. </a:t>
            </a:r>
            <a:r>
              <a:rPr lang="ja-JP" altLang="en-US" sz="3000">
                <a:ea typeface="ＭＳ Ｐゴシック" charset="-128"/>
              </a:rPr>
              <a:t>“</a:t>
            </a:r>
            <a:r>
              <a:rPr lang="en-US" altLang="ja-JP" sz="3000">
                <a:ea typeface="ＭＳ Ｐゴシック" charset="-128"/>
              </a:rPr>
              <a:t>Typhoid Mary</a:t>
            </a:r>
            <a:r>
              <a:rPr lang="ja-JP" altLang="en-US" sz="3000">
                <a:ea typeface="ＭＳ Ｐゴシック" charset="-128"/>
              </a:rPr>
              <a:t>”</a:t>
            </a:r>
            <a:r>
              <a:rPr lang="en-US" altLang="ja-JP" sz="3000">
                <a:ea typeface="ＭＳ Ｐゴシック" charset="-128"/>
              </a:rPr>
              <a:t> infected ~53 people without ever becoming ill)</a:t>
            </a:r>
            <a:endParaRPr lang="en-US" altLang="x-none" sz="3000"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E) Shigellosis (Dysentery)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Primarily caused by </a:t>
            </a:r>
            <a:r>
              <a:rPr lang="en-US" altLang="x-none" sz="3000" i="1">
                <a:ea typeface="ＭＳ Ｐゴシック" charset="-128"/>
              </a:rPr>
              <a:t>Shigella</a:t>
            </a:r>
            <a:r>
              <a:rPr lang="en-US" altLang="x-none" sz="3000">
                <a:ea typeface="ＭＳ Ｐゴシック" charset="-128"/>
              </a:rPr>
              <a:t> </a:t>
            </a:r>
            <a:r>
              <a:rPr lang="en-US" altLang="x-none" sz="3000" i="1">
                <a:ea typeface="ＭＳ Ｐゴシック" charset="-128"/>
              </a:rPr>
              <a:t>dysenteriae</a:t>
            </a:r>
            <a:r>
              <a:rPr lang="en-US" altLang="x-none" sz="3000">
                <a:ea typeface="ＭＳ Ｐゴシック" charset="-128"/>
              </a:rPr>
              <a:t> (not common is U.S.), </a:t>
            </a:r>
            <a:r>
              <a:rPr lang="it-IT" altLang="x-none" sz="3000" i="1">
                <a:ea typeface="ＭＳ Ｐゴシック" charset="-128"/>
              </a:rPr>
              <a:t>Shigella flexneri</a:t>
            </a:r>
            <a:r>
              <a:rPr lang="it-IT" altLang="x-none" sz="3000">
                <a:ea typeface="ＭＳ Ｐゴシック" charset="-128"/>
              </a:rPr>
              <a:t>, and </a:t>
            </a:r>
            <a:r>
              <a:rPr lang="it-IT" altLang="x-none" sz="3000" i="1">
                <a:ea typeface="ＭＳ Ｐゴシック" charset="-128"/>
              </a:rPr>
              <a:t>Shigella sonnei </a:t>
            </a:r>
            <a:endParaRPr lang="en-US" altLang="x-none" sz="3000">
              <a:ea typeface="ＭＳ Ｐゴシック" charset="-128"/>
            </a:endParaRP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</a:t>
            </a:r>
            <a:r>
              <a:rPr lang="en-US" altLang="x-none" sz="3000" i="1">
                <a:ea typeface="ＭＳ Ｐゴシック" charset="-128"/>
              </a:rPr>
              <a:t> </a:t>
            </a:r>
            <a:r>
              <a:rPr lang="en-US" altLang="x-none" sz="3000">
                <a:ea typeface="ＭＳ Ｐゴシック" charset="-128"/>
              </a:rPr>
              <a:t>The bacteria attack the large intestine 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It is transmitted via a fecal-oral route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Diseases of the Gastrointestinal 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548640"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A. 22.3 Gastrointestinal Tract Diseases Caused by Microorganisms</a:t>
            </a:r>
          </a:p>
          <a:p>
            <a:pPr marL="868680" lvl="1" indent="-182880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3000" dirty="0" smtClean="0">
                <a:ea typeface="+mn-ea"/>
              </a:rPr>
              <a:t>1. Tooth and Gum Infections</a:t>
            </a:r>
          </a:p>
          <a:p>
            <a:pPr marL="1133856" lvl="2" indent="-182880" eaLnBrk="1" fontAlgn="auto" hangingPunct="1"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r>
              <a:rPr lang="en-US" sz="3000" dirty="0" smtClean="0">
                <a:ea typeface="+mn-ea"/>
              </a:rPr>
              <a:t>A) If left undisturbed, normal biota </a:t>
            </a:r>
            <a:r>
              <a:rPr lang="en-US" sz="3000" dirty="0" err="1" smtClean="0">
                <a:ea typeface="+mn-ea"/>
              </a:rPr>
              <a:t>biofilm</a:t>
            </a:r>
            <a:r>
              <a:rPr lang="en-US" sz="3000" dirty="0" smtClean="0">
                <a:ea typeface="+mn-ea"/>
              </a:rPr>
              <a:t> eventually contains anaerobic bacteria that can damage the soft tissues and bones (</a:t>
            </a:r>
            <a:r>
              <a:rPr lang="en-US" sz="3000" dirty="0" err="1" smtClean="0">
                <a:ea typeface="+mn-ea"/>
              </a:rPr>
              <a:t>periodontium</a:t>
            </a:r>
            <a:r>
              <a:rPr lang="en-US" sz="3000" dirty="0" smtClean="0">
                <a:ea typeface="+mn-ea"/>
              </a:rPr>
              <a:t>) surrounding the teeth</a:t>
            </a:r>
          </a:p>
          <a:p>
            <a:pPr marL="1133856" lvl="2" indent="-182880" eaLnBrk="1" fontAlgn="auto" hangingPunct="1"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r>
              <a:rPr lang="en-US" sz="3000" dirty="0" smtClean="0">
                <a:ea typeface="+mn-ea"/>
              </a:rPr>
              <a:t>B) Introduction of carbohydrates to the oral cavity can result in breakdown of dentition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Produces a potent toxin known as Shiga toxin which causes a breakdown of the intestinal lining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Symptoms include fever, inflammation of the gut wall, profuse diarrhea often containing blood &amp; mucus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2900">
                <a:ea typeface="ＭＳ Ｐゴシック" charset="-128"/>
              </a:rPr>
              <a:t>F) </a:t>
            </a:r>
            <a:r>
              <a:rPr lang="en-US" altLang="x-none" sz="2900" i="1">
                <a:ea typeface="ＭＳ Ｐゴシック" charset="-128"/>
              </a:rPr>
              <a:t>Escherichia</a:t>
            </a:r>
            <a:r>
              <a:rPr lang="en-US" altLang="x-none" sz="2900">
                <a:ea typeface="ＭＳ Ｐゴシック" charset="-128"/>
              </a:rPr>
              <a:t> </a:t>
            </a:r>
            <a:r>
              <a:rPr lang="en-US" altLang="x-none" sz="2900" i="1">
                <a:ea typeface="ＭＳ Ｐゴシック" charset="-128"/>
              </a:rPr>
              <a:t>coli</a:t>
            </a:r>
            <a:r>
              <a:rPr lang="en-US" altLang="x-none" sz="2900">
                <a:ea typeface="ＭＳ Ｐゴシック" charset="-128"/>
              </a:rPr>
              <a:t> infections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pt-BR" altLang="x-none" sz="2900">
                <a:ea typeface="ＭＳ Ｐゴシック" charset="-128"/>
              </a:rPr>
              <a:t>1) Gram-negative, lactose-positive rod</a:t>
            </a:r>
            <a:endParaRPr lang="en-US" altLang="x-none" sz="29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2900">
                <a:ea typeface="ＭＳ Ｐゴシック" charset="-128"/>
              </a:rPr>
              <a:t>2) The most virulent strain is </a:t>
            </a:r>
            <a:r>
              <a:rPr lang="en-US" altLang="x-none" sz="2900" i="1">
                <a:ea typeface="ＭＳ Ｐゴシック" charset="-128"/>
              </a:rPr>
              <a:t>E. coli</a:t>
            </a:r>
            <a:r>
              <a:rPr lang="en-US" altLang="x-none" sz="2900">
                <a:ea typeface="ＭＳ Ｐゴシック" charset="-128"/>
              </a:rPr>
              <a:t> O157:H7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2900">
                <a:ea typeface="ＭＳ Ｐゴシック" charset="-128"/>
              </a:rPr>
              <a:t>3) Virulent strains include: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2900">
                <a:ea typeface="ＭＳ Ｐゴシック" charset="-128"/>
              </a:rPr>
              <a:t>a) Enterohemorrhagic </a:t>
            </a:r>
            <a:r>
              <a:rPr lang="en-US" altLang="x-none" sz="2900" i="1">
                <a:ea typeface="ＭＳ Ｐゴシック" charset="-128"/>
              </a:rPr>
              <a:t>E. coli</a:t>
            </a:r>
            <a:r>
              <a:rPr lang="en-US" altLang="x-none" sz="2900">
                <a:ea typeface="ＭＳ Ｐゴシック" charset="-128"/>
              </a:rPr>
              <a:t> (</a:t>
            </a:r>
            <a:r>
              <a:rPr lang="en-US" altLang="x-none" sz="2900" i="1">
                <a:ea typeface="ＭＳ Ｐゴシック" charset="-128"/>
              </a:rPr>
              <a:t>E. coli</a:t>
            </a:r>
            <a:r>
              <a:rPr lang="en-US" altLang="x-none" sz="2900">
                <a:ea typeface="ＭＳ Ｐゴシック" charset="-128"/>
              </a:rPr>
              <a:t> O157:H7) 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altLang="x-none" sz="2900">
                <a:ea typeface="ＭＳ Ｐゴシック" charset="-128"/>
              </a:rPr>
              <a:t>i) Symptoms range from mild gastroenteritis with fever to bloody diarrhea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ii) About 10% of patients develop hemolytic uremic syndrome (can cause kidney damage and failure)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iii) Can also cause neurological symptoms such as blindness, seizure, and stroke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b) Enterotoxigenic </a:t>
            </a:r>
            <a:r>
              <a:rPr lang="en-US" altLang="x-none" sz="3000" i="1">
                <a:ea typeface="ＭＳ Ｐゴシック" charset="-128"/>
              </a:rPr>
              <a:t>E. coli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i) Causes severe diarrheal illness in the small intestine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c) Enteroinvasive </a:t>
            </a:r>
            <a:r>
              <a:rPr lang="en-US" altLang="x-none" sz="3000" i="1">
                <a:ea typeface="ＭＳ Ｐゴシック" charset="-128"/>
              </a:rPr>
              <a:t>E. coli</a:t>
            </a:r>
            <a:r>
              <a:rPr lang="en-US" altLang="x-none" sz="3000">
                <a:ea typeface="ＭＳ Ｐゴシック" charset="-128"/>
              </a:rPr>
              <a:t> 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i) Causes an inflammatory disease of the large intestine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d) Enteropathogenic </a:t>
            </a:r>
            <a:r>
              <a:rPr lang="en-US" altLang="x-none" sz="3000" i="1">
                <a:ea typeface="ＭＳ Ｐゴシック" charset="-128"/>
              </a:rPr>
              <a:t>E. coli</a:t>
            </a:r>
            <a:r>
              <a:rPr lang="en-US" altLang="x-none" sz="3000">
                <a:ea typeface="ＭＳ Ｐゴシック" charset="-128"/>
              </a:rPr>
              <a:t> 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i) Linked to a wasting form of infantile diarrhea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it-IT" altLang="x-none" sz="3000">
                <a:ea typeface="ＭＳ Ｐゴシック" charset="-128"/>
              </a:rPr>
              <a:t>e) Enteroaggregative </a:t>
            </a:r>
            <a:r>
              <a:rPr lang="it-IT" altLang="x-none" sz="3000" i="1">
                <a:ea typeface="ＭＳ Ｐゴシック" charset="-128"/>
              </a:rPr>
              <a:t>E. coli</a:t>
            </a:r>
            <a:r>
              <a:rPr lang="it-IT" altLang="x-none" sz="3000">
                <a:ea typeface="ＭＳ Ｐゴシック" charset="-128"/>
              </a:rPr>
              <a:t> 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i) Can cause chronic diarrhea in young children and in AIDS patients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G) Campylobacteriosis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The leading bacterial form of diarrhea in the U.S.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Caused by </a:t>
            </a:r>
            <a:r>
              <a:rPr lang="en-US" altLang="x-none" sz="3000" i="1">
                <a:ea typeface="ＭＳ Ｐゴシック" charset="-128"/>
              </a:rPr>
              <a:t>Campylobacter jejuni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Fecal-oral route of transmission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</a:t>
            </a:r>
            <a:r>
              <a:rPr lang="en-US" altLang="x-none" sz="3000" i="1">
                <a:ea typeface="ＭＳ Ｐゴシック" charset="-128"/>
              </a:rPr>
              <a:t>C. jejuni</a:t>
            </a:r>
            <a:r>
              <a:rPr lang="en-US" altLang="x-none" sz="3000">
                <a:ea typeface="ＭＳ Ｐゴシック" charset="-128"/>
              </a:rPr>
              <a:t> is among the normal flora of many animals especially poultry (89% of raw poultry harbors the pathogen)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5) </a:t>
            </a:r>
            <a:r>
              <a:rPr lang="en-US" altLang="x-none" sz="3000" i="1">
                <a:ea typeface="ＭＳ Ｐゴシック" charset="-128"/>
              </a:rPr>
              <a:t>C. jejuni</a:t>
            </a:r>
            <a:r>
              <a:rPr lang="en-US" altLang="x-none" sz="3000">
                <a:ea typeface="ＭＳ Ｐゴシック" charset="-128"/>
              </a:rPr>
              <a:t> can result in a rare complication called Guillain-Barre syndrome that is characterized by generalized paralysis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it-IT" altLang="x-none" sz="3000">
                <a:ea typeface="ＭＳ Ｐゴシック" charset="-128"/>
              </a:rPr>
              <a:t>H) </a:t>
            </a:r>
            <a:r>
              <a:rPr lang="it-IT" altLang="x-none" sz="3000" i="1">
                <a:ea typeface="ＭＳ Ｐゴシック" charset="-128"/>
              </a:rPr>
              <a:t>Clostridium difficile</a:t>
            </a:r>
            <a:r>
              <a:rPr lang="it-IT" altLang="x-none" sz="3000">
                <a:ea typeface="ＭＳ Ｐゴシック" charset="-128"/>
              </a:rPr>
              <a:t> (C. diff)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Causes pseudomembranous colitis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Major cause of diarrhea in hospitals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Able to superinfect the large intestine when drugs have disrupted the normal flora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Produces two enterotoxins (toxins A and B) that cause areas of necrosis in the wall of the intestine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I) Cholera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Caused by </a:t>
            </a:r>
            <a:r>
              <a:rPr lang="en-US" altLang="x-none" sz="3000" i="1">
                <a:ea typeface="ＭＳ Ｐゴシック" charset="-128"/>
              </a:rPr>
              <a:t>Vibrio cholera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</a:t>
            </a:r>
            <a:r>
              <a:rPr lang="en-US" altLang="x-none" sz="3000" i="1">
                <a:ea typeface="ＭＳ Ｐゴシック" charset="-128"/>
              </a:rPr>
              <a:t>V. cholera</a:t>
            </a:r>
            <a:r>
              <a:rPr lang="en-US" altLang="x-none" sz="3000">
                <a:ea typeface="ＭＳ Ｐゴシック" charset="-128"/>
              </a:rPr>
              <a:t> is acquired via fecal-oral transmission, binds to cells in the small intestine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 Produces a powerful enterotoxin (cholera toxin) that results in the loss of ~20L of fluid daily (10x normal)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i) Commonly referred to as </a:t>
            </a:r>
            <a:r>
              <a:rPr lang="ja-JP" altLang="en-US" sz="3000">
                <a:ea typeface="ＭＳ Ｐゴシック" charset="-128"/>
              </a:rPr>
              <a:t>“</a:t>
            </a:r>
            <a:r>
              <a:rPr lang="en-US" altLang="ja-JP" sz="3000">
                <a:ea typeface="ＭＳ Ｐゴシック" charset="-128"/>
              </a:rPr>
              <a:t>rice-water stool</a:t>
            </a:r>
            <a:r>
              <a:rPr lang="ja-JP" altLang="en-US" sz="3000">
                <a:ea typeface="ＭＳ Ｐゴシック" charset="-128"/>
              </a:rPr>
              <a:t>”</a:t>
            </a:r>
            <a:endParaRPr lang="en-US" altLang="ja-JP" sz="3000">
              <a:ea typeface="ＭＳ Ｐゴシック" charset="-128"/>
            </a:endParaRP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If untreated, can cause death in 48 hours and has a 55% mortality rate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889000"/>
            <a:ext cx="72136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Diseases of the Oral Cavity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2900">
                <a:ea typeface="ＭＳ Ｐゴシック" charset="-128"/>
              </a:rPr>
              <a:t>C) Dental Caries (Tooth Decay)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2900">
                <a:ea typeface="ＭＳ Ｐゴシック" charset="-128"/>
              </a:rPr>
              <a:t>1) This is an endogenous infection 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2900">
                <a:ea typeface="ＭＳ Ｐゴシック" charset="-128"/>
              </a:rPr>
              <a:t>a) Most common infectious disease of humans 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2900">
                <a:ea typeface="ＭＳ Ｐゴシック" charset="-128"/>
              </a:rPr>
              <a:t>b) Young are more susceptible than old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2900">
                <a:ea typeface="ＭＳ Ｐゴシック" charset="-128"/>
              </a:rPr>
              <a:t>2) Causative agent – </a:t>
            </a:r>
            <a:r>
              <a:rPr lang="en-US" altLang="x-none" sz="2900" i="1">
                <a:ea typeface="ＭＳ Ｐゴシック" charset="-128"/>
              </a:rPr>
              <a:t>Streptococcus mutans</a:t>
            </a:r>
            <a:r>
              <a:rPr lang="en-US" altLang="x-none" sz="2900">
                <a:ea typeface="ＭＳ Ｐゴシック" charset="-128"/>
              </a:rPr>
              <a:t> and sucrose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2900">
                <a:ea typeface="ＭＳ Ｐゴシック" charset="-128"/>
              </a:rPr>
              <a:t>a) Thrive in acidic environments, however saliva in the mouth keeps the pH normally about 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J) Cryptosporidium</a:t>
            </a:r>
          </a:p>
          <a:p>
            <a:pPr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Caused by </a:t>
            </a:r>
            <a:r>
              <a:rPr lang="en-US" altLang="x-none" sz="3000" i="1">
                <a:ea typeface="ＭＳ Ｐゴシック" charset="-128"/>
              </a:rPr>
              <a:t>Cryptosporidium parvum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Ingested as cysts, usually when agricultural </a:t>
            </a:r>
            <a:r>
              <a:rPr lang="ja-JP" altLang="en-US" sz="3000">
                <a:ea typeface="ＭＳ Ｐゴシック" charset="-128"/>
              </a:rPr>
              <a:t>“</a:t>
            </a:r>
            <a:r>
              <a:rPr lang="en-US" altLang="ja-JP" sz="3000">
                <a:ea typeface="ＭＳ Ｐゴシック" charset="-128"/>
              </a:rPr>
              <a:t>run-off</a:t>
            </a:r>
            <a:r>
              <a:rPr lang="ja-JP" altLang="en-US" sz="3000">
                <a:ea typeface="ＭＳ Ｐゴシック" charset="-128"/>
              </a:rPr>
              <a:t>”</a:t>
            </a:r>
            <a:r>
              <a:rPr lang="en-US" altLang="ja-JP" sz="3000">
                <a:ea typeface="ＭＳ Ｐゴシック" charset="-128"/>
              </a:rPr>
              <a:t> has contaminated a water supply</a:t>
            </a:r>
          </a:p>
          <a:p>
            <a:pPr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Prevalent in cattle but not identified as a threat to humans until the AIDS epidemic</a:t>
            </a:r>
          </a:p>
          <a:p>
            <a:pPr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Characterized by fever, loss of appetite, nausea, crampy abdominal pain &amp; profuse, watery diarrhea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K) Rotavirus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Causes most cases of viral gastroenteritis in infants and children 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Initial symptoms include vomiting and a slight fever followed shortly by profuse, watery diarrhea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Effects of infection vary with age, nutritional state, general health, and living conditions of the patient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Symptoms generally pass in about a week but can last for weeks in some cases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5) Two vaccines are available but have to be administered at 2 &amp; 4 (or 2, 4, &amp; 6) months to be effective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</a:pPr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L) Norovirus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Noroviruses are responsible for half of all cases of viral gastroenteritis in the U.S.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Transmission is fecal-oral route or from eating contaminated shellfish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Symptoms include nausea, vomiting, diarrhea and stomach cramps which usually pass in 12-60 hours even without treatment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M) Giardiasis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Most common waterborne illness in the U.S.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Caused by </a:t>
            </a:r>
            <a:r>
              <a:rPr lang="en-US" altLang="x-none" sz="3000" i="1">
                <a:ea typeface="ＭＳ Ｐゴシック" charset="-128"/>
              </a:rPr>
              <a:t>Giardia lamblia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Symptoms are generally mild including indigestion, nausea, diarrhea with a floating stool, flatulence, and abdominal cramps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 Symptoms may last for several weeks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400" dirty="0" smtClean="0">
                <a:ea typeface="+mj-ea"/>
                <a:cs typeface="+mj-cs"/>
              </a:rPr>
              <a:t>Diarrheal Illnesses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Transmitted via fecal-oral route usually via contaminated drinking water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5) Symptomatic &amp; asymptomatic patients become long-term carriers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Hepatitis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5. Hepatitis – inflammation of the liver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Hepatitis A (HAV)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1) Spreads via fecal-oral route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2) Most infections are asymptomatic or show only mild symptoms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altLang="x-none" sz="3000">
                <a:ea typeface="ＭＳ Ｐゴシック" charset="-128"/>
              </a:rPr>
              <a:t>a) Jaundice is rare and the virus is not linked to liver cancer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3) A vaccine is available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Hepatitis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B) Hepatitis B (HBV)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It is transmitted via blood and body fluids with a small infectious dose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 Transmission has been traced to the sharing of razors and toothbrushes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Jaundice, tender swollen liver, coke-colored urine, and clay-colored stool are common symptoms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Hepatitis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Chronic infections can lead to cirrhosis &amp; liver cancer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A vaccine is available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Hepatitis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C) Hepatitis C (HCV)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Considered a </a:t>
            </a:r>
            <a:r>
              <a:rPr lang="ja-JP" altLang="en-US" sz="3000">
                <a:ea typeface="ＭＳ Ｐゴシック" charset="-128"/>
              </a:rPr>
              <a:t>“</a:t>
            </a:r>
            <a:r>
              <a:rPr lang="en-US" altLang="ja-JP" sz="3000">
                <a:ea typeface="ＭＳ Ｐゴシック" charset="-128"/>
              </a:rPr>
              <a:t>silent epidemic</a:t>
            </a:r>
            <a:r>
              <a:rPr lang="ja-JP" altLang="en-US" sz="3000">
                <a:ea typeface="ＭＳ Ｐゴシック" charset="-128"/>
              </a:rPr>
              <a:t>”</a:t>
            </a:r>
            <a:endParaRPr lang="en-US" altLang="ja-JP" sz="3000">
              <a:ea typeface="ＭＳ Ｐゴシック" charset="-128"/>
            </a:endParaRP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 Takes many years to cause noticeable symptoms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Transmission is via blood and body fluids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Symptoms similar to Hepatitis B including jaundice, coke-colored urine, and clay-colored stool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Diseases of the Oral Cavity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>
                <a:ea typeface="ＭＳ Ｐゴシック" charset="-128"/>
              </a:rPr>
              <a:t>3) Use pili to attach to tooth enamel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>
                <a:ea typeface="ＭＳ Ｐゴシック" charset="-128"/>
              </a:rPr>
              <a:t>4) Metabolize sucrose to produce two chemicals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2800">
                <a:ea typeface="ＭＳ Ｐゴシック" charset="-128"/>
              </a:rPr>
              <a:t>a) Glucan – a key component to dental plaque; makes the plaque impenetrable to saliva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2800">
                <a:ea typeface="ＭＳ Ｐゴシック" charset="-128"/>
              </a:rPr>
              <a:t>b) Lactic acid – breaks down the tooth</a:t>
            </a:r>
            <a:r>
              <a:rPr lang="ja-JP" altLang="en-US" sz="2800">
                <a:ea typeface="ＭＳ Ｐゴシック" charset="-128"/>
              </a:rPr>
              <a:t>’</a:t>
            </a:r>
            <a:r>
              <a:rPr lang="en-US" altLang="ja-JP" sz="2800">
                <a:ea typeface="ＭＳ Ｐゴシック" charset="-128"/>
              </a:rPr>
              <a:t>s enamel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>
                <a:ea typeface="ＭＳ Ｐゴシック" charset="-128"/>
              </a:rPr>
              <a:t>5) Once the enamel is compromised, </a:t>
            </a:r>
            <a:r>
              <a:rPr lang="en-US" altLang="x-none" i="1">
                <a:ea typeface="ＭＳ Ｐゴシック" charset="-128"/>
              </a:rPr>
              <a:t>S. mutans</a:t>
            </a:r>
            <a:r>
              <a:rPr lang="en-US" altLang="x-none">
                <a:ea typeface="ＭＳ Ｐゴシック" charset="-128"/>
              </a:rPr>
              <a:t>, along with other oral bacteria, causes an infection of the underlying tissue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Hepatitis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Chronic infections can lead to cirrhosis &amp; liver cancer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There is no vaccine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</a:pPr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Hepatitis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D) Hepatitis D (HDV)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Can only infect individuals with HBV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Transmission is via blood and body fluids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Magnifies the symptoms of HBV 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There is no vaccine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Hepatitis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E) Hepatitis E (HEV)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Similar to HAV; fecal-oral route; mild prolonged infection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Not yet common in the U.S.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There is no vaccine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Hepatitis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F) Hepatitis G (HGV)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Transmitted in blood and body fluids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Although not directly linked to HBV or HCV, often seen as a co-infection in those patients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Generally asymptomatic or causes only mild symptoms in individuals with only HGV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There is no vaccine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Hepatitis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G) Treatments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HAV – no specific treatment as it will often resolve itself spontaneously; patient should, however, abstain from drugs and alcohol during this time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HBV – only treatment for acute infections is rest along with high carb/high protein diet to repair damaged liver cells; chronic patients may be given interferon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Hepatitis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HCV – along with the commonly used ribavirin, multiple drugs, including Harvoni and Epclusa,</a:t>
            </a:r>
            <a:r>
              <a:rPr lang="en-US" altLang="x-none" sz="3200" b="1">
                <a:ea typeface="ＭＳ Ｐゴシック" charset="-128"/>
              </a:rPr>
              <a:t> </a:t>
            </a:r>
            <a:r>
              <a:rPr lang="en-US" altLang="x-none" sz="3000">
                <a:ea typeface="ＭＳ Ｐゴシック" charset="-128"/>
              </a:rPr>
              <a:t>have been approved 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HDV, HEV, HGV – there are no effective treatments as of yet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Parasitic Infections - Tapeworms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6. Parasitic Infections of the GI Tract</a:t>
            </a:r>
          </a:p>
          <a:p>
            <a:pPr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1. Tapeworms</a:t>
            </a:r>
          </a:p>
          <a:p>
            <a:pPr lvl="2"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 Multiple types but all are associated with ingestion of undercooked, contaminated meat products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altLang="x-none" sz="3000">
                <a:ea typeface="ＭＳ Ｐゴシック" charset="-128"/>
              </a:rPr>
              <a:t>1) </a:t>
            </a:r>
            <a:r>
              <a:rPr lang="en-US" altLang="x-none" sz="3000" i="1">
                <a:ea typeface="ＭＳ Ｐゴシック" charset="-128"/>
              </a:rPr>
              <a:t>Taenia saginatus</a:t>
            </a:r>
            <a:r>
              <a:rPr lang="en-US" altLang="x-none" sz="3000">
                <a:ea typeface="ＭＳ Ｐゴシック" charset="-128"/>
              </a:rPr>
              <a:t> – beef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altLang="x-none" sz="3000">
                <a:ea typeface="ＭＳ Ｐゴシック" charset="-128"/>
              </a:rPr>
              <a:t>2) </a:t>
            </a:r>
            <a:r>
              <a:rPr lang="en-US" altLang="x-none" sz="3000" i="1">
                <a:ea typeface="ＭＳ Ｐゴシック" charset="-128"/>
              </a:rPr>
              <a:t>Taenia solium </a:t>
            </a:r>
            <a:r>
              <a:rPr lang="en-US" altLang="x-none" sz="3000">
                <a:ea typeface="ＭＳ Ｐゴシック" charset="-128"/>
              </a:rPr>
              <a:t>– pork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altLang="x-none" sz="3000">
                <a:ea typeface="ＭＳ Ｐゴシック" charset="-128"/>
              </a:rPr>
              <a:t>3) </a:t>
            </a:r>
            <a:r>
              <a:rPr lang="en-US" altLang="x-none" sz="3000" i="1">
                <a:ea typeface="ＭＳ Ｐゴシック" charset="-128"/>
              </a:rPr>
              <a:t>Diphyllobothrium latum</a:t>
            </a:r>
            <a:r>
              <a:rPr lang="en-US" altLang="x-none" sz="3000">
                <a:ea typeface="ＭＳ Ｐゴシック" charset="-128"/>
              </a:rPr>
              <a:t> – fish 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altLang="x-none" sz="3000">
                <a:ea typeface="ＭＳ Ｐゴシック" charset="-128"/>
              </a:rPr>
              <a:t>4) </a:t>
            </a:r>
            <a:r>
              <a:rPr lang="en-US" altLang="x-none" sz="3000" i="1">
                <a:ea typeface="ＭＳ Ｐゴシック" charset="-128"/>
              </a:rPr>
              <a:t>Dipylidium caninum</a:t>
            </a:r>
            <a:r>
              <a:rPr lang="en-US" altLang="x-none" sz="3000">
                <a:ea typeface="ＭＳ Ｐゴシック" charset="-128"/>
              </a:rPr>
              <a:t> – dog/cat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Parasitic Infections - Tapeworms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48640"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B) Tapeworm infections often go unnoticed, but it can be serious if tapeworm obstructs the GI tract</a:t>
            </a:r>
          </a:p>
          <a:p>
            <a:pPr marL="868680" lvl="1" indent="-182880" eaLnBrk="1" fontAlgn="auto" hangingPunct="1">
              <a:spcBef>
                <a:spcPts val="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n-US" sz="3000" dirty="0" smtClean="0">
                <a:ea typeface="+mn-ea"/>
              </a:rPr>
              <a:t>1) If symptoms are present they are often nonspecific such as upset stomach, diarrhea, weight loss, anemia, weakness, fatigue, and occasionally eggs or larva in the stool</a:t>
            </a:r>
          </a:p>
          <a:p>
            <a:pPr marL="548640" indent="-18288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3000" dirty="0" smtClean="0">
                <a:ea typeface="+mn-ea"/>
                <a:cs typeface="+mn-cs"/>
              </a:rPr>
              <a:t>C) Treatment usually targets only adult tapeworms; thorough hand-washing is a must to prevent </a:t>
            </a:r>
            <a:r>
              <a:rPr lang="en-US" sz="3000" dirty="0" err="1" smtClean="0">
                <a:ea typeface="+mn-ea"/>
                <a:cs typeface="+mn-cs"/>
              </a:rPr>
              <a:t>reinfection</a:t>
            </a:r>
            <a:endParaRPr lang="en-US" sz="3000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7" descr="Tapeworm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7675"/>
            <a:ext cx="7434263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Content Placeholder 4" descr="tapeworm diet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57200"/>
            <a:ext cx="4381500" cy="58594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dental carie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538288"/>
            <a:ext cx="6172200" cy="34607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Parasitic Infections - Flukes</a:t>
            </a: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2. Flukes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</a:t>
            </a:r>
            <a:r>
              <a:rPr lang="en-US" altLang="x-none" sz="3000" i="1">
                <a:ea typeface="ＭＳ Ｐゴシック" charset="-128"/>
              </a:rPr>
              <a:t>Opisthorchis sinensis</a:t>
            </a:r>
            <a:r>
              <a:rPr lang="en-US" altLang="x-none" sz="3000">
                <a:ea typeface="ＭＳ Ｐゴシック" charset="-128"/>
              </a:rPr>
              <a:t> &amp; </a:t>
            </a:r>
            <a:r>
              <a:rPr lang="en-US" altLang="x-none" sz="3000" i="1">
                <a:ea typeface="ＭＳ Ｐゴシック" charset="-128"/>
              </a:rPr>
              <a:t>Clonorchis sinensis</a:t>
            </a:r>
            <a:r>
              <a:rPr lang="en-US" altLang="x-none" sz="3000">
                <a:ea typeface="ＭＳ Ｐゴシック" charset="-128"/>
              </a:rPr>
              <a:t> – </a:t>
            </a:r>
            <a:r>
              <a:rPr lang="ja-JP" altLang="en-US" sz="3000">
                <a:ea typeface="ＭＳ Ｐゴシック" charset="-128"/>
              </a:rPr>
              <a:t>“</a:t>
            </a:r>
            <a:r>
              <a:rPr lang="en-US" altLang="ja-JP" sz="3000">
                <a:ea typeface="ＭＳ Ｐゴシック" charset="-128"/>
              </a:rPr>
              <a:t>Chinese liver flukes</a:t>
            </a:r>
            <a:r>
              <a:rPr lang="ja-JP" altLang="en-US" sz="3000">
                <a:ea typeface="ＭＳ Ｐゴシック" charset="-128"/>
              </a:rPr>
              <a:t>”</a:t>
            </a:r>
            <a:r>
              <a:rPr lang="en-US" altLang="ja-JP" sz="3000">
                <a:ea typeface="ＭＳ Ｐゴシック" charset="-128"/>
              </a:rPr>
              <a:t> 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1) Associated with eating raw or undercooked fish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2) Flukes reside in the bile duct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3) Biliary inflammation/obstruction and liver damage can occur from chronic infections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Parasitic Infections - Flukes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it-IT" altLang="x-none" sz="3000">
                <a:ea typeface="ＭＳ Ｐゴシック" charset="-128"/>
              </a:rPr>
              <a:t>B) </a:t>
            </a:r>
            <a:r>
              <a:rPr lang="it-IT" altLang="x-none" sz="3000" i="1">
                <a:ea typeface="ＭＳ Ｐゴシック" charset="-128"/>
              </a:rPr>
              <a:t>Fasciola buski</a:t>
            </a:r>
            <a:r>
              <a:rPr lang="it-IT" altLang="x-none" sz="3000">
                <a:ea typeface="ＭＳ Ｐゴシック" charset="-128"/>
              </a:rPr>
              <a:t> – intestinal fluke 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Large intestinal parasite acquired by ingesting the larval form of the worm encysted on unwashed plants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Light infections are often asymptomatic but heavily infected individuals may experience abdominal pain, diarrhea, malabsorption and toxemia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 smtClean="0">
                <a:gradFill>
                  <a:gsLst>
                    <a:gs pos="0">
                      <a:srgbClr val="7FD13B">
                        <a:tint val="73000"/>
                        <a:satMod val="145000"/>
                      </a:srgbClr>
                    </a:gs>
                    <a:gs pos="73000">
                      <a:srgbClr val="7FD13B">
                        <a:tint val="73000"/>
                        <a:satMod val="145000"/>
                      </a:srgbClr>
                    </a:gs>
                    <a:gs pos="100000">
                      <a:srgbClr val="7FD13B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a typeface="+mj-ea"/>
                <a:cs typeface="+mj-cs"/>
              </a:rPr>
              <a:t>Parasitic Infections - Flukes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C) </a:t>
            </a:r>
            <a:r>
              <a:rPr lang="en-US" altLang="x-none" sz="3000" i="1">
                <a:ea typeface="ＭＳ Ｐゴシック" charset="-128"/>
              </a:rPr>
              <a:t>Schistosoma</a:t>
            </a:r>
            <a:r>
              <a:rPr lang="en-US" altLang="x-none" sz="3000">
                <a:ea typeface="ＭＳ Ｐゴシック" charset="-128"/>
              </a:rPr>
              <a:t> </a:t>
            </a:r>
            <a:r>
              <a:rPr lang="en-US" altLang="x-none" sz="3000" i="1">
                <a:ea typeface="ＭＳ Ｐゴシック" charset="-128"/>
              </a:rPr>
              <a:t>mansoni </a:t>
            </a:r>
            <a:r>
              <a:rPr lang="en-US" altLang="x-none" sz="3000">
                <a:ea typeface="ＭＳ Ｐゴシック" charset="-128"/>
              </a:rPr>
              <a:t>– blood fluke</a:t>
            </a:r>
          </a:p>
          <a:p>
            <a:pPr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Reside in the veins of the abdominal cavity</a:t>
            </a:r>
          </a:p>
          <a:p>
            <a:pPr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Acquired when the person comes into contact with the larva which penetrates hair follicles</a:t>
            </a:r>
          </a:p>
          <a:p>
            <a:pPr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Symptoms include rash, itchy skin, fever, chills, cough and muscle aches</a:t>
            </a:r>
          </a:p>
          <a:p>
            <a:pPr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Eggs move into the intestines or bladder and leave the body in feces or urine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4000" dirty="0" smtClean="0">
                <a:gradFill>
                  <a:gsLst>
                    <a:gs pos="0">
                      <a:srgbClr val="7FD13B">
                        <a:tint val="73000"/>
                        <a:satMod val="145000"/>
                      </a:srgbClr>
                    </a:gs>
                    <a:gs pos="73000">
                      <a:srgbClr val="7FD13B">
                        <a:tint val="73000"/>
                        <a:satMod val="145000"/>
                      </a:srgbClr>
                    </a:gs>
                    <a:gs pos="100000">
                      <a:srgbClr val="7FD13B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a typeface="+mj-ea"/>
                <a:cs typeface="+mj-cs"/>
              </a:rPr>
              <a:t>Parasitic Infections - Flukes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D) </a:t>
            </a:r>
            <a:r>
              <a:rPr lang="en-US" altLang="x-none" sz="3000" i="1">
                <a:ea typeface="ＭＳ Ｐゴシック" charset="-128"/>
              </a:rPr>
              <a:t>Paragonimus</a:t>
            </a:r>
            <a:r>
              <a:rPr lang="en-US" altLang="x-none" sz="3000">
                <a:ea typeface="ＭＳ Ｐゴシック" charset="-128"/>
              </a:rPr>
              <a:t> </a:t>
            </a:r>
            <a:r>
              <a:rPr lang="en-US" altLang="x-none" sz="3000" i="1">
                <a:ea typeface="ＭＳ Ｐゴシック" charset="-128"/>
              </a:rPr>
              <a:t>westermani </a:t>
            </a:r>
            <a:r>
              <a:rPr lang="en-US" altLang="x-none" sz="3000">
                <a:ea typeface="ＭＳ Ｐゴシック" charset="-128"/>
              </a:rPr>
              <a:t>– lung fluke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Acquired when a person consumes infected shellfish; larva enter the bloodstream and move to the lungs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After reproducing in the lungs, eggs are coughed up and move into the GI tract where they leave in feces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8" descr="liver fluk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6513" y="1143000"/>
            <a:ext cx="6754812" cy="48768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ea typeface="+mj-ea"/>
                <a:cs typeface="+mj-cs"/>
              </a:rPr>
              <a:t>Parasitic Infections - Nematodes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2700">
                <a:ea typeface="ＭＳ Ｐゴシック" charset="-128"/>
              </a:rPr>
              <a:t>3. Nematodes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2700">
                <a:ea typeface="ＭＳ Ｐゴシック" charset="-128"/>
              </a:rPr>
              <a:t>A) </a:t>
            </a:r>
            <a:r>
              <a:rPr lang="en-US" altLang="x-none" sz="2700" i="1">
                <a:ea typeface="ＭＳ Ｐゴシック" charset="-128"/>
              </a:rPr>
              <a:t>Enterobius vermicularis</a:t>
            </a:r>
            <a:r>
              <a:rPr lang="en-US" altLang="x-none" sz="2700">
                <a:ea typeface="ＭＳ Ｐゴシック" charset="-128"/>
              </a:rPr>
              <a:t> – </a:t>
            </a:r>
            <a:r>
              <a:rPr lang="ja-JP" altLang="en-US" sz="2700">
                <a:ea typeface="ＭＳ Ｐゴシック" charset="-128"/>
              </a:rPr>
              <a:t>“</a:t>
            </a:r>
            <a:r>
              <a:rPr lang="en-US" altLang="ja-JP" sz="2700">
                <a:ea typeface="ＭＳ Ｐゴシック" charset="-128"/>
              </a:rPr>
              <a:t>pinworms</a:t>
            </a:r>
            <a:r>
              <a:rPr lang="ja-JP" altLang="en-US" sz="2700">
                <a:ea typeface="ＭＳ Ｐゴシック" charset="-128"/>
              </a:rPr>
              <a:t>”</a:t>
            </a:r>
            <a:endParaRPr lang="en-US" altLang="ja-JP" sz="2700">
              <a:ea typeface="ＭＳ Ｐゴシック" charset="-128"/>
            </a:endParaRP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2700">
                <a:ea typeface="ＭＳ Ｐゴシック" charset="-128"/>
              </a:rPr>
              <a:t>1) Most common Helminth infection in the U.S.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2700">
                <a:ea typeface="ＭＳ Ｐゴシック" charset="-128"/>
              </a:rPr>
              <a:t>2) Transmission is fecal-oral route and occasional airborne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2700">
                <a:ea typeface="ＭＳ Ｐゴシック" charset="-128"/>
              </a:rPr>
              <a:t>3) Females emerge from the anus to lay eggs</a:t>
            </a:r>
          </a:p>
          <a:p>
            <a:pPr lvl="3" eaLnBrk="1" hangingPunct="1">
              <a:spcBef>
                <a:spcPct val="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altLang="x-none" sz="2700">
                <a:ea typeface="ＭＳ Ｐゴシック" charset="-128"/>
              </a:rPr>
              <a:t>a) This usually causes itchiness which is often the most  common symptom of the infection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Content Placeholder 5" descr="pinworm 2.gif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r="20357"/>
          <a:stretch>
            <a:fillRect/>
          </a:stretch>
        </p:blipFill>
        <p:spPr>
          <a:xfrm>
            <a:off x="4953000" y="1371600"/>
            <a:ext cx="4038600" cy="4525963"/>
          </a:xfrm>
        </p:spPr>
      </p:pic>
      <p:pic>
        <p:nvPicPr>
          <p:cNvPr id="71682" name="Content Placeholder 7" descr="pinworm 3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r="19019"/>
          <a:stretch>
            <a:fillRect/>
          </a:stretch>
        </p:blipFill>
        <p:spPr>
          <a:xfrm>
            <a:off x="609600" y="1447800"/>
            <a:ext cx="403860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gradFill>
                  <a:gsLst>
                    <a:gs pos="0">
                      <a:srgbClr val="7FD13B">
                        <a:tint val="73000"/>
                        <a:satMod val="145000"/>
                      </a:srgbClr>
                    </a:gs>
                    <a:gs pos="73000">
                      <a:srgbClr val="7FD13B">
                        <a:tint val="73000"/>
                        <a:satMod val="145000"/>
                      </a:srgbClr>
                    </a:gs>
                    <a:gs pos="100000">
                      <a:srgbClr val="7FD13B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a typeface="+mj-ea"/>
                <a:cs typeface="+mj-cs"/>
              </a:rPr>
              <a:t>Parasitic Infections - Nematodes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B) </a:t>
            </a:r>
            <a:r>
              <a:rPr lang="en-US" altLang="x-none" sz="3000" i="1">
                <a:ea typeface="ＭＳ Ｐゴシック" charset="-128"/>
              </a:rPr>
              <a:t>Trichuris trichiura</a:t>
            </a:r>
            <a:r>
              <a:rPr lang="en-US" altLang="x-none" sz="3000">
                <a:ea typeface="ＭＳ Ｐゴシック" charset="-128"/>
              </a:rPr>
              <a:t> – </a:t>
            </a:r>
            <a:r>
              <a:rPr lang="ja-JP" altLang="en-US" sz="3000">
                <a:ea typeface="ＭＳ Ｐゴシック" charset="-128"/>
              </a:rPr>
              <a:t>“</a:t>
            </a:r>
            <a:r>
              <a:rPr lang="en-US" altLang="ja-JP" sz="3000">
                <a:ea typeface="ＭＳ Ｐゴシック" charset="-128"/>
              </a:rPr>
              <a:t>whipworm</a:t>
            </a:r>
            <a:r>
              <a:rPr lang="ja-JP" altLang="en-US" sz="3000">
                <a:ea typeface="ＭＳ Ｐゴシック" charset="-128"/>
              </a:rPr>
              <a:t>”</a:t>
            </a:r>
            <a:r>
              <a:rPr lang="en-US" altLang="ja-JP" sz="3000">
                <a:ea typeface="ＭＳ Ｐゴシック" charset="-128"/>
              </a:rPr>
              <a:t> 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Common in tropical climates where sanitation is poor 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Transmitted by fecal-oral route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May be asymptomatic but can cause bloody diarrhea and iron-deficiency anemia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 Profusion of the rectum can occur with severe infections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gradFill>
                  <a:gsLst>
                    <a:gs pos="0">
                      <a:srgbClr val="7FD13B">
                        <a:tint val="73000"/>
                        <a:satMod val="145000"/>
                      </a:srgbClr>
                    </a:gs>
                    <a:gs pos="73000">
                      <a:srgbClr val="7FD13B">
                        <a:tint val="73000"/>
                        <a:satMod val="145000"/>
                      </a:srgbClr>
                    </a:gs>
                    <a:gs pos="100000">
                      <a:srgbClr val="7FD13B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a typeface="+mj-ea"/>
                <a:cs typeface="+mj-cs"/>
              </a:rPr>
              <a:t>Parasitic Infections - Nematodes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C) </a:t>
            </a:r>
            <a:r>
              <a:rPr lang="en-US" altLang="x-none" sz="3000" i="1">
                <a:ea typeface="ＭＳ Ｐゴシック" charset="-128"/>
              </a:rPr>
              <a:t>Necator americanus</a:t>
            </a:r>
            <a:r>
              <a:rPr lang="en-US" altLang="x-none" sz="3000">
                <a:ea typeface="ＭＳ Ｐゴシック" charset="-128"/>
              </a:rPr>
              <a:t> &amp; </a:t>
            </a:r>
            <a:r>
              <a:rPr lang="en-US" altLang="x-none" sz="3000" i="1">
                <a:ea typeface="ＭＳ Ｐゴシック" charset="-128"/>
              </a:rPr>
              <a:t>Ancylostoma duodenale </a:t>
            </a:r>
            <a:r>
              <a:rPr lang="en-US" altLang="x-none" sz="3000">
                <a:ea typeface="ＭＳ Ｐゴシック" charset="-128"/>
              </a:rPr>
              <a:t>– </a:t>
            </a:r>
            <a:r>
              <a:rPr lang="ja-JP" altLang="en-US" sz="3000">
                <a:ea typeface="ＭＳ Ｐゴシック" charset="-128"/>
              </a:rPr>
              <a:t>“</a:t>
            </a:r>
            <a:r>
              <a:rPr lang="en-US" altLang="ja-JP" sz="3000">
                <a:ea typeface="ＭＳ Ｐゴシック" charset="-128"/>
              </a:rPr>
              <a:t>hookworms</a:t>
            </a:r>
            <a:r>
              <a:rPr lang="ja-JP" altLang="en-US" sz="3000">
                <a:ea typeface="ＭＳ Ｐゴシック" charset="-128"/>
              </a:rPr>
              <a:t>”</a:t>
            </a:r>
            <a:r>
              <a:rPr lang="en-US" altLang="ja-JP" sz="3000">
                <a:ea typeface="ＭＳ Ｐゴシック" charset="-128"/>
              </a:rPr>
              <a:t> 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Burrows through the skin of people walking barefoot on contaminated ground, move into the bloodstream and enter the lung tissue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 Results in an itchy rash at the entry sight followed by a cough and sometimes bloody sputum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gradFill>
                  <a:gsLst>
                    <a:gs pos="0">
                      <a:srgbClr val="7FD13B">
                        <a:tint val="73000"/>
                        <a:satMod val="145000"/>
                      </a:srgbClr>
                    </a:gs>
                    <a:gs pos="73000">
                      <a:srgbClr val="7FD13B">
                        <a:tint val="73000"/>
                        <a:satMod val="145000"/>
                      </a:srgbClr>
                    </a:gs>
                    <a:gs pos="100000">
                      <a:srgbClr val="7FD13B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a typeface="+mj-ea"/>
                <a:cs typeface="+mj-cs"/>
              </a:rPr>
              <a:t>Parasitic Infections - Nematodes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The larva then move up the bronchi and are swallowed, taking up host in the small intestine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Results in nausea, vomiting, diarrhea and abdominal discomfort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b) Eggs and blood can sometimes be seen in the patient</a:t>
            </a:r>
            <a:r>
              <a:rPr lang="ja-JP" altLang="en-US" sz="3000">
                <a:ea typeface="ＭＳ Ｐゴシック" charset="-128"/>
              </a:rPr>
              <a:t>’</a:t>
            </a:r>
            <a:r>
              <a:rPr lang="en-US" altLang="ja-JP" sz="3000">
                <a:ea typeface="ＭＳ Ｐゴシック" charset="-128"/>
              </a:rPr>
              <a:t>s stool</a:t>
            </a:r>
            <a:endParaRPr lang="en-US" altLang="x-none" sz="3000"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Diseases of the Oral Cavity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D) Periodontal Disease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Chronic inflammation of the gums (gingivitis) and tissues around the roots of the teeth (periodontitis)   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 Primarily a disease of persons 35+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Hundreds of bacterial species are involved but the most likely cause</a:t>
            </a:r>
            <a:r>
              <a:rPr lang="en-US" altLang="x-none" sz="3000" i="1">
                <a:ea typeface="ＭＳ Ｐゴシック" charset="-128"/>
              </a:rPr>
              <a:t> </a:t>
            </a:r>
            <a:r>
              <a:rPr lang="en-US" altLang="x-none" sz="3000">
                <a:ea typeface="ＭＳ Ｐゴシック" charset="-128"/>
              </a:rPr>
              <a:t>is </a:t>
            </a:r>
            <a:r>
              <a:rPr lang="en-US" altLang="x-none" sz="3000" i="1">
                <a:ea typeface="ＭＳ Ｐゴシック" charset="-128"/>
              </a:rPr>
              <a:t>Porphyromonas gingivalis</a:t>
            </a:r>
            <a:endParaRPr lang="en-US" altLang="x-none" sz="3000">
              <a:ea typeface="ＭＳ Ｐゴシック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Content Placeholder 6" descr="hookworm 2.pn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b="192"/>
          <a:stretch>
            <a:fillRect/>
          </a:stretch>
        </p:blipFill>
        <p:spPr>
          <a:xfrm>
            <a:off x="533400" y="1371600"/>
            <a:ext cx="4038600" cy="4525963"/>
          </a:xfrm>
        </p:spPr>
      </p:pic>
      <p:pic>
        <p:nvPicPr>
          <p:cNvPr id="75778" name="Content Placeholder 5" descr="Hookworm 3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b="2200"/>
          <a:stretch>
            <a:fillRect/>
          </a:stretch>
        </p:blipFill>
        <p:spPr>
          <a:xfrm>
            <a:off x="5105400" y="1371600"/>
            <a:ext cx="4038600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Content Placeholder 3" descr="hookworm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5" b="13165"/>
          <a:stretch>
            <a:fillRect/>
          </a:stretch>
        </p:blipFill>
        <p:spPr>
          <a:xfrm>
            <a:off x="1447800" y="1752600"/>
            <a:ext cx="6126163" cy="3505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gradFill>
                  <a:gsLst>
                    <a:gs pos="0">
                      <a:srgbClr val="7FD13B">
                        <a:tint val="73000"/>
                        <a:satMod val="145000"/>
                      </a:srgbClr>
                    </a:gs>
                    <a:gs pos="73000">
                      <a:srgbClr val="7FD13B">
                        <a:tint val="73000"/>
                        <a:satMod val="145000"/>
                      </a:srgbClr>
                    </a:gs>
                    <a:gs pos="100000">
                      <a:srgbClr val="7FD13B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a typeface="+mj-ea"/>
                <a:cs typeface="+mj-cs"/>
              </a:rPr>
              <a:t>Parasitic Infections - Nematodes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it-IT" altLang="x-none" sz="3000">
                <a:ea typeface="ＭＳ Ｐゴシック" charset="-128"/>
              </a:rPr>
              <a:t>D) </a:t>
            </a:r>
            <a:r>
              <a:rPr lang="it-IT" altLang="x-none" sz="3000" i="1">
                <a:ea typeface="ＭＳ Ｐゴシック" charset="-128"/>
              </a:rPr>
              <a:t>Trichinella spiralis</a:t>
            </a:r>
            <a:r>
              <a:rPr lang="it-IT" altLang="x-none" sz="3000">
                <a:ea typeface="ＭＳ Ｐゴシック" charset="-128"/>
              </a:rPr>
              <a:t> – </a:t>
            </a:r>
            <a:r>
              <a:rPr lang="it-IT" altLang="en-US" sz="3000">
                <a:ea typeface="ＭＳ Ｐゴシック" charset="-128"/>
              </a:rPr>
              <a:t>“</a:t>
            </a:r>
            <a:r>
              <a:rPr lang="it-IT" altLang="x-none" sz="3000">
                <a:ea typeface="ＭＳ Ｐゴシック" charset="-128"/>
              </a:rPr>
              <a:t>trichinosis, trichiniasis, trichinellosis</a:t>
            </a:r>
            <a:r>
              <a:rPr lang="it-IT" altLang="en-US" sz="3000">
                <a:ea typeface="ＭＳ Ｐゴシック" charset="-128"/>
              </a:rPr>
              <a:t>”</a:t>
            </a:r>
            <a:r>
              <a:rPr lang="it-IT" altLang="x-none" sz="3000">
                <a:ea typeface="ＭＳ Ｐゴシック" charset="-128"/>
              </a:rPr>
              <a:t> </a:t>
            </a:r>
            <a:endParaRPr lang="en-US" altLang="x-none" sz="3000">
              <a:ea typeface="ＭＳ Ｐゴシック" charset="-128"/>
            </a:endParaRP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1) Associated with eating undercooked meats such as pork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2) Ingested cysts break open and grow into adult worms which produce more cysts </a:t>
            </a:r>
          </a:p>
          <a:p>
            <a:pPr lvl="2" indent="-182563"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altLang="x-none" sz="3000">
                <a:ea typeface="ＭＳ Ｐゴシック" charset="-128"/>
              </a:rPr>
              <a:t>a) Results in GI symptoms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dirty="0" smtClean="0">
                <a:gradFill>
                  <a:gsLst>
                    <a:gs pos="0">
                      <a:srgbClr val="7FD13B">
                        <a:tint val="73000"/>
                        <a:satMod val="145000"/>
                      </a:srgbClr>
                    </a:gs>
                    <a:gs pos="73000">
                      <a:srgbClr val="7FD13B">
                        <a:tint val="73000"/>
                        <a:satMod val="145000"/>
                      </a:srgbClr>
                    </a:gs>
                    <a:gs pos="100000">
                      <a:srgbClr val="7FD13B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a typeface="+mj-ea"/>
                <a:cs typeface="+mj-cs"/>
              </a:rPr>
              <a:t>Parasitic Infections - Nematodes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Worms then move into bloodstream and move into muscle tissue including the heart and diaphragm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Results in muscle pain especially when breathing and chewing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4) In severe infections, the worms can invade lung and brain tissue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Diseases of the Oral Cavity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Release enzymes which cause a weakening of gingival tissue and the surrounding bone along with possible inflammation</a:t>
            </a:r>
          </a:p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3) Most individuals are asymptomatic but some experience bleeding &amp; sensitive gums, bad breath, tooth discoloration, loosening of (and potentially the loss of) the tooth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healthy gum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3262313" cy="2190750"/>
          </a:xfrm>
        </p:spPr>
      </p:pic>
      <p:pic>
        <p:nvPicPr>
          <p:cNvPr id="22530" name="Picture 10" descr="gingiviti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524000"/>
            <a:ext cx="3298825" cy="2190750"/>
          </a:xfrm>
        </p:spPr>
      </p:pic>
      <p:pic>
        <p:nvPicPr>
          <p:cNvPr id="22531" name="Picture 12" descr="periodontitis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962400"/>
            <a:ext cx="3252788" cy="2190750"/>
          </a:xfrm>
        </p:spPr>
      </p:pic>
      <p:pic>
        <p:nvPicPr>
          <p:cNvPr id="22532" name="Picture 14" descr="periodontiti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962400"/>
            <a:ext cx="3276600" cy="21907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-18288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Diseases of the Salivary Glands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2. Mumps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A) Mumps is an acute viral infection of the parotid glands (Parotitis)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B) The mumps virus belongs to the Paramyxovirus family</a:t>
            </a:r>
          </a:p>
          <a:p>
            <a:pPr lvl="1" indent="-182563" eaLnBrk="1" hangingPunct="1">
              <a:spcBef>
                <a:spcPct val="0"/>
              </a:spcBef>
              <a:spcAft>
                <a:spcPts val="600"/>
              </a:spcAft>
              <a:buFont typeface="Wingdings 2" charset="2"/>
              <a:buNone/>
            </a:pPr>
            <a:r>
              <a:rPr lang="en-US" altLang="x-none" sz="3000">
                <a:ea typeface="ＭＳ Ｐゴシック" charset="-128"/>
              </a:rPr>
              <a:t>C) Incubation period 2 to 3 weeks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254</TotalTime>
  <Words>2603</Words>
  <Application>Microsoft Macintosh PowerPoint</Application>
  <PresentationFormat>On-screen Show (4:3)</PresentationFormat>
  <Paragraphs>259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Book Antiqua</vt:lpstr>
      <vt:lpstr>Calibri</vt:lpstr>
      <vt:lpstr>Lucida Sans</vt:lpstr>
      <vt:lpstr>ＭＳ Ｐゴシック</vt:lpstr>
      <vt:lpstr>Wingdings</vt:lpstr>
      <vt:lpstr>Wingdings 2</vt:lpstr>
      <vt:lpstr>Wingdings 3</vt:lpstr>
      <vt:lpstr>Arial</vt:lpstr>
      <vt:lpstr>Apex</vt:lpstr>
      <vt:lpstr>Chapter 22</vt:lpstr>
      <vt:lpstr>Diseases of the Gastrointestinal Tract</vt:lpstr>
      <vt:lpstr>Diseases of the Oral Cavity</vt:lpstr>
      <vt:lpstr>Diseases of the Oral Cavity</vt:lpstr>
      <vt:lpstr>PowerPoint Presentation</vt:lpstr>
      <vt:lpstr>Diseases of the Oral Cavity</vt:lpstr>
      <vt:lpstr>Diseases of the Oral Cavity</vt:lpstr>
      <vt:lpstr>PowerPoint Presentation</vt:lpstr>
      <vt:lpstr>Diseases of the Salivary Glands</vt:lpstr>
      <vt:lpstr>Diseases of the Salivary Glands</vt:lpstr>
      <vt:lpstr>PowerPoint Presentation</vt:lpstr>
      <vt:lpstr>Diseases of the Stomach</vt:lpstr>
      <vt:lpstr>Diseases of the Stomach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PowerPoint Presentation</vt:lpstr>
      <vt:lpstr>Diarrheal Illnesses</vt:lpstr>
      <vt:lpstr>Diarrheal Illnesses</vt:lpstr>
      <vt:lpstr>Diarrheal Illnesses</vt:lpstr>
      <vt:lpstr>Diarrheal Illnesses</vt:lpstr>
      <vt:lpstr>Diarrheal Illnesses</vt:lpstr>
      <vt:lpstr>Diarrheal Illnesses</vt:lpstr>
      <vt:lpstr>Hepatitis</vt:lpstr>
      <vt:lpstr>Hepatitis</vt:lpstr>
      <vt:lpstr>Hepatitis</vt:lpstr>
      <vt:lpstr>Hepatitis</vt:lpstr>
      <vt:lpstr>Hepatitis</vt:lpstr>
      <vt:lpstr>Hepatitis</vt:lpstr>
      <vt:lpstr>Hepatitis</vt:lpstr>
      <vt:lpstr>Hepatitis</vt:lpstr>
      <vt:lpstr>Hepatitis</vt:lpstr>
      <vt:lpstr>Hepatitis</vt:lpstr>
      <vt:lpstr>Parasitic Infections - Tapeworms</vt:lpstr>
      <vt:lpstr>Parasitic Infections - Tapeworms</vt:lpstr>
      <vt:lpstr>PowerPoint Presentation</vt:lpstr>
      <vt:lpstr>PowerPoint Presentation</vt:lpstr>
      <vt:lpstr>Parasitic Infections - Flukes</vt:lpstr>
      <vt:lpstr>Parasitic Infections - Flukes</vt:lpstr>
      <vt:lpstr>Parasitic Infections - Flukes</vt:lpstr>
      <vt:lpstr>Parasitic Infections - Flukes</vt:lpstr>
      <vt:lpstr>PowerPoint Presentation</vt:lpstr>
      <vt:lpstr>Parasitic Infections - Nematodes</vt:lpstr>
      <vt:lpstr>PowerPoint Presentation</vt:lpstr>
      <vt:lpstr>Parasitic Infections - Nematodes</vt:lpstr>
      <vt:lpstr>Parasitic Infections - Nematodes</vt:lpstr>
      <vt:lpstr>Parasitic Infections - Nematodes</vt:lpstr>
      <vt:lpstr>PowerPoint Presentation</vt:lpstr>
      <vt:lpstr>PowerPoint Presentation</vt:lpstr>
      <vt:lpstr>Parasitic Infections - Nematodes</vt:lpstr>
      <vt:lpstr>Parasitic Infections - Nematodes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</dc:title>
  <dc:creator>ghc</dc:creator>
  <cp:lastModifiedBy>Jason Hitzeman</cp:lastModifiedBy>
  <cp:revision>33</cp:revision>
  <dcterms:created xsi:type="dcterms:W3CDTF">2010-07-14T14:59:44Z</dcterms:created>
  <dcterms:modified xsi:type="dcterms:W3CDTF">2017-08-23T18:13:41Z</dcterms:modified>
</cp:coreProperties>
</file>