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371" r:id="rId3"/>
    <p:sldId id="372" r:id="rId4"/>
    <p:sldId id="375" r:id="rId5"/>
    <p:sldId id="37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3FCA2"/>
    <a:srgbClr val="FF00FF"/>
    <a:srgbClr val="0000FF"/>
    <a:srgbClr val="00FFFF"/>
    <a:srgbClr val="00FF0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88" y="6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5BD929-A153-46CE-8BA7-94FD7D12D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FECAD5-30D0-4F1E-99C0-530A4F389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06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BF39B-AFC8-47B4-81E8-927840E286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A0A65-1FB7-4BC7-A579-D896F8B7645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31AC0-4905-4366-A7B8-0FB7F349606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31AC0-4905-4366-A7B8-0FB7F349606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22237-7826-4DE9-A9BA-6BB9BAB50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8465-EDB5-4D97-959B-7709D5873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7278-3259-4356-BB40-6841C8E21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0CE11-951A-409C-B976-A4CFE03C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F71E4-1FD5-4268-8AAB-0F8E8412D2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64139"/>
      </p:ext>
    </p:extLst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30B39-C3AE-41AD-B381-8773436A18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88431"/>
      </p:ext>
    </p:extLst>
  </p:cSld>
  <p:clrMapOvr>
    <a:masterClrMapping/>
  </p:clrMapOvr>
  <p:transition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8FEAE-9311-4B47-BA03-91D74CF0FF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72477"/>
      </p:ext>
    </p:extLst>
  </p:cSld>
  <p:clrMapOvr>
    <a:masterClrMapping/>
  </p:clrMapOvr>
  <p:transition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10694-AF45-477F-B890-8CA470673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14647"/>
      </p:ext>
    </p:extLst>
  </p:cSld>
  <p:clrMapOvr>
    <a:masterClrMapping/>
  </p:clrMapOvr>
  <p:transition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810D8-D49A-4E36-93F0-DAD8FD3806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1503"/>
      </p:ext>
    </p:extLst>
  </p:cSld>
  <p:clrMapOvr>
    <a:masterClrMapping/>
  </p:clrMapOvr>
  <p:transition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584D3-489E-498C-86A8-0715BAF6C9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22107"/>
      </p:ext>
    </p:extLst>
  </p:cSld>
  <p:clrMapOvr>
    <a:masterClrMapping/>
  </p:clrMapOvr>
  <p:transition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D4BCD-69E6-4D9F-8989-502C02DFA1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47355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FEB45-B451-46C3-8B12-19C351664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3DA9E-B258-4672-9E94-FF920E46C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57105"/>
      </p:ext>
    </p:extLst>
  </p:cSld>
  <p:clrMapOvr>
    <a:masterClrMapping/>
  </p:clrMapOvr>
  <p:transition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E6DEA-C2AF-4958-A5ED-4E4A312349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37493"/>
      </p:ext>
    </p:extLst>
  </p:cSld>
  <p:clrMapOvr>
    <a:masterClrMapping/>
  </p:clrMapOvr>
  <p:transition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6BFBD-6A3E-4659-A6C9-2CF8542696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30996"/>
      </p:ext>
    </p:extLst>
  </p:cSld>
  <p:clrMapOvr>
    <a:masterClrMapping/>
  </p:clrMapOvr>
  <p:transition>
    <p:cover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61448-B78A-4AB0-A397-5577944090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4514"/>
      </p:ext>
    </p:extLst>
  </p:cSld>
  <p:clrMapOvr>
    <a:masterClrMapping/>
  </p:clrMapOvr>
  <p:transition>
    <p:cover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58ADD0-32C3-468D-BE0F-872447CCE5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41610"/>
      </p:ext>
    </p:extLst>
  </p:cSld>
  <p:clrMapOvr>
    <a:masterClrMapping/>
  </p:clrMapOvr>
  <p:transition>
    <p:cover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7CEAD9-8AB6-489C-8DA1-E24ECDF93F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28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06413" y="6546850"/>
            <a:ext cx="4984750" cy="179388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Introductory Algebra for College Students 6E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68288" y="6546850"/>
            <a:ext cx="331787" cy="179388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42E866A-ADAF-45CE-AB3F-03AEB068FF9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GB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159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6D60-96A3-41CC-841C-F8D6551B1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BDED1-9B88-4B10-8DDC-E2A746162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C4837-7702-42F4-8B49-FB90440B8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FDD9-EBFB-4DFD-ACC6-6A162FDB3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0DD1E-C66B-4BF3-8BCA-A21EE25DE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B1DF9-FEE7-42D5-91CB-991DCB7C0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19899-4987-4EA6-B540-480349202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CBCACA-9585-492D-84FC-74BCD33FE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78AB13-E731-4261-82B7-1B263CC837FC}" type="slidenum">
              <a:rPr lang="en-US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9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>
    <p:cover dir="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4E4EF9-362B-434B-931B-17594BC309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</a:rPr>
              <a:t>Number Line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/>
              <a:t>	</a:t>
            </a:r>
            <a:endParaRPr lang="en-US" sz="3200"/>
          </a:p>
        </p:txBody>
      </p:sp>
      <p:pic>
        <p:nvPicPr>
          <p:cNvPr id="279557" name="Picture 5" descr="Number-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73914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609600" y="12954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/>
              <a:t>	</a:t>
            </a:r>
            <a:endParaRPr lang="en-US" sz="3200"/>
          </a:p>
        </p:txBody>
      </p:sp>
      <p:sp>
        <p:nvSpPr>
          <p:cNvPr id="279559" name="Oval 7"/>
          <p:cNvSpPr>
            <a:spLocks noChangeArrowheads="1"/>
          </p:cNvSpPr>
          <p:nvPr/>
        </p:nvSpPr>
        <p:spPr bwMode="auto">
          <a:xfrm>
            <a:off x="4267200" y="2286000"/>
            <a:ext cx="609600" cy="990600"/>
          </a:xfrm>
          <a:prstGeom prst="ellipse">
            <a:avLst/>
          </a:prstGeom>
          <a:noFill/>
          <a:ln w="38100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 flipH="1" flipV="1">
            <a:off x="4495800" y="3276600"/>
            <a:ext cx="76200" cy="14478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9561" name="Rectangle 9"/>
          <p:cNvSpPr>
            <a:spLocks noChangeArrowheads="1"/>
          </p:cNvSpPr>
          <p:nvPr/>
        </p:nvSpPr>
        <p:spPr bwMode="auto">
          <a:xfrm>
            <a:off x="3657600" y="4724400"/>
            <a:ext cx="1905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FF"/>
                </a:solidFill>
              </a:rPr>
              <a:t>Origin</a:t>
            </a:r>
          </a:p>
        </p:txBody>
      </p:sp>
      <p:sp>
        <p:nvSpPr>
          <p:cNvPr id="279562" name="AutoShape 10"/>
          <p:cNvSpPr>
            <a:spLocks/>
          </p:cNvSpPr>
          <p:nvPr/>
        </p:nvSpPr>
        <p:spPr bwMode="auto">
          <a:xfrm rot="-5400000">
            <a:off x="2286000" y="1981200"/>
            <a:ext cx="457200" cy="3048000"/>
          </a:xfrm>
          <a:prstGeom prst="leftBrace">
            <a:avLst>
              <a:gd name="adj1" fmla="val 55556"/>
              <a:gd name="adj2" fmla="val 50000"/>
            </a:avLst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3" name="Rectangle 11"/>
          <p:cNvSpPr>
            <a:spLocks noChangeArrowheads="1"/>
          </p:cNvSpPr>
          <p:nvPr/>
        </p:nvSpPr>
        <p:spPr bwMode="auto">
          <a:xfrm>
            <a:off x="685800" y="3886200"/>
            <a:ext cx="304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3300"/>
                </a:solidFill>
              </a:rPr>
              <a:t>Negative #</a:t>
            </a:r>
          </a:p>
        </p:txBody>
      </p:sp>
      <p:sp>
        <p:nvSpPr>
          <p:cNvPr id="279564" name="AutoShape 12"/>
          <p:cNvSpPr>
            <a:spLocks/>
          </p:cNvSpPr>
          <p:nvPr/>
        </p:nvSpPr>
        <p:spPr bwMode="auto">
          <a:xfrm rot="-5400000">
            <a:off x="6324600" y="1905000"/>
            <a:ext cx="457200" cy="3048000"/>
          </a:xfrm>
          <a:prstGeom prst="leftBrace">
            <a:avLst>
              <a:gd name="adj1" fmla="val 55556"/>
              <a:gd name="adj2" fmla="val 50000"/>
            </a:avLst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5" name="Rectangle 13"/>
          <p:cNvSpPr>
            <a:spLocks noChangeArrowheads="1"/>
          </p:cNvSpPr>
          <p:nvPr/>
        </p:nvSpPr>
        <p:spPr bwMode="auto">
          <a:xfrm>
            <a:off x="5181600" y="3733800"/>
            <a:ext cx="304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9933FF"/>
                </a:solidFill>
              </a:rPr>
              <a:t>Positive 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/>
      <p:bldP spid="279559" grpId="0" animBg="1"/>
      <p:bldP spid="279560" grpId="0" animBg="1"/>
      <p:bldP spid="279561" grpId="0" animBg="1"/>
      <p:bldP spid="279562" grpId="0" animBg="1"/>
      <p:bldP spid="279563" grpId="0" animBg="1"/>
      <p:bldP spid="279564" grpId="0" animBg="1"/>
      <p:bldP spid="2795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463BC-1AC8-44F4-9719-80FA543FD76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800" smtClean="0"/>
              <a:t>Number Line</a:t>
            </a:r>
          </a:p>
        </p:txBody>
      </p:sp>
      <p:pic>
        <p:nvPicPr>
          <p:cNvPr id="34820" name="Picture 3" descr="numberlin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1981200"/>
            <a:ext cx="8382000" cy="299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780E7-39D1-4113-8692-1F77D227999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935163"/>
          </a:xfrm>
        </p:spPr>
        <p:txBody>
          <a:bodyPr/>
          <a:lstStyle/>
          <a:p>
            <a:pPr algn="l"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Example:  Locate &amp; label the points on the real number line associated with the numbers </a:t>
            </a:r>
            <a:r>
              <a:rPr lang="en-US" sz="4000" smtClean="0">
                <a:solidFill>
                  <a:srgbClr val="FF3300"/>
                </a:solidFill>
              </a:rPr>
              <a:t>-2.5</a:t>
            </a:r>
            <a:r>
              <a:rPr lang="en-US" sz="4000" smtClean="0"/>
              <a:t>, </a:t>
            </a:r>
            <a:r>
              <a:rPr lang="en-US" sz="4000" smtClean="0">
                <a:solidFill>
                  <a:srgbClr val="0000FF"/>
                </a:solidFill>
              </a:rPr>
              <a:t>+2.5</a:t>
            </a:r>
            <a:r>
              <a:rPr lang="en-US" sz="4000" smtClean="0"/>
              <a:t>, </a:t>
            </a:r>
            <a:r>
              <a:rPr lang="en-US" sz="4000" smtClean="0">
                <a:solidFill>
                  <a:srgbClr val="FF00FF"/>
                </a:solidFill>
              </a:rPr>
              <a:t>3/4</a:t>
            </a:r>
          </a:p>
        </p:txBody>
      </p:sp>
      <p:sp>
        <p:nvSpPr>
          <p:cNvPr id="35844" name="Line 3"/>
          <p:cNvSpPr>
            <a:spLocks noChangeShapeType="1"/>
          </p:cNvSpPr>
          <p:nvPr/>
        </p:nvSpPr>
        <p:spPr bwMode="auto">
          <a:xfrm>
            <a:off x="457200" y="4191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495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55626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65532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7543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3429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23622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13716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Rectangle 11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0</a:t>
            </a:r>
          </a:p>
        </p:txBody>
      </p:sp>
      <p:sp>
        <p:nvSpPr>
          <p:cNvPr id="35853" name="Rectangle 12"/>
          <p:cNvSpPr>
            <a:spLocks noChangeArrowheads="1"/>
          </p:cNvSpPr>
          <p:nvPr/>
        </p:nvSpPr>
        <p:spPr bwMode="auto">
          <a:xfrm>
            <a:off x="53340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</a:t>
            </a:r>
          </a:p>
        </p:txBody>
      </p:sp>
      <p:sp>
        <p:nvSpPr>
          <p:cNvPr id="35854" name="Rectangle 13"/>
          <p:cNvSpPr>
            <a:spLocks noChangeArrowheads="1"/>
          </p:cNvSpPr>
          <p:nvPr/>
        </p:nvSpPr>
        <p:spPr bwMode="auto">
          <a:xfrm>
            <a:off x="6248400" y="44958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2</a:t>
            </a:r>
          </a:p>
        </p:txBody>
      </p:sp>
      <p:sp>
        <p:nvSpPr>
          <p:cNvPr id="35855" name="Rectangle 14"/>
          <p:cNvSpPr>
            <a:spLocks noChangeArrowheads="1"/>
          </p:cNvSpPr>
          <p:nvPr/>
        </p:nvSpPr>
        <p:spPr bwMode="auto">
          <a:xfrm>
            <a:off x="73152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3</a:t>
            </a:r>
          </a:p>
        </p:txBody>
      </p:sp>
      <p:sp>
        <p:nvSpPr>
          <p:cNvPr id="35856" name="Rectangle 15"/>
          <p:cNvSpPr>
            <a:spLocks noChangeArrowheads="1"/>
          </p:cNvSpPr>
          <p:nvPr/>
        </p:nvSpPr>
        <p:spPr bwMode="auto">
          <a:xfrm>
            <a:off x="9906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-3</a:t>
            </a:r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20574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-2</a:t>
            </a:r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31242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-1</a:t>
            </a:r>
          </a:p>
        </p:txBody>
      </p:sp>
      <p:sp>
        <p:nvSpPr>
          <p:cNvPr id="287762" name="Oval 18"/>
          <p:cNvSpPr>
            <a:spLocks noChangeArrowheads="1"/>
          </p:cNvSpPr>
          <p:nvPr/>
        </p:nvSpPr>
        <p:spPr bwMode="auto">
          <a:xfrm>
            <a:off x="1752600" y="4114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3" name="Oval 19"/>
          <p:cNvSpPr>
            <a:spLocks noChangeArrowheads="1"/>
          </p:cNvSpPr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4" name="Oval 20"/>
          <p:cNvSpPr>
            <a:spLocks noChangeArrowheads="1"/>
          </p:cNvSpPr>
          <p:nvPr/>
        </p:nvSpPr>
        <p:spPr bwMode="auto">
          <a:xfrm>
            <a:off x="5181600" y="41148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5" name="Line 21"/>
          <p:cNvSpPr>
            <a:spLocks noChangeShapeType="1"/>
          </p:cNvSpPr>
          <p:nvPr/>
        </p:nvSpPr>
        <p:spPr bwMode="auto">
          <a:xfrm>
            <a:off x="1524000" y="3200400"/>
            <a:ext cx="2286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766" name="Rectangle 22"/>
          <p:cNvSpPr>
            <a:spLocks noChangeArrowheads="1"/>
          </p:cNvSpPr>
          <p:nvPr/>
        </p:nvSpPr>
        <p:spPr bwMode="auto">
          <a:xfrm>
            <a:off x="685800" y="2590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3300"/>
                </a:solidFill>
              </a:rPr>
              <a:t>-2.5</a:t>
            </a:r>
          </a:p>
        </p:txBody>
      </p:sp>
      <p:sp>
        <p:nvSpPr>
          <p:cNvPr id="287767" name="Rectangle 23"/>
          <p:cNvSpPr>
            <a:spLocks noChangeArrowheads="1"/>
          </p:cNvSpPr>
          <p:nvPr/>
        </p:nvSpPr>
        <p:spPr bwMode="auto">
          <a:xfrm>
            <a:off x="7010400" y="28194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+2.5</a:t>
            </a:r>
          </a:p>
        </p:txBody>
      </p:sp>
      <p:sp>
        <p:nvSpPr>
          <p:cNvPr id="287768" name="Line 24"/>
          <p:cNvSpPr>
            <a:spLocks noChangeShapeType="1"/>
          </p:cNvSpPr>
          <p:nvPr/>
        </p:nvSpPr>
        <p:spPr bwMode="auto">
          <a:xfrm flipH="1">
            <a:off x="7162800" y="3352800"/>
            <a:ext cx="60960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769" name="Rectangle 25"/>
          <p:cNvSpPr>
            <a:spLocks noChangeArrowheads="1"/>
          </p:cNvSpPr>
          <p:nvPr/>
        </p:nvSpPr>
        <p:spPr bwMode="auto">
          <a:xfrm>
            <a:off x="4191000" y="27432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FF"/>
                </a:solidFill>
              </a:rPr>
              <a:t>3/4</a:t>
            </a:r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>
            <a:off x="4953000" y="3276600"/>
            <a:ext cx="2286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2" grpId="0" animBg="1"/>
      <p:bldP spid="287763" grpId="0" animBg="1"/>
      <p:bldP spid="287764" grpId="0" animBg="1"/>
      <p:bldP spid="287765" grpId="0" animBg="1"/>
      <p:bldP spid="287766" grpId="0"/>
      <p:bldP spid="287767" grpId="0"/>
      <p:bldP spid="287768" grpId="0" animBg="1"/>
      <p:bldP spid="287769" grpId="0"/>
      <p:bldP spid="2877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780E7-39D1-4113-8692-1F77D227999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04800"/>
            <a:ext cx="8229600" cy="2743200"/>
          </a:xfrm>
        </p:spPr>
        <p:txBody>
          <a:bodyPr/>
          <a:lstStyle/>
          <a:p>
            <a:pPr algn="l" eaLnBrk="1" hangingPunct="1"/>
            <a:r>
              <a:rPr lang="en-US" sz="3200" dirty="0" smtClean="0"/>
              <a:t>Note: As we move to the right on a number line, the numbers increase.</a:t>
            </a:r>
            <a:br>
              <a:rPr lang="en-US" sz="3200" dirty="0" smtClean="0"/>
            </a:br>
            <a:r>
              <a:rPr lang="en-US" sz="3200" dirty="0" smtClean="0"/>
              <a:t>If two numbers are graphed on a number line, the larger one is on the right</a:t>
            </a:r>
            <a:endParaRPr lang="en-US" sz="3200" dirty="0" smtClean="0">
              <a:solidFill>
                <a:srgbClr val="FF00FF"/>
              </a:solidFill>
            </a:endParaRPr>
          </a:p>
        </p:txBody>
      </p:sp>
      <p:sp>
        <p:nvSpPr>
          <p:cNvPr id="35844" name="Line 3"/>
          <p:cNvSpPr>
            <a:spLocks noChangeShapeType="1"/>
          </p:cNvSpPr>
          <p:nvPr/>
        </p:nvSpPr>
        <p:spPr bwMode="auto">
          <a:xfrm>
            <a:off x="457200" y="4191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495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55626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65532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7543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3429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23622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13716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52" name="Rectangle 11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5853" name="Rectangle 12"/>
          <p:cNvSpPr>
            <a:spLocks noChangeArrowheads="1"/>
          </p:cNvSpPr>
          <p:nvPr/>
        </p:nvSpPr>
        <p:spPr bwMode="auto">
          <a:xfrm>
            <a:off x="53340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5854" name="Rectangle 13"/>
          <p:cNvSpPr>
            <a:spLocks noChangeArrowheads="1"/>
          </p:cNvSpPr>
          <p:nvPr/>
        </p:nvSpPr>
        <p:spPr bwMode="auto">
          <a:xfrm>
            <a:off x="6248400" y="44958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35855" name="Rectangle 14"/>
          <p:cNvSpPr>
            <a:spLocks noChangeArrowheads="1"/>
          </p:cNvSpPr>
          <p:nvPr/>
        </p:nvSpPr>
        <p:spPr bwMode="auto">
          <a:xfrm>
            <a:off x="73152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35856" name="Rectangle 15"/>
          <p:cNvSpPr>
            <a:spLocks noChangeArrowheads="1"/>
          </p:cNvSpPr>
          <p:nvPr/>
        </p:nvSpPr>
        <p:spPr bwMode="auto">
          <a:xfrm>
            <a:off x="9906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-3</a:t>
            </a:r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20574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-2</a:t>
            </a:r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31242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00"/>
                </a:solidFill>
                <a:latin typeface="Arial" pitchFamily="34" charset="0"/>
              </a:rPr>
              <a:t>-1</a:t>
            </a:r>
          </a:p>
        </p:txBody>
      </p:sp>
      <p:sp>
        <p:nvSpPr>
          <p:cNvPr id="287762" name="Oval 18"/>
          <p:cNvSpPr>
            <a:spLocks noChangeArrowheads="1"/>
          </p:cNvSpPr>
          <p:nvPr/>
        </p:nvSpPr>
        <p:spPr bwMode="auto">
          <a:xfrm>
            <a:off x="1295400" y="4114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7763" name="Oval 19"/>
          <p:cNvSpPr>
            <a:spLocks noChangeArrowheads="1"/>
          </p:cNvSpPr>
          <p:nvPr/>
        </p:nvSpPr>
        <p:spPr bwMode="auto">
          <a:xfrm>
            <a:off x="3352800" y="4114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7764" name="Oval 20"/>
          <p:cNvSpPr>
            <a:spLocks noChangeArrowheads="1"/>
          </p:cNvSpPr>
          <p:nvPr/>
        </p:nvSpPr>
        <p:spPr bwMode="auto">
          <a:xfrm>
            <a:off x="2286000" y="41148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7765" name="Line 21"/>
          <p:cNvSpPr>
            <a:spLocks noChangeShapeType="1"/>
          </p:cNvSpPr>
          <p:nvPr/>
        </p:nvSpPr>
        <p:spPr bwMode="auto">
          <a:xfrm>
            <a:off x="1143000" y="3276600"/>
            <a:ext cx="2286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7766" name="Rectangle 22"/>
          <p:cNvSpPr>
            <a:spLocks noChangeArrowheads="1"/>
          </p:cNvSpPr>
          <p:nvPr/>
        </p:nvSpPr>
        <p:spPr bwMode="auto">
          <a:xfrm>
            <a:off x="381000" y="2590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3300"/>
                </a:solidFill>
                <a:latin typeface="Arial" pitchFamily="34" charset="0"/>
              </a:rPr>
              <a:t>-3</a:t>
            </a:r>
            <a:endParaRPr lang="en-US" sz="3600" dirty="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87767" name="Rectangle 23"/>
          <p:cNvSpPr>
            <a:spLocks noChangeArrowheads="1"/>
          </p:cNvSpPr>
          <p:nvPr/>
        </p:nvSpPr>
        <p:spPr bwMode="auto">
          <a:xfrm>
            <a:off x="4343400" y="32004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</a:rPr>
              <a:t>-1</a:t>
            </a:r>
            <a:endParaRPr lang="en-US" sz="36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87768" name="Line 24"/>
          <p:cNvSpPr>
            <a:spLocks noChangeShapeType="1"/>
          </p:cNvSpPr>
          <p:nvPr/>
        </p:nvSpPr>
        <p:spPr bwMode="auto">
          <a:xfrm flipH="1">
            <a:off x="3581400" y="3657600"/>
            <a:ext cx="7620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7769" name="Rectangle 25"/>
          <p:cNvSpPr>
            <a:spLocks noChangeArrowheads="1"/>
          </p:cNvSpPr>
          <p:nvPr/>
        </p:nvSpPr>
        <p:spPr bwMode="auto">
          <a:xfrm>
            <a:off x="3276600" y="25146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00FF"/>
                </a:solidFill>
                <a:latin typeface="Arial" pitchFamily="34" charset="0"/>
              </a:rPr>
              <a:t>-2</a:t>
            </a:r>
            <a:endParaRPr lang="en-US" sz="3600" dirty="0">
              <a:solidFill>
                <a:srgbClr val="FF00FF"/>
              </a:solidFill>
              <a:latin typeface="Arial" pitchFamily="34" charset="0"/>
            </a:endParaRPr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 flipH="1">
            <a:off x="2362200" y="3200400"/>
            <a:ext cx="16002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609600" y="5638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00FF"/>
                </a:solidFill>
                <a:latin typeface="Arial" pitchFamily="34" charset="0"/>
              </a:rPr>
              <a:t>-2</a:t>
            </a:r>
            <a:endParaRPr lang="en-US" sz="3600" dirty="0">
              <a:solidFill>
                <a:srgbClr val="FF00FF"/>
              </a:solidFill>
              <a:latin typeface="Arial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828800" y="5715000"/>
            <a:ext cx="1371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dirty="0" smtClean="0">
                <a:solidFill>
                  <a:srgbClr val="000000"/>
                </a:solidFill>
                <a:latin typeface="Arial" pitchFamily="34" charset="0"/>
              </a:rPr>
              <a:t>&gt;</a:t>
            </a:r>
            <a:endParaRPr lang="en-US" sz="7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2971800" y="5638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</a:rPr>
              <a:t>-3</a:t>
            </a:r>
            <a:endParaRPr lang="en-US" sz="36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4953000" y="55626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00FF"/>
                </a:solidFill>
                <a:latin typeface="Arial" pitchFamily="34" charset="0"/>
              </a:rPr>
              <a:t>-2</a:t>
            </a:r>
            <a:endParaRPr lang="en-US" sz="3600" dirty="0">
              <a:solidFill>
                <a:srgbClr val="FF00FF"/>
              </a:solidFill>
              <a:latin typeface="Arial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6096000" y="5562600"/>
            <a:ext cx="1371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dirty="0" smtClean="0">
                <a:solidFill>
                  <a:srgbClr val="000000"/>
                </a:solidFill>
                <a:latin typeface="Arial" pitchFamily="34" charset="0"/>
              </a:rPr>
              <a:t>&lt;</a:t>
            </a:r>
            <a:endParaRPr lang="en-US" sz="7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7543800" y="55626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</a:rPr>
              <a:t>-1</a:t>
            </a:r>
            <a:endParaRPr lang="en-US" sz="36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4" name="Oval 20"/>
          <p:cNvSpPr>
            <a:spLocks noChangeArrowheads="1"/>
          </p:cNvSpPr>
          <p:nvPr/>
        </p:nvSpPr>
        <p:spPr bwMode="auto">
          <a:xfrm>
            <a:off x="5943600" y="4114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 flipH="1">
            <a:off x="6052500" y="3276600"/>
            <a:ext cx="576900" cy="8191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69626"/>
              </p:ext>
            </p:extLst>
          </p:nvPr>
        </p:nvGraphicFramePr>
        <p:xfrm>
          <a:off x="6096000" y="2417350"/>
          <a:ext cx="19812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5" name="Equation" r:id="rId4" imgW="787320" imgH="393480" progId="Equation.3">
                  <p:embed/>
                </p:oleObj>
              </mc:Choice>
              <mc:Fallback>
                <p:oleObj name="Equation" r:id="rId4" imgW="787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2417350"/>
                        <a:ext cx="19812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7759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2" grpId="0" animBg="1"/>
      <p:bldP spid="287763" grpId="0" animBg="1"/>
      <p:bldP spid="287764" grpId="0" animBg="1"/>
      <p:bldP spid="287765" grpId="0" animBg="1"/>
      <p:bldP spid="287766" grpId="0"/>
      <p:bldP spid="287767" grpId="0"/>
      <p:bldP spid="287768" grpId="0" animBg="1"/>
      <p:bldP spid="287769" grpId="0"/>
      <p:bldP spid="287770" grpId="0" animBg="1"/>
      <p:bldP spid="28" grpId="0"/>
      <p:bldP spid="29" grpId="0" animBg="1"/>
      <p:bldP spid="30" grpId="0"/>
      <p:bldP spid="31" grpId="0"/>
      <p:bldP spid="32" grpId="0" animBg="1"/>
      <p:bldP spid="33" grpId="0"/>
      <p:bldP spid="34" grpId="0" animBg="1"/>
      <p:bldP spid="3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2814</TotalTime>
  <Words>75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1_Default Design</vt:lpstr>
      <vt:lpstr>Microsoft Equation 3.0</vt:lpstr>
      <vt:lpstr>Number Line</vt:lpstr>
      <vt:lpstr>Number Line</vt:lpstr>
      <vt:lpstr> Example:  Locate &amp; label the points on the real number line associated with the numbers -2.5, +2.5, 3/4</vt:lpstr>
      <vt:lpstr>Note: As we move to the right on a number line, the numbers increase. If two numbers are graphed on a number line, the larger one is on the right</vt:lpstr>
    </vt:vector>
  </TitlesOfParts>
  <Company>Shorter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Presentation</dc:title>
  <dc:subject>Math0097</dc:subject>
  <dc:creator>Dilshad Akrayee</dc:creator>
  <cp:lastModifiedBy>Dilshad Akrayee</cp:lastModifiedBy>
  <cp:revision>210</cp:revision>
  <dcterms:created xsi:type="dcterms:W3CDTF">2005-05-19T23:25:15Z</dcterms:created>
  <dcterms:modified xsi:type="dcterms:W3CDTF">2014-09-22T18:11:34Z</dcterms:modified>
</cp:coreProperties>
</file>